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8" r:id="rId5"/>
    <p:sldId id="340" r:id="rId6"/>
    <p:sldId id="341" r:id="rId7"/>
    <p:sldId id="342" r:id="rId8"/>
    <p:sldId id="319" r:id="rId9"/>
    <p:sldId id="339" r:id="rId10"/>
    <p:sldId id="329" r:id="rId11"/>
    <p:sldId id="318" r:id="rId12"/>
    <p:sldId id="320" r:id="rId13"/>
    <p:sldId id="330" r:id="rId14"/>
    <p:sldId id="338" r:id="rId15"/>
    <p:sldId id="331" r:id="rId16"/>
    <p:sldId id="333" r:id="rId17"/>
    <p:sldId id="334" r:id="rId18"/>
    <p:sldId id="315" r:id="rId19"/>
  </p:sldIdLst>
  <p:sldSz cx="18288000" cy="10287000"/>
  <p:notesSz cx="6858000" cy="9144000"/>
  <p:embeddedFontLst>
    <p:embeddedFont>
      <p:font typeface="Apto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icksand" panose="020B0604020202020204" charset="0"/>
      <p:regular r:id="rId30"/>
      <p:bold r:id="rId31"/>
    </p:embeddedFont>
    <p:embeddedFont>
      <p:font typeface="Quicksand Bold" panose="020B060402020202020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48"/>
    <a:srgbClr val="EAEAEA"/>
    <a:srgbClr val="448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E9762-A5A7-2FF0-1E63-14BBEBB7A7A4}" v="3" dt="2025-09-24T08:24:17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et de Place" userId="4507179a-5dab-4bce-ad55-970fee9630ec" providerId="ADAL" clId="{3AA32090-15A0-48AE-BBC5-36448D698343}"/>
    <pc:docChg chg="modSld">
      <pc:chgData name="Griet de Place" userId="4507179a-5dab-4bce-ad55-970fee9630ec" providerId="ADAL" clId="{3AA32090-15A0-48AE-BBC5-36448D698343}" dt="2025-09-19T11:34:37.497" v="188" actId="20577"/>
      <pc:docMkLst>
        <pc:docMk/>
      </pc:docMkLst>
      <pc:sldChg chg="modSp mod">
        <pc:chgData name="Griet de Place" userId="4507179a-5dab-4bce-ad55-970fee9630ec" providerId="ADAL" clId="{3AA32090-15A0-48AE-BBC5-36448D698343}" dt="2025-09-19T11:34:37.497" v="188" actId="20577"/>
        <pc:sldMkLst>
          <pc:docMk/>
          <pc:sldMk cId="4264568075" sldId="319"/>
        </pc:sldMkLst>
        <pc:spChg chg="mod">
          <ac:chgData name="Griet de Place" userId="4507179a-5dab-4bce-ad55-970fee9630ec" providerId="ADAL" clId="{3AA32090-15A0-48AE-BBC5-36448D698343}" dt="2025-09-19T11:34:37.497" v="188" actId="20577"/>
          <ac:spMkLst>
            <pc:docMk/>
            <pc:sldMk cId="4264568075" sldId="319"/>
            <ac:spMk id="3" creationId="{4EF2A0B6-B454-02CB-2C55-5EEA15DA0B1F}"/>
          </ac:spMkLst>
        </pc:spChg>
      </pc:sldChg>
    </pc:docChg>
  </pc:docChgLst>
  <pc:docChgLst>
    <pc:chgData name="Helle Birkkjær" userId="S::hebr_sosunord.dk#ext#@sopudk.onmicrosoft.com::9de6e91b-65a8-4103-b9c7-85ae2cb78d9c" providerId="AD" clId="Web-{1D4E9762-A5A7-2FF0-1E63-14BBEBB7A7A4}"/>
    <pc:docChg chg="addSld">
      <pc:chgData name="Helle Birkkjær" userId="S::hebr_sosunord.dk#ext#@sopudk.onmicrosoft.com::9de6e91b-65a8-4103-b9c7-85ae2cb78d9c" providerId="AD" clId="Web-{1D4E9762-A5A7-2FF0-1E63-14BBEBB7A7A4}" dt="2025-09-24T08:24:17.600" v="2"/>
      <pc:docMkLst>
        <pc:docMk/>
      </pc:docMkLst>
      <pc:sldChg chg="new">
        <pc:chgData name="Helle Birkkjær" userId="S::hebr_sosunord.dk#ext#@sopudk.onmicrosoft.com::9de6e91b-65a8-4103-b9c7-85ae2cb78d9c" providerId="AD" clId="Web-{1D4E9762-A5A7-2FF0-1E63-14BBEBB7A7A4}" dt="2025-09-24T08:24:17.100" v="0"/>
        <pc:sldMkLst>
          <pc:docMk/>
          <pc:sldMk cId="1934375821" sldId="340"/>
        </pc:sldMkLst>
      </pc:sldChg>
      <pc:sldChg chg="new">
        <pc:chgData name="Helle Birkkjær" userId="S::hebr_sosunord.dk#ext#@sopudk.onmicrosoft.com::9de6e91b-65a8-4103-b9c7-85ae2cb78d9c" providerId="AD" clId="Web-{1D4E9762-A5A7-2FF0-1E63-14BBEBB7A7A4}" dt="2025-09-24T08:24:17.428" v="1"/>
        <pc:sldMkLst>
          <pc:docMk/>
          <pc:sldMk cId="853784775" sldId="341"/>
        </pc:sldMkLst>
      </pc:sldChg>
      <pc:sldChg chg="new">
        <pc:chgData name="Helle Birkkjær" userId="S::hebr_sosunord.dk#ext#@sopudk.onmicrosoft.com::9de6e91b-65a8-4103-b9c7-85ae2cb78d9c" providerId="AD" clId="Web-{1D4E9762-A5A7-2FF0-1E63-14BBEBB7A7A4}" dt="2025-09-24T08:24:17.600" v="2"/>
        <pc:sldMkLst>
          <pc:docMk/>
          <pc:sldMk cId="2872403913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C61E131-7CD6-6313-7F46-37E7F18526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7604D69-F709-AF1C-35BC-E34FB43438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23516-45BD-448D-8967-4E48366766FB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4DC8087-2DBD-BA25-2E66-607B0F61D0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78ADA34-B001-F2AB-10A6-AAA1AF8E7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6E04-F366-4055-89F9-425E0FCB174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968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7CC08-4269-4455-B441-A7DF869E8C11}" type="datetimeFigureOut">
              <a:rPr lang="da-DK" smtClean="0"/>
              <a:t>24-09-2025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D77A6-05A4-4696-960F-0FED0B37F48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5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manager.dk/simulationsnetvaerk-novemb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hyperlink" Target="https://videnscenterportalen.dk/vfv/simulation/&#8203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cab@sosuranders.dk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mailto:gdp@sosuh.d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mailto:dk@sosu-syd.dk" TargetMode="External"/><Relationship Id="rId5" Type="http://schemas.openxmlformats.org/officeDocument/2006/relationships/image" Target="../media/image10.png"/><Relationship Id="rId10" Type="http://schemas.openxmlformats.org/officeDocument/2006/relationships/hyperlink" Target="mailto:hebr@sosunord.dk" TargetMode="External"/><Relationship Id="rId4" Type="http://schemas.openxmlformats.org/officeDocument/2006/relationships/image" Target="../media/image9.png"/><Relationship Id="rId9" Type="http://schemas.openxmlformats.org/officeDocument/2006/relationships/hyperlink" Target="mailto:lmj@sosuoj.d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ksagon 1">
            <a:extLst>
              <a:ext uri="{FF2B5EF4-FFF2-40B4-BE49-F238E27FC236}">
                <a16:creationId xmlns:a16="http://schemas.microsoft.com/office/drawing/2014/main" id="{EA027DAB-479A-DE94-FCF1-5EBC27EEE479}"/>
              </a:ext>
            </a:extLst>
          </p:cNvPr>
          <p:cNvSpPr>
            <a:spLocks noChangeAspect="1"/>
          </p:cNvSpPr>
          <p:nvPr/>
        </p:nvSpPr>
        <p:spPr>
          <a:xfrm rot="5400000">
            <a:off x="13027921" y="4938619"/>
            <a:ext cx="4424158" cy="3810000"/>
          </a:xfrm>
          <a:prstGeom prst="hexagon">
            <a:avLst>
              <a:gd name="adj" fmla="val 29573"/>
              <a:gd name="vf" fmla="val 115470"/>
            </a:avLst>
          </a:prstGeom>
          <a:blipFill dpi="0" rotWithShape="0">
            <a:blip r:embed="rId3"/>
            <a:srcRect/>
            <a:stretch>
              <a:fillRect l="-44482" t="-62520" r="-32566" b="-59588"/>
            </a:stretch>
          </a:blip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da-DK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0611AF9-8DBE-B963-A3BC-9D41514AF892}"/>
              </a:ext>
            </a:extLst>
          </p:cNvPr>
          <p:cNvSpPr txBox="1"/>
          <p:nvPr/>
        </p:nvSpPr>
        <p:spPr>
          <a:xfrm>
            <a:off x="1074798" y="1330778"/>
            <a:ext cx="1368243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8000" b="1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Simulationsnetværk</a:t>
            </a:r>
            <a:endParaRPr lang="en-US" sz="8000" b="1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50C9B52A-ACA0-1306-D211-377F2B19D874}"/>
              </a:ext>
            </a:extLst>
          </p:cNvPr>
          <p:cNvGrpSpPr/>
          <p:nvPr/>
        </p:nvGrpSpPr>
        <p:grpSpPr>
          <a:xfrm>
            <a:off x="1062101" y="4211344"/>
            <a:ext cx="7227123" cy="1188489"/>
            <a:chOff x="1028700" y="4488454"/>
            <a:chExt cx="7227123" cy="1188489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55B6025-868B-1D7E-B273-FC47A7064994}"/>
                </a:ext>
              </a:extLst>
            </p:cNvPr>
            <p:cNvSpPr/>
            <p:nvPr/>
          </p:nvSpPr>
          <p:spPr>
            <a:xfrm>
              <a:off x="1030157" y="4525125"/>
              <a:ext cx="446289" cy="449213"/>
            </a:xfrm>
            <a:custGeom>
              <a:avLst/>
              <a:gdLst/>
              <a:ahLst/>
              <a:cxnLst/>
              <a:rect l="l" t="t" r="r" b="b"/>
              <a:pathLst>
                <a:path w="446289" h="449213">
                  <a:moveTo>
                    <a:pt x="0" y="0"/>
                  </a:moveTo>
                  <a:lnTo>
                    <a:pt x="446289" y="0"/>
                  </a:lnTo>
                  <a:lnTo>
                    <a:pt x="446289" y="449212"/>
                  </a:lnTo>
                  <a:lnTo>
                    <a:pt x="0" y="449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38D891ED-948C-A1DA-552D-3BC87C6F0528}"/>
                </a:ext>
              </a:extLst>
            </p:cNvPr>
            <p:cNvGrpSpPr/>
            <p:nvPr/>
          </p:nvGrpSpPr>
          <p:grpSpPr>
            <a:xfrm>
              <a:off x="1028700" y="4488454"/>
              <a:ext cx="7227123" cy="1188489"/>
              <a:chOff x="1028700" y="4488454"/>
              <a:chExt cx="7227123" cy="1188489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98A01A36-A981-360F-D812-EE0697FF70C6}"/>
                  </a:ext>
                </a:extLst>
              </p:cNvPr>
              <p:cNvSpPr/>
              <p:nvPr/>
            </p:nvSpPr>
            <p:spPr>
              <a:xfrm>
                <a:off x="1028700" y="5229197"/>
                <a:ext cx="447746" cy="447746"/>
              </a:xfrm>
              <a:custGeom>
                <a:avLst/>
                <a:gdLst/>
                <a:ahLst/>
                <a:cxnLst/>
                <a:rect l="l" t="t" r="r" b="b"/>
                <a:pathLst>
                  <a:path w="447746" h="447746">
                    <a:moveTo>
                      <a:pt x="0" y="0"/>
                    </a:moveTo>
                    <a:lnTo>
                      <a:pt x="447746" y="0"/>
                    </a:lnTo>
                    <a:lnTo>
                      <a:pt x="447746" y="447746"/>
                    </a:lnTo>
                    <a:lnTo>
                      <a:pt x="0" y="4477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TextBox 14">
                <a:extLst>
                  <a:ext uri="{FF2B5EF4-FFF2-40B4-BE49-F238E27FC236}">
                    <a16:creationId xmlns:a16="http://schemas.microsoft.com/office/drawing/2014/main" id="{78EAC538-6F2A-5A58-EE99-1903B54C5EE3}"/>
                  </a:ext>
                </a:extLst>
              </p:cNvPr>
              <p:cNvSpPr txBox="1"/>
              <p:nvPr/>
            </p:nvSpPr>
            <p:spPr>
              <a:xfrm>
                <a:off x="1750974" y="4488454"/>
                <a:ext cx="6504849" cy="474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939"/>
                  </a:lnSpc>
                </a:pPr>
                <a:r>
                  <a:rPr lang="en-US" sz="2814">
                    <a:solidFill>
                      <a:srgbClr val="EAEAEA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23. </a:t>
                </a:r>
                <a:r>
                  <a:rPr lang="en-US" sz="2814" err="1">
                    <a:solidFill>
                      <a:srgbClr val="EAEAEA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september</a:t>
                </a:r>
                <a:r>
                  <a:rPr lang="en-US" sz="2814">
                    <a:solidFill>
                      <a:srgbClr val="EAEAEA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 2025</a:t>
                </a:r>
              </a:p>
            </p:txBody>
          </p:sp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3E8737CD-A317-81C2-A6E9-2053881BA99F}"/>
                  </a:ext>
                </a:extLst>
              </p:cNvPr>
              <p:cNvSpPr txBox="1"/>
              <p:nvPr/>
            </p:nvSpPr>
            <p:spPr>
              <a:xfrm>
                <a:off x="1750974" y="5191794"/>
                <a:ext cx="6504849" cy="4749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939"/>
                  </a:lnSpc>
                </a:pPr>
                <a:r>
                  <a:rPr lang="en-US" sz="2814">
                    <a:solidFill>
                      <a:srgbClr val="EAEAEA"/>
                    </a:solidFill>
                    <a:latin typeface="Quicksand"/>
                    <a:ea typeface="Quicksand"/>
                    <a:cs typeface="Quicksand"/>
                    <a:sym typeface="Quicksand"/>
                  </a:rPr>
                  <a:t>14:00 - 15:30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33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Velkommmen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til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Lone Secher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28700" y="2827049"/>
            <a:ext cx="16449459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endParaRPr lang="da-DK" sz="2000" b="0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en-US" sz="2000" b="0" i="0">
                <a:solidFill>
                  <a:srgbClr val="003948"/>
                </a:solidFill>
                <a:effectLst/>
                <a:latin typeface="Quicksand" panose="020B0604020202020204" charset="0"/>
              </a:rPr>
              <a:t>​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D0FEC70-AD2F-28E4-DE26-DA12DE990620}"/>
              </a:ext>
            </a:extLst>
          </p:cNvPr>
          <p:cNvSpPr txBox="1"/>
          <p:nvPr/>
        </p:nvSpPr>
        <p:spPr>
          <a:xfrm>
            <a:off x="8395855" y="4027298"/>
            <a:ext cx="7207953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da-DK">
              <a:solidFill>
                <a:srgbClr val="003948"/>
              </a:solidFill>
              <a:ea typeface="Calibri"/>
              <a:cs typeface="Calibri"/>
            </a:endParaRPr>
          </a:p>
          <a:p>
            <a:r>
              <a:rPr lang="da-DK" sz="3200" b="1">
                <a:solidFill>
                  <a:srgbClr val="003948"/>
                </a:solidFill>
                <a:latin typeface="Quicksand" panose="020B0604020202020204" charset="0"/>
                <a:ea typeface="Calibri"/>
                <a:cs typeface="Arial"/>
              </a:rPr>
              <a:t>Simulation – og facilitator rollen</a:t>
            </a:r>
            <a:endParaRPr lang="da-DK" sz="3200" b="1">
              <a:solidFill>
                <a:srgbClr val="003948"/>
              </a:solidFill>
              <a:latin typeface="Quicksand" panose="020B0604020202020204" charset="0"/>
            </a:endParaRPr>
          </a:p>
          <a:p>
            <a:endParaRPr lang="da-DK" sz="2000">
              <a:solidFill>
                <a:srgbClr val="003948"/>
              </a:solidFill>
              <a:latin typeface="Quicksand" panose="020B0604020202020204" charset="0"/>
              <a:ea typeface="Calibri"/>
              <a:cs typeface="Arial"/>
            </a:endParaRPr>
          </a:p>
          <a:p>
            <a:r>
              <a:rPr lang="da-DK" sz="2400">
                <a:solidFill>
                  <a:srgbClr val="003948"/>
                </a:solidFill>
                <a:latin typeface="Quicksand" panose="020B0604020202020204" charset="0"/>
                <a:ea typeface="Calibri"/>
                <a:cs typeface="Calibri"/>
              </a:rPr>
              <a:t>Lone Secher</a:t>
            </a:r>
            <a:endParaRPr lang="en-US" sz="2400">
              <a:solidFill>
                <a:srgbClr val="003948"/>
              </a:solidFill>
              <a:latin typeface="Quicksand" panose="020B0604020202020204" charset="0"/>
              <a:ea typeface="Calibri"/>
              <a:cs typeface="Calibri"/>
            </a:endParaRPr>
          </a:p>
          <a:p>
            <a:r>
              <a:rPr lang="da-DK" sz="2400">
                <a:solidFill>
                  <a:srgbClr val="003948"/>
                </a:solidFill>
                <a:latin typeface="Quicksand" panose="020B0604020202020204" charset="0"/>
                <a:ea typeface="Calibri"/>
                <a:cs typeface="Calibri"/>
              </a:rPr>
              <a:t>Adjunkt, UCN</a:t>
            </a: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endParaRPr lang="da-DK" sz="2400">
              <a:solidFill>
                <a:srgbClr val="003948"/>
              </a:solidFill>
              <a:latin typeface="Quicksand" panose="020B0604020202020204" charset="0"/>
              <a:ea typeface="Calibri"/>
              <a:cs typeface="Calibri"/>
            </a:endParaRPr>
          </a:p>
          <a:p>
            <a:r>
              <a:rPr lang="da-DK" sz="2400">
                <a:solidFill>
                  <a:srgbClr val="003948"/>
                </a:solidFill>
                <a:latin typeface="Quicksand" panose="020B0604020202020204" charset="0"/>
                <a:ea typeface="Calibri"/>
                <a:cs typeface="Arial"/>
              </a:rPr>
              <a:t>Lone Secher er adjunkt ved UCN act2learn og har tidligere været ansat hos SOSU Nord samt Videnscenter for Velfærdsteknologi. Hun har i den forbindelse arbejdet med udvikling og anvendelse af simulation som pædagogisk metode, både i undervisning og ved forskning.</a:t>
            </a: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endParaRPr lang="da-DK">
              <a:ea typeface="Calibri"/>
              <a:cs typeface="Calibri"/>
            </a:endParaRPr>
          </a:p>
        </p:txBody>
      </p:sp>
      <p:pic>
        <p:nvPicPr>
          <p:cNvPr id="9" name="Billede 8" descr="Et billede, der indeholder Ansigt, smil, Pande, person&#10;&#10;Indhold genereret af kunstig intelligens kan være forkert.">
            <a:extLst>
              <a:ext uri="{FF2B5EF4-FFF2-40B4-BE49-F238E27FC236}">
                <a16:creationId xmlns:a16="http://schemas.microsoft.com/office/drawing/2014/main" id="{3BD30762-ACED-E376-E1A8-4D03E8539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99" y="4027298"/>
            <a:ext cx="4876190" cy="4876190"/>
          </a:xfrm>
          <a:prstGeom prst="rect">
            <a:avLst/>
          </a:prstGeom>
        </p:spPr>
      </p:pic>
      <p:pic>
        <p:nvPicPr>
          <p:cNvPr id="5" name="Billede 4" descr="Et billede, der indeholder Ansigt, tøj, person, portræt&#10;&#10;Indhold genereret af kunstig intelligens kan være forkert.">
            <a:extLst>
              <a:ext uri="{FF2B5EF4-FFF2-40B4-BE49-F238E27FC236}">
                <a16:creationId xmlns:a16="http://schemas.microsoft.com/office/drawing/2014/main" id="{2A74FAB5-8888-4F98-4D89-B5D5B45AB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32" y="22013"/>
            <a:ext cx="3668400" cy="3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40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5E96779-2CAE-852F-07D0-C8A0FF62A722}"/>
              </a:ext>
            </a:extLst>
          </p:cNvPr>
          <p:cNvSpPr txBox="1">
            <a:spLocks/>
          </p:cNvSpPr>
          <p:nvPr/>
        </p:nvSpPr>
        <p:spPr>
          <a:xfrm>
            <a:off x="2637668" y="3604617"/>
            <a:ext cx="1301266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Pause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64F9645-43D9-628D-1242-56429D53E4E6}"/>
              </a:ext>
            </a:extLst>
          </p:cNvPr>
          <p:cNvSpPr txBox="1">
            <a:spLocks/>
          </p:cNvSpPr>
          <p:nvPr/>
        </p:nvSpPr>
        <p:spPr>
          <a:xfrm>
            <a:off x="3901849" y="6050565"/>
            <a:ext cx="10484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Vi starter </a:t>
            </a:r>
            <a:r>
              <a:rPr lang="en-US" sz="250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igen</a:t>
            </a:r>
            <a:r>
              <a:rPr lang="en-US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kl 14.55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327672E-91F7-FDEE-B1CB-A3B561899C5F}"/>
              </a:ext>
            </a:extLst>
          </p:cNvPr>
          <p:cNvGrpSpPr>
            <a:grpSpLocks/>
          </p:cNvGrpSpPr>
          <p:nvPr/>
        </p:nvGrpSpPr>
        <p:grpSpPr>
          <a:xfrm>
            <a:off x="5486399" y="5431912"/>
            <a:ext cx="7315200" cy="459306"/>
            <a:chOff x="0" y="2438"/>
            <a:chExt cx="9753600" cy="6124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FBAB248-0798-E7F9-426A-A72B29AE90D4}"/>
                </a:ext>
              </a:extLst>
            </p:cNvPr>
            <p:cNvSpPr>
              <a:spLocks/>
            </p:cNvSpPr>
            <p:nvPr/>
          </p:nvSpPr>
          <p:spPr>
            <a:xfrm>
              <a:off x="0" y="83091"/>
              <a:ext cx="9753600" cy="451104"/>
            </a:xfrm>
            <a:custGeom>
              <a:avLst/>
              <a:gdLst/>
              <a:ahLst/>
              <a:cxnLst/>
              <a:rect l="l" t="t" r="r" b="b"/>
              <a:pathLst>
                <a:path w="9753600" h="451104">
                  <a:moveTo>
                    <a:pt x="0" y="0"/>
                  </a:moveTo>
                  <a:lnTo>
                    <a:pt x="9753600" y="0"/>
                  </a:lnTo>
                  <a:lnTo>
                    <a:pt x="9753600" y="451104"/>
                  </a:lnTo>
                  <a:lnTo>
                    <a:pt x="0" y="451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80B451B1-DC33-3C68-0512-695840B44E0F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4585063" y="28935"/>
              <a:ext cx="612408" cy="559414"/>
              <a:chOff x="3211" y="-38100"/>
              <a:chExt cx="806378" cy="736600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B5401A8E-0D64-AC77-C4EE-3EC8EC06CA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11" y="-1"/>
                <a:ext cx="806378" cy="698499"/>
              </a:xfrm>
              <a:custGeom>
                <a:avLst/>
                <a:gdLst/>
                <a:ahLst/>
                <a:cxnLst/>
                <a:rect l="l" t="t" r="r" b="b"/>
                <a:pathLst>
                  <a:path w="806378" h="698500">
                    <a:moveTo>
                      <a:pt x="801179" y="363704"/>
                    </a:moveTo>
                    <a:lnTo>
                      <a:pt x="614799" y="684046"/>
                    </a:lnTo>
                    <a:cubicBezTo>
                      <a:pt x="609592" y="692995"/>
                      <a:pt x="600020" y="698500"/>
                      <a:pt x="589666" y="698500"/>
                    </a:cubicBezTo>
                    <a:lnTo>
                      <a:pt x="216712" y="698500"/>
                    </a:lnTo>
                    <a:cubicBezTo>
                      <a:pt x="206358" y="698500"/>
                      <a:pt x="196786" y="692995"/>
                      <a:pt x="191579" y="684046"/>
                    </a:cubicBezTo>
                    <a:lnTo>
                      <a:pt x="5199" y="363704"/>
                    </a:lnTo>
                    <a:cubicBezTo>
                      <a:pt x="0" y="354769"/>
                      <a:pt x="0" y="343731"/>
                      <a:pt x="5199" y="334796"/>
                    </a:cubicBezTo>
                    <a:lnTo>
                      <a:pt x="191579" y="14454"/>
                    </a:lnTo>
                    <a:cubicBezTo>
                      <a:pt x="196786" y="5505"/>
                      <a:pt x="206358" y="0"/>
                      <a:pt x="216712" y="0"/>
                    </a:cubicBezTo>
                    <a:lnTo>
                      <a:pt x="589666" y="0"/>
                    </a:lnTo>
                    <a:cubicBezTo>
                      <a:pt x="600020" y="0"/>
                      <a:pt x="609592" y="5505"/>
                      <a:pt x="614799" y="14454"/>
                    </a:cubicBezTo>
                    <a:lnTo>
                      <a:pt x="801179" y="334796"/>
                    </a:lnTo>
                    <a:cubicBezTo>
                      <a:pt x="806378" y="343731"/>
                      <a:pt x="806378" y="354769"/>
                      <a:pt x="801179" y="363704"/>
                    </a:cubicBezTo>
                    <a:close/>
                  </a:path>
                </a:pathLst>
              </a:custGeom>
              <a:solidFill>
                <a:srgbClr val="438E58"/>
              </a:solidFill>
              <a:ln w="47625" cap="sq">
                <a:solidFill>
                  <a:srgbClr val="438E5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5E2CE3AE-8807-4491-4779-6F91E2542C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195" tIns="50195" rIns="50195" bIns="50195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49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Indhold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på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netværksmøderne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28700" y="2827049"/>
            <a:ext cx="16449459" cy="9510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endParaRPr lang="da-DK" sz="2000" b="0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 b="1">
                <a:solidFill>
                  <a:srgbClr val="003948"/>
                </a:solidFill>
                <a:latin typeface="Quicksand" panose="020B0604020202020204" charset="0"/>
              </a:rPr>
              <a:t>Hvad viste spørgeskemaundersøgelsen</a:t>
            </a:r>
            <a:r>
              <a:rPr lang="en-US" sz="2000" b="0" i="0">
                <a:solidFill>
                  <a:srgbClr val="003948"/>
                </a:solidFill>
                <a:effectLst/>
                <a:latin typeface="Quicksand" panose="020B0604020202020204" charset="0"/>
              </a:rPr>
              <a:t>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A26A0B-D6F8-791E-472C-6C4F618E8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381500"/>
            <a:ext cx="12371854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Ansigt, smil, tøj, person&#10;&#10;AI-genereret indhold kan være ukorrekt.">
            <a:extLst>
              <a:ext uri="{FF2B5EF4-FFF2-40B4-BE49-F238E27FC236}">
                <a16:creationId xmlns:a16="http://schemas.microsoft.com/office/drawing/2014/main" id="{5F3569D4-FF7F-CB25-DDA9-2E0737DAA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2919" y="108396"/>
            <a:ext cx="3667922" cy="36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1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Indhold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på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netværksmøderne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42555" y="2781300"/>
            <a:ext cx="16449459" cy="7979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da-DK" sz="3200" b="1" i="0">
                <a:solidFill>
                  <a:srgbClr val="003948"/>
                </a:solidFill>
                <a:effectLst/>
                <a:latin typeface="Quicksand"/>
              </a:rPr>
              <a:t>Break out </a:t>
            </a:r>
            <a:r>
              <a:rPr lang="da-DK" sz="3200" b="1" i="0" err="1">
                <a:solidFill>
                  <a:srgbClr val="003948"/>
                </a:solidFill>
                <a:effectLst/>
                <a:latin typeface="Quicksand"/>
              </a:rPr>
              <a:t>rooms</a:t>
            </a:r>
            <a:r>
              <a:rPr lang="da-DK" sz="3200" b="1" i="0">
                <a:solidFill>
                  <a:srgbClr val="003948"/>
                </a:solidFill>
                <a:effectLst/>
                <a:latin typeface="Quicksand"/>
              </a:rPr>
              <a:t>:</a:t>
            </a:r>
            <a:endParaRPr lang="da-DK" sz="3200">
              <a:solidFill>
                <a:srgbClr val="003948"/>
              </a:solidFill>
              <a:latin typeface="Quicksand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800" b="0" i="0">
                <a:solidFill>
                  <a:srgbClr val="003948"/>
                </a:solidFill>
                <a:effectLst/>
                <a:latin typeface="Quicksand"/>
              </a:rPr>
              <a:t>Drøft følgende spørgsmål:</a:t>
            </a:r>
          </a:p>
          <a:p>
            <a:pPr algn="l" rtl="0" fontAlgn="base">
              <a:lnSpc>
                <a:spcPct val="150000"/>
              </a:lnSpc>
            </a:pPr>
            <a:endParaRPr lang="da-DK" sz="2800" b="0" i="0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marL="342900" indent="-342900" fontAlgn="base">
              <a:lnSpc>
                <a:spcPct val="150000"/>
              </a:lnSpc>
              <a:buAutoNum type="arabicPeriod"/>
            </a:pPr>
            <a:r>
              <a:rPr lang="da-DK" sz="2800" i="1" kern="0">
                <a:solidFill>
                  <a:srgbClr val="003948"/>
                </a:solidFill>
                <a:effectLst/>
                <a:latin typeface="Aptos"/>
                <a:ea typeface="Times New Roman" panose="02020603050405020304" pitchFamily="18" charset="0"/>
                <a:cs typeface="Segoe UI"/>
              </a:rPr>
              <a:t>Hvilke faglige temaer eller udfordringer inden for simulation kunne du tænke dig, at netværket dykker ned i på kommende møder?</a:t>
            </a:r>
          </a:p>
          <a:p>
            <a:pPr marL="342900" indent="-342900" fontAlgn="base">
              <a:lnSpc>
                <a:spcPct val="150000"/>
              </a:lnSpc>
              <a:buFontTx/>
              <a:buAutoNum type="arabicPeriod"/>
            </a:pPr>
            <a:r>
              <a:rPr lang="da-DK" sz="2800" i="1" kern="0">
                <a:solidFill>
                  <a:srgbClr val="003948"/>
                </a:solidFill>
                <a:effectLst/>
                <a:latin typeface="Aptos"/>
                <a:ea typeface="Times New Roman" panose="02020603050405020304" pitchFamily="18" charset="0"/>
                <a:cs typeface="Segoe UI"/>
              </a:rPr>
              <a:t>Er der nye eller igangværende initiativer med simulation på din skole, som du gerne vil dele med netværket – fx erfaringer, metoder eller materialer? Husk at skrive dit navn og hvor du kommer fra!!</a:t>
            </a:r>
            <a:r>
              <a:rPr lang="da-DK" sz="2800" kern="0">
                <a:solidFill>
                  <a:srgbClr val="003948"/>
                </a:solidFill>
                <a:effectLst/>
                <a:latin typeface="Aptos"/>
                <a:ea typeface="Times New Roman" panose="02020603050405020304" pitchFamily="18" charset="0"/>
                <a:cs typeface="Segoe UI"/>
              </a:rPr>
              <a:t> </a:t>
            </a:r>
            <a:endParaRPr lang="da-DK" sz="2800" kern="100">
              <a:solidFill>
                <a:srgbClr val="003948"/>
              </a:solidFill>
              <a:effectLst/>
              <a:latin typeface="Aptos"/>
              <a:ea typeface="Aptos" panose="020B0004020202020204" pitchFamily="34" charset="0"/>
              <a:cs typeface="Segoe UI"/>
            </a:endParaRPr>
          </a:p>
          <a:p>
            <a:pPr marL="342900" indent="-342900" fontAlgn="base">
              <a:lnSpc>
                <a:spcPct val="150000"/>
              </a:lnSpc>
              <a:buAutoNum type="arabicPeriod"/>
            </a:pPr>
            <a:r>
              <a:rPr lang="da-DK" sz="2800" i="1" kern="0">
                <a:solidFill>
                  <a:srgbClr val="003948"/>
                </a:solidFill>
                <a:latin typeface="Aptos"/>
                <a:ea typeface="Aptos" panose="020B0004020202020204" pitchFamily="34" charset="0"/>
                <a:cs typeface="Segoe UI"/>
              </a:rPr>
              <a:t>Hvad håber du at få ud af at deltage i kommende netværksmøder, har du forslag til aktiviteter, oplæg eller temaer vi bør inkludere?</a:t>
            </a:r>
            <a:endParaRPr lang="da-DK" sz="2800" i="1" kern="0">
              <a:solidFill>
                <a:srgbClr val="003948"/>
              </a:solidFill>
              <a:effectLst/>
              <a:latin typeface="Aptos"/>
              <a:ea typeface="Aptos" panose="020B0004020202020204" pitchFamily="34" charset="0"/>
              <a:cs typeface="Segoe UI"/>
            </a:endParaRPr>
          </a:p>
          <a:p>
            <a:pPr marL="342900" indent="-342900" fontAlgn="base">
              <a:lnSpc>
                <a:spcPct val="150000"/>
              </a:lnSpc>
              <a:buAutoNum type="arabicPeriod"/>
            </a:pPr>
            <a:r>
              <a:rPr lang="da-DK" sz="2800" i="1" kern="0">
                <a:solidFill>
                  <a:srgbClr val="003948"/>
                </a:solidFill>
                <a:latin typeface="Aptos"/>
                <a:ea typeface="Aptos" panose="020B0004020202020204" pitchFamily="34" charset="0"/>
                <a:cs typeface="Segoe UI"/>
              </a:rPr>
              <a:t>Hvad blev du optaget af i Lone Sechers oplæg?</a:t>
            </a:r>
          </a:p>
          <a:p>
            <a:pPr fontAlgn="base">
              <a:lnSpc>
                <a:spcPct val="150000"/>
              </a:lnSpc>
            </a:pPr>
            <a:endParaRPr lang="da-DK" sz="2400" kern="100">
              <a:solidFill>
                <a:srgbClr val="003948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 rtl="0" fontAlgn="base">
              <a:lnSpc>
                <a:spcPct val="150000"/>
              </a:lnSpc>
            </a:pPr>
            <a:endParaRPr lang="da-DK" sz="2000" b="0" i="0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endParaRPr lang="da-DK" sz="2000" b="0" i="0">
              <a:solidFill>
                <a:srgbClr val="003948"/>
              </a:solidFill>
              <a:effectLst/>
              <a:latin typeface="Quicksand" panose="020B0604020202020204" charset="0"/>
            </a:endParaRPr>
          </a:p>
        </p:txBody>
      </p:sp>
      <p:pic>
        <p:nvPicPr>
          <p:cNvPr id="7" name="Billede 6" descr="Et billede, der indeholder Ansigt, smil, briller, tøj&#10;&#10;AI-genereret indhold kan være ukorrekt.">
            <a:extLst>
              <a:ext uri="{FF2B5EF4-FFF2-40B4-BE49-F238E27FC236}">
                <a16:creationId xmlns:a16="http://schemas.microsoft.com/office/drawing/2014/main" id="{527DAB02-32DD-D8DA-162E-1935243A1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594" y="686"/>
            <a:ext cx="3667921" cy="36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Tak for i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dag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424851" y="2568257"/>
            <a:ext cx="16449459" cy="7794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da-DK" sz="6000" b="1" i="0" u="none" strike="noStrike">
                <a:solidFill>
                  <a:srgbClr val="003948"/>
                </a:solidFill>
                <a:effectLst/>
                <a:latin typeface="Quicksand"/>
              </a:rPr>
              <a:t>Ses vi?</a:t>
            </a:r>
          </a:p>
          <a:p>
            <a:pPr fontAlgn="base">
              <a:lnSpc>
                <a:spcPct val="150000"/>
              </a:lnSpc>
            </a:pPr>
            <a:r>
              <a:rPr lang="da-DK" sz="4000">
                <a:solidFill>
                  <a:srgbClr val="003948"/>
                </a:solidFill>
                <a:latin typeface="Quicksand"/>
              </a:rPr>
              <a:t>Sæt kryds i kalenderen den 26 november, hvor vi afholder et fysisk netværksmøde på SOSU Fyn. Du kan allerede nu sikre dig en plads </a:t>
            </a:r>
            <a:r>
              <a:rPr lang="da-DK" sz="4000">
                <a:solidFill>
                  <a:srgbClr val="003948"/>
                </a:solidFill>
                <a:latin typeface="Quicksand"/>
                <a:hlinkClick r:id="rId3"/>
              </a:rPr>
              <a:t>Tilmelding til fysisk netværksmøde den 26. november</a:t>
            </a:r>
            <a:r>
              <a:rPr lang="da-DK" sz="4000">
                <a:solidFill>
                  <a:srgbClr val="003948"/>
                </a:solidFill>
                <a:latin typeface="Quicksand"/>
              </a:rPr>
              <a:t> </a:t>
            </a:r>
            <a:endParaRPr lang="da-DK" sz="4000">
              <a:solidFill>
                <a:srgbClr val="003948"/>
              </a:solidFill>
              <a:latin typeface="Quicksand" panose="020B0604020202020204" charset="0"/>
            </a:endParaRPr>
          </a:p>
          <a:p>
            <a:pPr>
              <a:lnSpc>
                <a:spcPct val="150000"/>
              </a:lnSpc>
            </a:pPr>
            <a:endParaRPr lang="da-DK" sz="4000">
              <a:solidFill>
                <a:srgbClr val="003948"/>
              </a:solidFill>
              <a:latin typeface="Quicksand"/>
            </a:endParaRPr>
          </a:p>
          <a:p>
            <a:pPr>
              <a:lnSpc>
                <a:spcPct val="150000"/>
              </a:lnSpc>
            </a:pPr>
            <a:r>
              <a:rPr lang="da-DK" sz="4000">
                <a:solidFill>
                  <a:srgbClr val="003948"/>
                </a:solidFill>
                <a:latin typeface="Quicksand"/>
              </a:rPr>
              <a:t>Link til portal: </a:t>
            </a:r>
            <a:r>
              <a:rPr lang="da-DK" sz="4000">
                <a:solidFill>
                  <a:srgbClr val="003948"/>
                </a:solidFill>
                <a:latin typeface="Quicksand"/>
                <a:hlinkClick r:id="rId4"/>
              </a:rPr>
              <a:t>Videnscenterportalen</a:t>
            </a:r>
          </a:p>
          <a:p>
            <a:pPr>
              <a:lnSpc>
                <a:spcPct val="150000"/>
              </a:lnSpc>
            </a:pPr>
            <a:endParaRPr lang="da-DK" sz="4000">
              <a:solidFill>
                <a:srgbClr val="003948"/>
              </a:solidFill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</p:txBody>
      </p:sp>
      <p:pic>
        <p:nvPicPr>
          <p:cNvPr id="7" name="Billede 6" descr="Et billede, der indeholder Ansigt, smil, person, vand&#10;&#10;AI-genereret indhold kan være ukorrekt.">
            <a:extLst>
              <a:ext uri="{FF2B5EF4-FFF2-40B4-BE49-F238E27FC236}">
                <a16:creationId xmlns:a16="http://schemas.microsoft.com/office/drawing/2014/main" id="{A44EC341-7888-2099-1231-96402ECBB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116" y="806"/>
            <a:ext cx="3667921" cy="36679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A903009-B928-31F2-8EFD-AE73911B5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1365" y="5930660"/>
            <a:ext cx="3083101" cy="39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5E96779-2CAE-852F-07D0-C8A0FF62A722}"/>
              </a:ext>
            </a:extLst>
          </p:cNvPr>
          <p:cNvSpPr txBox="1">
            <a:spLocks/>
          </p:cNvSpPr>
          <p:nvPr/>
        </p:nvSpPr>
        <p:spPr>
          <a:xfrm>
            <a:off x="2637668" y="3604617"/>
            <a:ext cx="1301266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Videnscenter</a:t>
            </a:r>
            <a:r>
              <a:rPr lang="en-US" sz="5000" b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for </a:t>
            </a:r>
          </a:p>
          <a:p>
            <a:pPr algn="ctr"/>
            <a:r>
              <a:rPr lang="en-US" sz="5000" b="1" err="1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Velfærdsteknologi</a:t>
            </a:r>
            <a:endParaRPr lang="en-US" sz="5000" b="1">
              <a:solidFill>
                <a:srgbClr val="FFFFFF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64F9645-43D9-628D-1242-56429D53E4E6}"/>
              </a:ext>
            </a:extLst>
          </p:cNvPr>
          <p:cNvSpPr txBox="1">
            <a:spLocks/>
          </p:cNvSpPr>
          <p:nvPr/>
        </p:nvSpPr>
        <p:spPr>
          <a:xfrm>
            <a:off x="3901849" y="6050565"/>
            <a:ext cx="104843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 En del </a:t>
            </a:r>
            <a:r>
              <a:rPr lang="en-US" sz="250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af</a:t>
            </a:r>
            <a:r>
              <a:rPr lang="en-US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SOSU-</a:t>
            </a:r>
            <a:r>
              <a:rPr lang="en-US" sz="2500" err="1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skolerne</a:t>
            </a:r>
            <a:endParaRPr lang="en-US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B327672E-91F7-FDEE-B1CB-A3B561899C5F}"/>
              </a:ext>
            </a:extLst>
          </p:cNvPr>
          <p:cNvGrpSpPr>
            <a:grpSpLocks/>
          </p:cNvGrpSpPr>
          <p:nvPr/>
        </p:nvGrpSpPr>
        <p:grpSpPr>
          <a:xfrm>
            <a:off x="5486399" y="5431912"/>
            <a:ext cx="7315200" cy="459306"/>
            <a:chOff x="0" y="2438"/>
            <a:chExt cx="9753600" cy="612408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0FBAB248-0798-E7F9-426A-A72B29AE90D4}"/>
                </a:ext>
              </a:extLst>
            </p:cNvPr>
            <p:cNvSpPr>
              <a:spLocks/>
            </p:cNvSpPr>
            <p:nvPr/>
          </p:nvSpPr>
          <p:spPr>
            <a:xfrm>
              <a:off x="0" y="83091"/>
              <a:ext cx="9753600" cy="451104"/>
            </a:xfrm>
            <a:custGeom>
              <a:avLst/>
              <a:gdLst/>
              <a:ahLst/>
              <a:cxnLst/>
              <a:rect l="l" t="t" r="r" b="b"/>
              <a:pathLst>
                <a:path w="9753600" h="451104">
                  <a:moveTo>
                    <a:pt x="0" y="0"/>
                  </a:moveTo>
                  <a:lnTo>
                    <a:pt x="9753600" y="0"/>
                  </a:lnTo>
                  <a:lnTo>
                    <a:pt x="9753600" y="451104"/>
                  </a:lnTo>
                  <a:lnTo>
                    <a:pt x="0" y="451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80B451B1-DC33-3C68-0512-695840B44E0F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4585063" y="28935"/>
              <a:ext cx="612408" cy="559414"/>
              <a:chOff x="3211" y="-38100"/>
              <a:chExt cx="806378" cy="736600"/>
            </a:xfrm>
          </p:grpSpPr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B5401A8E-0D64-AC77-C4EE-3EC8EC06CA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11" y="-1"/>
                <a:ext cx="806378" cy="698499"/>
              </a:xfrm>
              <a:custGeom>
                <a:avLst/>
                <a:gdLst/>
                <a:ahLst/>
                <a:cxnLst/>
                <a:rect l="l" t="t" r="r" b="b"/>
                <a:pathLst>
                  <a:path w="806378" h="698500">
                    <a:moveTo>
                      <a:pt x="801179" y="363704"/>
                    </a:moveTo>
                    <a:lnTo>
                      <a:pt x="614799" y="684046"/>
                    </a:lnTo>
                    <a:cubicBezTo>
                      <a:pt x="609592" y="692995"/>
                      <a:pt x="600020" y="698500"/>
                      <a:pt x="589666" y="698500"/>
                    </a:cubicBezTo>
                    <a:lnTo>
                      <a:pt x="216712" y="698500"/>
                    </a:lnTo>
                    <a:cubicBezTo>
                      <a:pt x="206358" y="698500"/>
                      <a:pt x="196786" y="692995"/>
                      <a:pt x="191579" y="684046"/>
                    </a:cubicBezTo>
                    <a:lnTo>
                      <a:pt x="5199" y="363704"/>
                    </a:lnTo>
                    <a:cubicBezTo>
                      <a:pt x="0" y="354769"/>
                      <a:pt x="0" y="343731"/>
                      <a:pt x="5199" y="334796"/>
                    </a:cubicBezTo>
                    <a:lnTo>
                      <a:pt x="191579" y="14454"/>
                    </a:lnTo>
                    <a:cubicBezTo>
                      <a:pt x="196786" y="5505"/>
                      <a:pt x="206358" y="0"/>
                      <a:pt x="216712" y="0"/>
                    </a:cubicBezTo>
                    <a:lnTo>
                      <a:pt x="589666" y="0"/>
                    </a:lnTo>
                    <a:cubicBezTo>
                      <a:pt x="600020" y="0"/>
                      <a:pt x="609592" y="5505"/>
                      <a:pt x="614799" y="14454"/>
                    </a:cubicBezTo>
                    <a:lnTo>
                      <a:pt x="801179" y="334796"/>
                    </a:lnTo>
                    <a:cubicBezTo>
                      <a:pt x="806378" y="343731"/>
                      <a:pt x="806378" y="354769"/>
                      <a:pt x="801179" y="363704"/>
                    </a:cubicBezTo>
                    <a:close/>
                  </a:path>
                </a:pathLst>
              </a:custGeom>
              <a:solidFill>
                <a:srgbClr val="438E58"/>
              </a:solidFill>
              <a:ln w="47625" cap="sq">
                <a:solidFill>
                  <a:srgbClr val="438E5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TextBox 10">
                <a:extLst>
                  <a:ext uri="{FF2B5EF4-FFF2-40B4-BE49-F238E27FC236}">
                    <a16:creationId xmlns:a16="http://schemas.microsoft.com/office/drawing/2014/main" id="{5E2CE3AE-8807-4491-4779-6F91E2542C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-38100"/>
                <a:ext cx="584200" cy="736600"/>
              </a:xfrm>
              <a:prstGeom prst="rect">
                <a:avLst/>
              </a:prstGeom>
            </p:spPr>
            <p:txBody>
              <a:bodyPr lIns="50195" tIns="50195" rIns="50195" bIns="50195" rtlCol="0" anchor="ctr"/>
              <a:lstStyle/>
              <a:p>
                <a:pPr algn="ctr">
                  <a:lnSpc>
                    <a:spcPts val="2763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909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7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40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>
            <a:extLst>
              <a:ext uri="{FF2B5EF4-FFF2-40B4-BE49-F238E27FC236}">
                <a16:creationId xmlns:a16="http://schemas.microsoft.com/office/drawing/2014/main" id="{7176C46B-02CD-A732-2FAC-432A33BA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76" y="4418109"/>
            <a:ext cx="3667921" cy="3667921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595B0C09-FCEF-F279-74F5-F4170B7FF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050" y="4439501"/>
            <a:ext cx="3668400" cy="3668400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4A4F87F6-5FC9-6765-0D42-76BF666A4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7" y="4428805"/>
            <a:ext cx="3667922" cy="3667922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9EBAF245-5C11-41FA-E6C4-1C0A2E3D7B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495" y="4428806"/>
            <a:ext cx="3667921" cy="3667921"/>
          </a:xfrm>
          <a:prstGeom prst="rect">
            <a:avLst/>
          </a:prstGeom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Velkommen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til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 SOSU-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skolernes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 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simulationsnetværk</a:t>
            </a:r>
            <a:endParaRPr lang="en-US" sz="5000" b="1" err="1">
              <a:solidFill>
                <a:schemeClr val="bg1"/>
              </a:solidFill>
              <a:latin typeface="Quicksand Bold"/>
              <a:ea typeface="Quicksand Bold"/>
              <a:cs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00991" y="2400300"/>
            <a:ext cx="16449459" cy="1738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endParaRPr lang="da-DK" sz="4000" b="1">
              <a:solidFill>
                <a:srgbClr val="003948"/>
              </a:solidFill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4000" b="1">
                <a:solidFill>
                  <a:srgbClr val="003948"/>
                </a:solidFill>
                <a:latin typeface="Quicksand" panose="020B0604020202020204" charset="0"/>
              </a:rPr>
              <a:t>Arbejdsgruppe der står for facilitering af netværksaktiviteter</a:t>
            </a:r>
          </a:p>
        </p:txBody>
      </p:sp>
      <p:pic>
        <p:nvPicPr>
          <p:cNvPr id="6" name="Billede 5" descr="Et billede, der indeholder Ansigt, tøj, person, portræt&#10;&#10;Indhold genereret af kunstig intelligens kan være forkert.">
            <a:extLst>
              <a:ext uri="{FF2B5EF4-FFF2-40B4-BE49-F238E27FC236}">
                <a16:creationId xmlns:a16="http://schemas.microsoft.com/office/drawing/2014/main" id="{2A0E6CBD-841F-FB74-E368-5ADCCE0DDA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78" y="4428805"/>
            <a:ext cx="3668400" cy="36684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4EF2A0B6-B454-02CB-2C55-5EEA15DA0B1F}"/>
              </a:ext>
            </a:extLst>
          </p:cNvPr>
          <p:cNvSpPr txBox="1"/>
          <p:nvPr/>
        </p:nvSpPr>
        <p:spPr>
          <a:xfrm>
            <a:off x="1146025" y="8118597"/>
            <a:ext cx="1630442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/>
              <a:t>Camilla Bundgaard			 Lisa Møller Jacobsen		Helle Birkkjær		Ditte Kjær			Griet de Place</a:t>
            </a:r>
          </a:p>
          <a:p>
            <a:r>
              <a:rPr lang="da-DK"/>
              <a:t>Randers Social- og Sundhedsskole	SOSU Østjylland			SOSU Nord		Social- og Sundhedsskolen Syd	VFV				</a:t>
            </a:r>
          </a:p>
          <a:p>
            <a:r>
              <a:rPr lang="da-DK">
                <a:hlinkClick r:id="rId8"/>
              </a:rPr>
              <a:t>cab@sosuranders.dk</a:t>
            </a:r>
            <a:r>
              <a:rPr lang="da-DK"/>
              <a:t>		</a:t>
            </a:r>
            <a:r>
              <a:rPr lang="da-DK">
                <a:hlinkClick r:id="rId9"/>
              </a:rPr>
              <a:t>lmj@sosuoj.dk</a:t>
            </a:r>
            <a:r>
              <a:rPr lang="da-DK"/>
              <a:t>			</a:t>
            </a:r>
            <a:r>
              <a:rPr lang="da-DK">
                <a:hlinkClick r:id="rId10"/>
              </a:rPr>
              <a:t>hebr@sosunord.dk</a:t>
            </a:r>
            <a:r>
              <a:rPr lang="da-DK"/>
              <a:t> 	</a:t>
            </a:r>
            <a:r>
              <a:rPr lang="da-DK">
                <a:hlinkClick r:id="rId11"/>
              </a:rPr>
              <a:t>dk@sosu-syd.dk</a:t>
            </a:r>
            <a:r>
              <a:rPr lang="da-DK"/>
              <a:t>			</a:t>
            </a:r>
            <a:r>
              <a:rPr lang="da-DK">
                <a:hlinkClick r:id="rId12"/>
              </a:rPr>
              <a:t>gdp@sosuh.dk</a:t>
            </a:r>
            <a:endParaRPr lang="da-DK"/>
          </a:p>
          <a:p>
            <a:endParaRPr lang="da-DK"/>
          </a:p>
          <a:p>
            <a:r>
              <a:rPr lang="da-DK"/>
              <a:t> </a:t>
            </a:r>
            <a:endParaRPr lang="da-DK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56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Formål</a:t>
            </a: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med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simulationsnetværk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00991" y="2400300"/>
            <a:ext cx="16449459" cy="4448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endParaRPr lang="da-DK" sz="2800" b="1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endParaRPr lang="da-DK" sz="2800" b="0" i="0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r>
              <a:rPr lang="da-DK" sz="2800" b="0" i="0">
                <a:solidFill>
                  <a:srgbClr val="003948"/>
                </a:solidFill>
                <a:effectLst/>
                <a:latin typeface="Quicksand" panose="020B0604020202020204" charset="0"/>
              </a:rPr>
              <a:t>At skabe et landsdækkende fagligt netværk for undervisere på SOSU-skolerne, hvor simulation som pædagogisk metode udvikles, styrkes og implementeres gennem vidensdeling, erfaringsudveksling og samarbejde – med fokus på både teknologiske, didaktiske og praktiske aspekter.</a:t>
            </a:r>
          </a:p>
          <a:p>
            <a:pPr fontAlgn="base">
              <a:lnSpc>
                <a:spcPct val="150000"/>
              </a:lnSpc>
            </a:pPr>
            <a:endParaRPr lang="da-DK" sz="2800" b="0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endParaRPr lang="da-DK" sz="2800" b="1">
              <a:solidFill>
                <a:srgbClr val="003948"/>
              </a:solidFill>
              <a:latin typeface="Quicksand" panose="020B060402020202020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F213B8-044A-DC07-7B5A-F5AF05FA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890" y="0"/>
            <a:ext cx="3670110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3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Program</a:t>
            </a: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28700" y="2827049"/>
            <a:ext cx="16449459" cy="5475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da-DK" sz="2400" b="0" i="0" u="none" strike="noStrike">
                <a:solidFill>
                  <a:srgbClr val="003948"/>
                </a:solidFill>
                <a:effectLst/>
                <a:latin typeface="Quicksand" panose="020B0604020202020204" charset="0"/>
              </a:rPr>
              <a:t>14.00 – 14.15	Velkomst, baggrund og formål</a:t>
            </a:r>
          </a:p>
          <a:p>
            <a:pPr algn="l" rtl="0" fontAlgn="base">
              <a:lnSpc>
                <a:spcPct val="150000"/>
              </a:lnSpc>
            </a:pPr>
            <a:endParaRPr lang="da-DK" sz="2400" b="0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14.15 – 14.45	Simulation – og facilitatorrolle. Oplæg ved Lone Secher, UCN</a:t>
            </a:r>
          </a:p>
          <a:p>
            <a:pPr algn="l" rtl="0" fontAlgn="base">
              <a:lnSpc>
                <a:spcPct val="150000"/>
              </a:lnSpc>
            </a:pP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 b="0" i="0" u="none" strike="noStrike">
                <a:solidFill>
                  <a:srgbClr val="003948"/>
                </a:solidFill>
                <a:effectLst/>
                <a:latin typeface="Quicksand" panose="020B0604020202020204" charset="0"/>
              </a:rPr>
              <a:t>14.45 – 14.55	Pause</a:t>
            </a:r>
          </a:p>
          <a:p>
            <a:pPr algn="l" rtl="0" fontAlgn="base">
              <a:lnSpc>
                <a:spcPct val="150000"/>
              </a:lnSpc>
            </a:pPr>
            <a:endParaRPr lang="da-DK" sz="2400" b="0" i="0" u="none" strike="noStrike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14.55 – 15.20	Indhold på kommende netværksmøder</a:t>
            </a:r>
          </a:p>
          <a:p>
            <a:pPr fontAlgn="base">
              <a:lnSpc>
                <a:spcPct val="150000"/>
              </a:lnSpc>
            </a:pP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15.20 – 15.30	Introduktion til det fysiske netværksmøde den 26. november</a:t>
            </a:r>
          </a:p>
          <a:p>
            <a:pPr algn="l" rtl="0" fontAlgn="base">
              <a:lnSpc>
                <a:spcPct val="150000"/>
              </a:lnSpc>
            </a:pPr>
            <a:r>
              <a:rPr lang="da-DK" sz="2400" b="0" i="0" u="none" strike="noStrike">
                <a:solidFill>
                  <a:srgbClr val="003948"/>
                </a:solidFill>
                <a:effectLst/>
                <a:latin typeface="Quicksand" panose="020B0604020202020204" charset="0"/>
              </a:rPr>
              <a:t>		</a:t>
            </a: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Tak for i dag</a:t>
            </a:r>
            <a:r>
              <a:rPr lang="en-US" sz="2400" b="0" i="0">
                <a:solidFill>
                  <a:srgbClr val="003948"/>
                </a:solidFill>
                <a:effectLst/>
                <a:latin typeface="Quicksand" panose="020B0604020202020204" charset="0"/>
              </a:rPr>
              <a:t>​</a:t>
            </a:r>
          </a:p>
        </p:txBody>
      </p:sp>
      <p:pic>
        <p:nvPicPr>
          <p:cNvPr id="5" name="Billede 4" descr="Et billede, der indeholder Ansigt, smil, briller, person&#10;&#10;AI-genereret indhold kan være ukorrekt.">
            <a:extLst>
              <a:ext uri="{FF2B5EF4-FFF2-40B4-BE49-F238E27FC236}">
                <a16:creationId xmlns:a16="http://schemas.microsoft.com/office/drawing/2014/main" id="{846F6885-A97F-EA23-0377-206E8150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227" y="88"/>
            <a:ext cx="3668400" cy="3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Baggrund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550719" y="3413789"/>
            <a:ext cx="16449459" cy="7517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Videnscenter for Velfærdsteknologi vil i strategiperioden 2025-2029 understøtte og videreudvikle brugen af simulation i undervisningen på alle uddannelsesniveauer og arbejdsmarkedsuddannelser inden for SOSU-skolernes ansvarsområde.</a:t>
            </a:r>
          </a:p>
          <a:p>
            <a:pPr algn="l" rtl="0" fontAlgn="base">
              <a:lnSpc>
                <a:spcPct val="150000"/>
              </a:lnSpc>
            </a:pP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pPr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I juni måned udsendte vi et spørgeskema omkring brugen af simulation på skolerne. Vi spurgte også ind til ønsker og tanker i forhold til indhold i vores aktiviteter. </a:t>
            </a:r>
          </a:p>
          <a:p>
            <a:pPr algn="l" rtl="0" fontAlgn="base">
              <a:lnSpc>
                <a:spcPct val="150000"/>
              </a:lnSpc>
            </a:pPr>
            <a:endParaRPr lang="da-DK" sz="2400" i="0">
              <a:solidFill>
                <a:srgbClr val="003948"/>
              </a:solidFill>
              <a:effectLst/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I 2025 har vi blandt andet fokus på følgende aktiviteter: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Producere undervisningsfilm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Opbygge en vidensbank 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>
                <a:solidFill>
                  <a:srgbClr val="003948"/>
                </a:solidFill>
                <a:latin typeface="Quicksand" panose="020B0604020202020204" charset="0"/>
              </a:rPr>
              <a:t>Etablere et netværk blandt undervisere på SOSU-skolerne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400">
              <a:solidFill>
                <a:srgbClr val="003948"/>
              </a:solidFill>
              <a:latin typeface="Quicksand" panose="020B060402020202020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</p:txBody>
      </p:sp>
      <p:pic>
        <p:nvPicPr>
          <p:cNvPr id="5" name="Billede 4" descr="Et billede, der indeholder Ansigt, smil, briller, person&#10;&#10;AI-genereret indhold kan være ukorrekt.">
            <a:extLst>
              <a:ext uri="{FF2B5EF4-FFF2-40B4-BE49-F238E27FC236}">
                <a16:creationId xmlns:a16="http://schemas.microsoft.com/office/drawing/2014/main" id="{90DDE76F-2829-0695-AB7A-D12AD430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453" y="88"/>
            <a:ext cx="3668400" cy="3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3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19908F08-EE75-B0DF-1DAF-1D2F360997A7}"/>
              </a:ext>
            </a:extLst>
          </p:cNvPr>
          <p:cNvSpPr txBox="1">
            <a:spLocks/>
          </p:cNvSpPr>
          <p:nvPr/>
        </p:nvSpPr>
        <p:spPr>
          <a:xfrm>
            <a:off x="1028700" y="723900"/>
            <a:ext cx="16230599" cy="913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5000" b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Rammer for </a:t>
            </a:r>
            <a:r>
              <a:rPr lang="en-US" sz="5000" b="1" err="1">
                <a:solidFill>
                  <a:schemeClr val="bg1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simulationsnetværk</a:t>
            </a:r>
            <a:endParaRPr lang="en-US" sz="5000" b="1">
              <a:solidFill>
                <a:schemeClr val="bg1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768654F-0450-A0A5-4E1A-8447FD9DF51D}"/>
              </a:ext>
            </a:extLst>
          </p:cNvPr>
          <p:cNvSpPr txBox="1"/>
          <p:nvPr/>
        </p:nvSpPr>
        <p:spPr>
          <a:xfrm>
            <a:off x="1028700" y="2827049"/>
            <a:ext cx="16449459" cy="4378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da-DK" sz="2400" b="1" i="0" u="none" strike="noStrike">
                <a:solidFill>
                  <a:srgbClr val="003948"/>
                </a:solidFill>
                <a:effectLst/>
                <a:latin typeface="Quicksand"/>
              </a:rPr>
              <a:t>Hvem kan deltage?</a:t>
            </a:r>
          </a:p>
          <a:p>
            <a:pPr algn="l" rtl="0" fontAlgn="base">
              <a:lnSpc>
                <a:spcPct val="150000"/>
              </a:lnSpc>
            </a:pPr>
            <a:r>
              <a:rPr lang="da-DK" sz="2000" b="0" i="0" u="none" strike="noStrike">
                <a:solidFill>
                  <a:srgbClr val="003948"/>
                </a:solidFill>
                <a:effectLst/>
                <a:latin typeface="Quicksand"/>
              </a:rPr>
              <a:t>Åbent netværk hvor man deltager, når man har mulighed for det.</a:t>
            </a:r>
          </a:p>
          <a:p>
            <a:pPr algn="l" rtl="0" fontAlgn="base">
              <a:lnSpc>
                <a:spcPct val="150000"/>
              </a:lnSpc>
            </a:pPr>
            <a:r>
              <a:rPr lang="da-DK" sz="2000" b="0" i="0" u="none" strike="noStrike">
                <a:solidFill>
                  <a:srgbClr val="003948"/>
                </a:solidFill>
                <a:effectLst/>
                <a:latin typeface="Quicksand"/>
              </a:rPr>
              <a:t> Alle med interesse for simulation er velkomne</a:t>
            </a:r>
          </a:p>
          <a:p>
            <a:pPr algn="l" rtl="0" fontAlgn="base">
              <a:lnSpc>
                <a:spcPct val="150000"/>
              </a:lnSpc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 b="1">
                <a:solidFill>
                  <a:srgbClr val="003948"/>
                </a:solidFill>
                <a:latin typeface="Quicksand"/>
              </a:rPr>
              <a:t>Hvor tit skal vi mødes</a:t>
            </a:r>
          </a:p>
          <a:p>
            <a:pPr algn="l" rtl="0" fontAlgn="base">
              <a:lnSpc>
                <a:spcPct val="150000"/>
              </a:lnSpc>
            </a:pPr>
            <a:r>
              <a:rPr lang="da-DK" sz="2000">
                <a:solidFill>
                  <a:srgbClr val="003948"/>
                </a:solidFill>
                <a:latin typeface="Quicksand"/>
              </a:rPr>
              <a:t>4 møder årligt (3 virtuelle møder om eftermiddagen og 1 fysisk møde)</a:t>
            </a:r>
          </a:p>
          <a:p>
            <a:pPr algn="l" rtl="0" fontAlgn="base">
              <a:lnSpc>
                <a:spcPct val="150000"/>
              </a:lnSpc>
            </a:pPr>
            <a:endParaRPr lang="da-DK" sz="2000">
              <a:solidFill>
                <a:srgbClr val="003948"/>
              </a:solidFill>
              <a:latin typeface="Quicksand" panose="020B0604020202020204" charset="0"/>
            </a:endParaRPr>
          </a:p>
          <a:p>
            <a:pPr algn="l" rtl="0" fontAlgn="base">
              <a:lnSpc>
                <a:spcPct val="150000"/>
              </a:lnSpc>
            </a:pPr>
            <a:r>
              <a:rPr lang="da-DK" sz="2400" b="1" i="0" u="none" strike="noStrike">
                <a:solidFill>
                  <a:srgbClr val="003948"/>
                </a:solidFill>
                <a:effectLst/>
                <a:latin typeface="Quicksand"/>
              </a:rPr>
              <a:t>Hvad skal der ske på møderne?</a:t>
            </a:r>
          </a:p>
          <a:p>
            <a:pPr algn="l" rtl="0" fontAlgn="base">
              <a:lnSpc>
                <a:spcPct val="150000"/>
              </a:lnSpc>
            </a:pPr>
            <a:r>
              <a:rPr lang="da-DK" sz="2000" b="0" i="0" u="none" strike="noStrike">
                <a:solidFill>
                  <a:srgbClr val="003948"/>
                </a:solidFill>
                <a:effectLst/>
                <a:latin typeface="Quicksand"/>
              </a:rPr>
              <a:t>I er med til at give netværket liv – mere om det senere</a:t>
            </a:r>
            <a:endParaRPr lang="en-US" sz="2000" b="0" i="0">
              <a:solidFill>
                <a:srgbClr val="003948"/>
              </a:solidFill>
              <a:effectLst/>
              <a:latin typeface="Quicksand"/>
            </a:endParaRPr>
          </a:p>
        </p:txBody>
      </p:sp>
      <p:pic>
        <p:nvPicPr>
          <p:cNvPr id="5" name="Billede 4" descr="Et billede, der indeholder Ansigt, tøj, person, portræt&#10;&#10;Indhold genereret af kunstig intelligens kan være forkert.">
            <a:extLst>
              <a:ext uri="{FF2B5EF4-FFF2-40B4-BE49-F238E27FC236}">
                <a16:creationId xmlns:a16="http://schemas.microsoft.com/office/drawing/2014/main" id="{4155C035-DA9B-1B76-016E-7CEB707EE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32" y="447"/>
            <a:ext cx="3668400" cy="36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1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1359aabb-862c-4e11-9b32-3137ebc3cd7f" xsi:nil="true"/>
    <Invited_Members xmlns="1359aabb-862c-4e11-9b32-3137ebc3cd7f" xsi:nil="true"/>
    <Is_Collaboration_Space_Locked xmlns="1359aabb-862c-4e11-9b32-3137ebc3cd7f" xsi:nil="true"/>
    <Math_Settings xmlns="1359aabb-862c-4e11-9b32-3137ebc3cd7f" xsi:nil="true"/>
    <Self_Registration_Enabled xmlns="1359aabb-862c-4e11-9b32-3137ebc3cd7f" xsi:nil="true"/>
    <Has_Leaders_Only_SectionGroup xmlns="1359aabb-862c-4e11-9b32-3137ebc3cd7f" xsi:nil="true"/>
    <AppVersion xmlns="1359aabb-862c-4e11-9b32-3137ebc3cd7f" xsi:nil="true"/>
    <LMS_Mappings xmlns="1359aabb-862c-4e11-9b32-3137ebc3cd7f" xsi:nil="true"/>
    <IsNotebookLocked xmlns="1359aabb-862c-4e11-9b32-3137ebc3cd7f" xsi:nil="true"/>
    <Templates xmlns="1359aabb-862c-4e11-9b32-3137ebc3cd7f" xsi:nil="true"/>
    <NotebookType xmlns="1359aabb-862c-4e11-9b32-3137ebc3cd7f" xsi:nil="true"/>
    <TaxCatchAll xmlns="c5d95b09-5b29-4658-a48f-206dd4e34099" xsi:nil="true"/>
    <Owner xmlns="1359aabb-862c-4e11-9b32-3137ebc3cd7f">
      <UserInfo>
        <DisplayName/>
        <AccountId xsi:nil="true"/>
        <AccountType/>
      </UserInfo>
    </Owner>
    <Distribution_Groups xmlns="1359aabb-862c-4e11-9b32-3137ebc3cd7f" xsi:nil="true"/>
    <lcf76f155ced4ddcb4097134ff3c332f xmlns="1359aabb-862c-4e11-9b32-3137ebc3cd7f">
      <Terms xmlns="http://schemas.microsoft.com/office/infopath/2007/PartnerControls"/>
    </lcf76f155ced4ddcb4097134ff3c332f>
    <Invited_Leaders xmlns="1359aabb-862c-4e11-9b32-3137ebc3cd7f" xsi:nil="true"/>
    <DefaultSectionNames xmlns="1359aabb-862c-4e11-9b32-3137ebc3cd7f" xsi:nil="true"/>
    <Members xmlns="1359aabb-862c-4e11-9b32-3137ebc3cd7f">
      <UserInfo>
        <DisplayName/>
        <AccountId xsi:nil="true"/>
        <AccountType/>
      </UserInfo>
    </Members>
    <Member_Groups xmlns="1359aabb-862c-4e11-9b32-3137ebc3cd7f">
      <UserInfo>
        <DisplayName/>
        <AccountId xsi:nil="true"/>
        <AccountType/>
      </UserInfo>
    </Member_Groups>
    <FolderType xmlns="1359aabb-862c-4e11-9b32-3137ebc3cd7f" xsi:nil="true"/>
    <CultureName xmlns="1359aabb-862c-4e11-9b32-3137ebc3cd7f" xsi:nil="true"/>
    <Leaders xmlns="1359aabb-862c-4e11-9b32-3137ebc3cd7f">
      <UserInfo>
        <DisplayName/>
        <AccountId xsi:nil="true"/>
        <AccountType/>
      </UserInfo>
    </Lead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A4573A89B3428B662CCF6757FD2D" ma:contentTypeVersion="39" ma:contentTypeDescription="Create a new document." ma:contentTypeScope="" ma:versionID="9251acbc511cfc4597215cef03403ba3">
  <xsd:schema xmlns:xsd="http://www.w3.org/2001/XMLSchema" xmlns:xs="http://www.w3.org/2001/XMLSchema" xmlns:p="http://schemas.microsoft.com/office/2006/metadata/properties" xmlns:ns2="1359aabb-862c-4e11-9b32-3137ebc3cd7f" xmlns:ns3="c5d95b09-5b29-4658-a48f-206dd4e34099" targetNamespace="http://schemas.microsoft.com/office/2006/metadata/properties" ma:root="true" ma:fieldsID="1ae86d57e251cb1eca5657c2d01b5765" ns2:_="" ns3:_="">
    <xsd:import namespace="1359aabb-862c-4e11-9b32-3137ebc3cd7f"/>
    <xsd:import namespace="c5d95b09-5b29-4658-a48f-206dd4e34099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9aabb-862c-4e11-9b32-3137ebc3cd7f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f1c7dc5c-db74-4548-abc7-fe86bef524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5b09-5b29-4658-a48f-206dd4e34099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b1ba1a75-c319-4a5a-a3a1-ca4a8979b96d}" ma:internalName="TaxCatchAll" ma:showField="CatchAllData" ma:web="c5d95b09-5b29-4658-a48f-206dd4e340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CAD5D-C687-47EB-AAF8-497E570CB8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C88015-EA3E-4D98-8B77-E9FC3F081A9A}">
  <ds:schemaRefs>
    <ds:schemaRef ds:uri="1359aabb-862c-4e11-9b32-3137ebc3cd7f"/>
    <ds:schemaRef ds:uri="c5d95b09-5b29-4658-a48f-206dd4e340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FCF9EE-9FC2-4AB5-81AF-28CDD7462704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VR-konference</dc:title>
  <dc:creator>Sarah Meyer</dc:creator>
  <cp:revision>1</cp:revision>
  <dcterms:created xsi:type="dcterms:W3CDTF">2006-08-16T00:00:00Z</dcterms:created>
  <dcterms:modified xsi:type="dcterms:W3CDTF">2025-09-24T08:25:01Z</dcterms:modified>
  <dc:identifier>DAGVhNcA7e8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0x0101000D0AA4573A89B3428B662CCF6757FD2D</vt:lpwstr>
  </property>
  <property fmtid="{D5CDD505-2E9C-101B-9397-08002B2CF9AE}" pid="3" name="MediaServiceImageTags">
    <vt:lpwstr/>
  </property>
</Properties>
</file>