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4" r:id="rId5"/>
    <p:sldId id="262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B9F6C6-BC35-4E4D-AEED-4F84CA1870CA}" v="10" dt="2024-03-07T09:17:37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2D3FF464-28F7-4DD8-A4B5-B0359E0A6FCE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90239410-C37C-43B5-952D-4B3862E37D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7101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056417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239410-C37C-43B5-952D-4B3862E37D61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D3FF464-28F7-4DD8-A4B5-B0359E0A6FCE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9" name="Pladsholder til tekst 2"/>
          <p:cNvSpPr>
            <a:spLocks noGrp="1"/>
          </p:cNvSpPr>
          <p:nvPr>
            <p:ph type="body" idx="1"/>
          </p:nvPr>
        </p:nvSpPr>
        <p:spPr>
          <a:xfrm>
            <a:off x="439962" y="3848406"/>
            <a:ext cx="5568950" cy="1054735"/>
          </a:xfrm>
          <a:solidFill>
            <a:schemeClr val="tx1"/>
          </a:solidFill>
        </p:spPr>
        <p:txBody>
          <a:bodyPr wrap="square"/>
          <a:lstStyle>
            <a:lvl1pPr marL="0" indent="0">
              <a:buNone/>
              <a:defRPr sz="240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39962" y="1578543"/>
            <a:ext cx="5568950" cy="2311465"/>
          </a:xfrm>
          <a:solidFill>
            <a:schemeClr val="tx1"/>
          </a:solidFill>
        </p:spPr>
        <p:txBody>
          <a:bodyPr wrap="square" anchor="b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8458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dbilled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1" y="0"/>
            <a:ext cx="46431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0164" y="2263458"/>
            <a:ext cx="3518436" cy="182943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2D3FF464-28F7-4DD8-A4B5-B0359E0A6FCE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90239410-C37C-43B5-952D-4B3862E37D61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4"/>
          </p:nvPr>
        </p:nvSpPr>
        <p:spPr>
          <a:xfrm>
            <a:off x="5342019" y="701040"/>
            <a:ext cx="6121670" cy="518064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3306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382043"/>
            <a:ext cx="4066309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239410-C37C-43B5-952D-4B3862E37D61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D3FF464-28F7-4DD8-A4B5-B0359E0A6FCE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>
          <a:xfrm>
            <a:off x="5451475" y="1690688"/>
            <a:ext cx="6019800" cy="4033837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cxnSp>
        <p:nvCxnSpPr>
          <p:cNvPr id="9" name="Lige forbindelse 8"/>
          <p:cNvCxnSpPr/>
          <p:nvPr/>
        </p:nvCxnSpPr>
        <p:spPr>
          <a:xfrm>
            <a:off x="5165766" y="2007000"/>
            <a:ext cx="0" cy="284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955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-28875"/>
            <a:ext cx="5568950" cy="3205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0" y="3205212"/>
            <a:ext cx="5568950" cy="3652788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239410-C37C-43B5-952D-4B3862E37D61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D3FF464-28F7-4DD8-A4B5-B0359E0A6FCE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08008" y="643055"/>
            <a:ext cx="4952933" cy="1339750"/>
          </a:xfrm>
          <a:noFill/>
        </p:spPr>
        <p:txBody>
          <a:bodyPr wrap="square" anchor="b">
            <a:normAutofit/>
          </a:bodyPr>
          <a:lstStyle>
            <a:lvl1pPr>
              <a:defRPr sz="4400" b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>
          <a:xfrm>
            <a:off x="5871260" y="866274"/>
            <a:ext cx="5986462" cy="4985251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5819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uldbilled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0"/>
            <a:ext cx="6477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2391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2D3FF464-28F7-4DD8-A4B5-B0359E0A6FCE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90239410-C37C-43B5-952D-4B3862E37D61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6477000" y="0"/>
            <a:ext cx="5715000" cy="6044540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6030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led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558140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413" y="457200"/>
            <a:ext cx="4456599" cy="16002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6180522" y="987425"/>
            <a:ext cx="5548353" cy="4873625"/>
          </a:xfrm>
        </p:spPr>
        <p:txBody>
          <a:bodyPr/>
          <a:lstStyle>
            <a:lvl1pPr marL="0" indent="0">
              <a:buNone/>
              <a:defRPr sz="32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90413" y="2057400"/>
            <a:ext cx="4456599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2D3FF464-28F7-4DD8-A4B5-B0359E0A6FCE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90239410-C37C-43B5-952D-4B3862E37D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186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dbille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5715001" y="4392"/>
            <a:ext cx="6477000" cy="60282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2D3FF464-28F7-4DD8-A4B5-B0359E0A6FCE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90239410-C37C-43B5-952D-4B3862E37D61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213763" y="365125"/>
            <a:ext cx="5181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defRPr>
            </a:lvl1pPr>
          </a:lstStyle>
          <a:p>
            <a:r>
              <a:rPr lang="da-DK" dirty="0" smtClean="0">
                <a:solidFill>
                  <a:schemeClr val="bg1"/>
                </a:solidFill>
              </a:rPr>
              <a:t>Klik for at redigere i master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1" name="Pladsholder til indhold 2"/>
          <p:cNvSpPr>
            <a:spLocks noGrp="1"/>
          </p:cNvSpPr>
          <p:nvPr>
            <p:ph sz="half" idx="14"/>
          </p:nvPr>
        </p:nvSpPr>
        <p:spPr>
          <a:xfrm>
            <a:off x="6213763" y="2014373"/>
            <a:ext cx="5181600" cy="393516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2" name="Pladsholder til billede 8"/>
          <p:cNvSpPr>
            <a:spLocks noGrp="1"/>
          </p:cNvSpPr>
          <p:nvPr>
            <p:ph type="pic" sz="quarter" idx="15"/>
          </p:nvPr>
        </p:nvSpPr>
        <p:spPr>
          <a:xfrm>
            <a:off x="0" y="4392"/>
            <a:ext cx="5715000" cy="6858000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441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lle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2D3FF464-28F7-4DD8-A4B5-B0359E0A6FCE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90239410-C37C-43B5-952D-4B3862E37D61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Rektangel 10"/>
          <p:cNvSpPr/>
          <p:nvPr/>
        </p:nvSpPr>
        <p:spPr>
          <a:xfrm>
            <a:off x="6610597" y="0"/>
            <a:ext cx="5581403" cy="6032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7201010" y="2057400"/>
            <a:ext cx="4456599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4" name="Pladsholder til billede 2"/>
          <p:cNvSpPr>
            <a:spLocks noGrp="1"/>
          </p:cNvSpPr>
          <p:nvPr>
            <p:ph type="pic" idx="1"/>
          </p:nvPr>
        </p:nvSpPr>
        <p:spPr>
          <a:xfrm>
            <a:off x="475000" y="995363"/>
            <a:ext cx="5548353" cy="4873625"/>
          </a:xfrm>
        </p:spPr>
        <p:txBody>
          <a:bodyPr/>
          <a:lstStyle>
            <a:lvl1pPr marL="0" indent="0">
              <a:buNone/>
              <a:defRPr sz="32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7201010" y="457200"/>
            <a:ext cx="4456599" cy="16002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3097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239410-C37C-43B5-952D-4B3862E37D61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D3FF464-28F7-4DD8-A4B5-B0359E0A6FCE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Rektangel 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4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5695" y="2081780"/>
            <a:ext cx="10515600" cy="1325563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574" y="5555955"/>
            <a:ext cx="4078031" cy="73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49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F464-28F7-4DD8-A4B5-B0359E0A6FCE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9410-C37C-43B5-952D-4B3862E37D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0006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noFill/>
        </p:spPr>
        <p:txBody>
          <a:bodyPr rtlCol="0"/>
          <a:lstStyle/>
          <a:p>
            <a:pPr rt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5966" y="1008063"/>
            <a:ext cx="5120640" cy="2054388"/>
          </a:xfrm>
        </p:spPr>
        <p:txBody>
          <a:bodyPr rtlCol="0" anchor="b">
            <a:norm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 smtClean="0"/>
              <a:t>Klik for at redigere undertiteltypografien i masteren</a:t>
            </a:r>
            <a:endParaRPr lang="da-DK" noProof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3FF464-28F7-4DD8-A4B5-B0359E0A6FCE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0239410-C37C-43B5-952D-4B3862E37D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5814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05159"/>
          </a:xfr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05159"/>
          </a:xfr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2D3FF464-28F7-4DD8-A4B5-B0359E0A6FCE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90239410-C37C-43B5-952D-4B3862E37D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567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1376" y="457200"/>
            <a:ext cx="3932237" cy="1600200"/>
          </a:xfrm>
        </p:spPr>
        <p:txBody>
          <a:bodyPr anchor="b"/>
          <a:lstStyle>
            <a:lvl1pPr>
              <a:defRPr sz="320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 sz="28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 sz="24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 sz="20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 sz="20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41376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97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2D3FF464-28F7-4DD8-A4B5-B0359E0A6FCE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040188" y="6356350"/>
            <a:ext cx="4114800" cy="365125"/>
          </a:xfr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21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90239410-C37C-43B5-952D-4B3862E37D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873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dbilled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33046"/>
          </a:xfr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2D3FF464-28F7-4DD8-A4B5-B0359E0A6FCE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90239410-C37C-43B5-952D-4B3862E37D61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6477000" y="0"/>
            <a:ext cx="5715000" cy="6032665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0246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dbille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indhold 2"/>
          <p:cNvSpPr>
            <a:spLocks noGrp="1"/>
          </p:cNvSpPr>
          <p:nvPr>
            <p:ph sz="half" idx="1"/>
          </p:nvPr>
        </p:nvSpPr>
        <p:spPr>
          <a:xfrm>
            <a:off x="6205834" y="1825625"/>
            <a:ext cx="5181600" cy="4033046"/>
          </a:xfr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2D3FF464-28F7-4DD8-A4B5-B0359E0A6FCE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90239410-C37C-43B5-952D-4B3862E37D61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213763" y="365125"/>
            <a:ext cx="5181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2" name="Pladsholder til billede 8"/>
          <p:cNvSpPr>
            <a:spLocks noGrp="1"/>
          </p:cNvSpPr>
          <p:nvPr>
            <p:ph type="pic" sz="quarter" idx="15"/>
          </p:nvPr>
        </p:nvSpPr>
        <p:spPr>
          <a:xfrm>
            <a:off x="0" y="4392"/>
            <a:ext cx="5715000" cy="6028273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113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97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2D3FF464-28F7-4DD8-A4B5-B0359E0A6FCE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040188" y="6356350"/>
            <a:ext cx="4114800" cy="365125"/>
          </a:xfr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21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90239410-C37C-43B5-952D-4B3862E37D61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7423151" y="457200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defRPr>
            </a:lvl1pPr>
          </a:lstStyle>
          <a:p>
            <a:r>
              <a:rPr lang="da-DK" sz="4400" dirty="0" smtClean="0"/>
              <a:t>Klik for at redigere i master</a:t>
            </a:r>
            <a:endParaRPr lang="da-DK" sz="4400" dirty="0"/>
          </a:p>
        </p:txBody>
      </p:sp>
      <p:sp>
        <p:nvSpPr>
          <p:cNvPr id="10" name="Pladsholder til tekst 3"/>
          <p:cNvSpPr>
            <a:spLocks noGrp="1"/>
          </p:cNvSpPr>
          <p:nvPr>
            <p:ph type="body" sz="half" idx="13"/>
          </p:nvPr>
        </p:nvSpPr>
        <p:spPr>
          <a:xfrm>
            <a:off x="7423151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1" name="Pladsholder til indhold 2"/>
          <p:cNvSpPr>
            <a:spLocks noGrp="1"/>
          </p:cNvSpPr>
          <p:nvPr>
            <p:ph idx="14"/>
          </p:nvPr>
        </p:nvSpPr>
        <p:spPr>
          <a:xfrm>
            <a:off x="839788" y="995363"/>
            <a:ext cx="6172200" cy="4873625"/>
          </a:xfrm>
        </p:spPr>
        <p:txBody>
          <a:bodyPr/>
          <a:lstStyle>
            <a:lvl1pPr>
              <a:defRPr sz="32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 sz="28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 sz="24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 sz="20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 sz="20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0436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-1148372"/>
            <a:ext cx="12192000" cy="8006371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39000">
                <a:schemeClr val="tx1">
                  <a:alpha val="83000"/>
                </a:schemeClr>
              </a:gs>
              <a:gs pos="100000">
                <a:schemeClr val="tx1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38200" y="278540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838200" y="1334418"/>
            <a:ext cx="10515600" cy="1325563"/>
          </a:xfrm>
        </p:spPr>
        <p:txBody>
          <a:bodyPr>
            <a:noAutofit/>
          </a:bodyPr>
          <a:lstStyle>
            <a:lvl1pPr>
              <a:defRPr sz="5400" b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3FF464-28F7-4DD8-A4B5-B0359E0A6FCE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239410-C37C-43B5-952D-4B3862E37D61}" type="slidenum">
              <a:rPr lang="da-DK" smtClean="0"/>
              <a:t>‹nr.›</a:t>
            </a:fld>
            <a:endParaRPr lang="da-DK"/>
          </a:p>
        </p:txBody>
      </p:sp>
      <p:cxnSp>
        <p:nvCxnSpPr>
          <p:cNvPr id="20" name="Lige forbindelse 19"/>
          <p:cNvCxnSpPr/>
          <p:nvPr/>
        </p:nvCxnSpPr>
        <p:spPr>
          <a:xfrm>
            <a:off x="1127760" y="5701083"/>
            <a:ext cx="100787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/>
          <p:nvPr/>
        </p:nvCxnSpPr>
        <p:spPr>
          <a:xfrm>
            <a:off x="1275080" y="856610"/>
            <a:ext cx="100787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led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0" y="4480128"/>
            <a:ext cx="5741396" cy="122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97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3489961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239410-C37C-43B5-952D-4B3862E37D61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D3FF464-28F7-4DD8-A4B5-B0359E0A6FCE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10" name="Rektangel 9"/>
          <p:cNvSpPr/>
          <p:nvPr/>
        </p:nvSpPr>
        <p:spPr>
          <a:xfrm>
            <a:off x="0" y="3373120"/>
            <a:ext cx="12192000" cy="3484880"/>
          </a:xfrm>
          <a:prstGeom prst="rect">
            <a:avLst/>
          </a:prstGeom>
          <a:solidFill>
            <a:srgbClr val="004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5034914"/>
            <a:ext cx="10515600" cy="10547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31850" y="3779520"/>
            <a:ext cx="10515600" cy="116561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74" y="5504835"/>
            <a:ext cx="5741396" cy="103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03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239410-C37C-43B5-952D-4B3862E37D61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D3FF464-28F7-4DD8-A4B5-B0359E0A6FCE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10" name="Rektangel 9"/>
          <p:cNvSpPr/>
          <p:nvPr/>
        </p:nvSpPr>
        <p:spPr>
          <a:xfrm>
            <a:off x="0" y="-4491"/>
            <a:ext cx="12192000" cy="1419405"/>
          </a:xfrm>
          <a:prstGeom prst="rect">
            <a:avLst/>
          </a:prstGeom>
          <a:solidFill>
            <a:srgbClr val="004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2070333"/>
            <a:ext cx="10515600" cy="2925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38200" y="122402"/>
            <a:ext cx="10515600" cy="116561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2730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m 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C593254-CE4F-4114-A997-06CBC039F2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3051110" cy="6858000"/>
          </a:xfrm>
          <a:prstGeom prst="rect">
            <a:avLst/>
          </a:prstGeom>
          <a:solidFill>
            <a:srgbClr val="004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1400" y="365125"/>
            <a:ext cx="7287768" cy="1325563"/>
          </a:xfrm>
        </p:spPr>
        <p:txBody>
          <a:bodyPr rtlCol="0"/>
          <a:lstStyle>
            <a:lvl1pPr algn="l">
              <a:defRPr>
                <a:solidFill>
                  <a:srgbClr val="004558"/>
                </a:solidFill>
              </a:defRPr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5E7DBF41-B4A1-4B29-B32C-DDF5058C12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941230"/>
            <a:ext cx="9144000" cy="2286000"/>
          </a:xfrm>
          <a:noFill/>
        </p:spPr>
        <p:txBody>
          <a:bodyPr rtlCol="0"/>
          <a:lstStyle/>
          <a:p>
            <a:pPr rt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E442D9A9-D2E2-42FD-945D-1EF6DC4351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4448" y="4407408"/>
            <a:ext cx="7287768" cy="1371600"/>
          </a:xfrm>
        </p:spPr>
        <p:txBody>
          <a:bodyPr rtlCol="0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da-DK" noProof="0" dirty="0"/>
              <a:t>Klik for at redigere i master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0239410-C37C-43B5-952D-4B3862E37D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9297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ktoversi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B1C922A-9F54-409C-8C2C-90A55B890F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200707" y="0"/>
            <a:ext cx="599129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22" y="365125"/>
            <a:ext cx="5386078" cy="1325563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23904" y="1690688"/>
            <a:ext cx="3401568" cy="3712464"/>
          </a:xfrm>
          <a:noFill/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8" name="Pladsholder til sidefod 7">
            <a:extLst>
              <a:ext uri="{FF2B5EF4-FFF2-40B4-BE49-F238E27FC236}">
                <a16:creationId xmlns:a16="http://schemas.microsoft.com/office/drawing/2014/main" id="{37667359-6B2F-4D7C-932B-CE6A0E91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23" name="Pladsholder til slidenummer 8">
            <a:extLst>
              <a:ext uri="{FF2B5EF4-FFF2-40B4-BE49-F238E27FC236}">
                <a16:creationId xmlns:a16="http://schemas.microsoft.com/office/drawing/2014/main" id="{C69C9BA9-6130-4098-A0A6-E1A00A3B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0239410-C37C-43B5-952D-4B3862E37D61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4"/>
          </p:nvPr>
        </p:nvSpPr>
        <p:spPr>
          <a:xfrm>
            <a:off x="709613" y="2378075"/>
            <a:ext cx="5040947" cy="40528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703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blem &amp; oversi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rgbClr val="004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noFill/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3FF464-28F7-4DD8-A4B5-B0359E0A6FCE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0239410-C37C-43B5-952D-4B3862E37D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20381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ktionssk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noFill/>
        </p:spPr>
        <p:txBody>
          <a:bodyPr rtlCol="0"/>
          <a:lstStyle/>
          <a:p>
            <a:pPr rt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1112" y="3513220"/>
            <a:ext cx="8682164" cy="1828799"/>
          </a:xfrm>
          <a:solidFill>
            <a:srgbClr val="004558">
              <a:alpha val="87000"/>
            </a:srgbClr>
          </a:solidFill>
        </p:spPr>
        <p:txBody>
          <a:bodyPr lIns="1371600" tIns="0" bIns="0" rtlCol="0" anchor="ctr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3161814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2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rgbClr val="EAEAE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Rediger typografien i masterens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90239410-C37C-43B5-952D-4B3862E37D61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2D3FF464-28F7-4DD8-A4B5-B0359E0A6FCE}" type="datetimeFigureOut">
              <a:rPr lang="da-DK" smtClean="0"/>
              <a:t>07-03-2024</a:t>
            </a:fld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96" y="6225252"/>
            <a:ext cx="2749155" cy="4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2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A72EF-03BF-959E-18F9-AF16786F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216342"/>
          </a:xfrm>
        </p:spPr>
        <p:txBody>
          <a:bodyPr/>
          <a:lstStyle/>
          <a:p>
            <a:r>
              <a:rPr lang="da-DK" b="1" dirty="0"/>
              <a:t>Teknologianalyse spil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D09959A-DB57-27ED-A26A-A79832DE9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087922"/>
            <a:ext cx="10515600" cy="1500187"/>
          </a:xfrm>
        </p:spPr>
        <p:txBody>
          <a:bodyPr/>
          <a:lstStyle/>
          <a:p>
            <a:r>
              <a:rPr lang="da-DK" dirty="0"/>
              <a:t>Case 3 – PA –  Jytte – </a:t>
            </a:r>
            <a:r>
              <a:rPr lang="da-DK" dirty="0" err="1"/>
              <a:t>Sclerose</a:t>
            </a:r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D7ED1D5E-9881-FA1F-9A11-A99C475C6781}"/>
              </a:ext>
            </a:extLst>
          </p:cNvPr>
          <p:cNvSpPr txBox="1"/>
          <p:nvPr/>
        </p:nvSpPr>
        <p:spPr>
          <a:xfrm>
            <a:off x="168676" y="6320902"/>
            <a:ext cx="3565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da-DK" sz="1400" dirty="0">
                <a:solidFill>
                  <a:prstClr val="black"/>
                </a:solidFill>
                <a:latin typeface="Malgun Gothic"/>
              </a:rPr>
              <a:t>Udarbejdet til teknologiforståelse af VFV </a:t>
            </a:r>
            <a:endParaRPr lang="da-DK" sz="1400" dirty="0">
              <a:solidFill>
                <a:prstClr val="black"/>
              </a:solidFill>
              <a:latin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624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5EF70-8857-4272-A8CE-1D38F88A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Jytte - 40 år - Sclerose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1763189F-15A5-454E-BF24-504D83524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5" t="2317" r="26072"/>
          <a:stretch/>
        </p:blipFill>
        <p:spPr>
          <a:xfrm>
            <a:off x="8143493" y="1940835"/>
            <a:ext cx="3450004" cy="3559946"/>
          </a:xfr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59D94F26-C5AE-4442-9513-E700AEB4F81A}"/>
              </a:ext>
            </a:extLst>
          </p:cNvPr>
          <p:cNvSpPr txBox="1"/>
          <p:nvPr/>
        </p:nvSpPr>
        <p:spPr>
          <a:xfrm>
            <a:off x="784933" y="1690688"/>
            <a:ext cx="7084381" cy="53142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da-DK" sz="1600" b="1" dirty="0" smtClean="0">
                <a:cs typeface="Times New Roman" panose="02020603050405020304" pitchFamily="18" charset="0"/>
              </a:rPr>
              <a:t>Præsentation</a:t>
            </a:r>
            <a:endParaRPr lang="da-DK" sz="1600" b="1" dirty="0">
              <a:cs typeface="Times New Roman" panose="02020603050405020304" pitchFamily="18" charset="0"/>
            </a:endParaRPr>
          </a:p>
          <a:p>
            <a:pPr marL="228600" indent="-2286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a-DK" sz="1400" dirty="0">
                <a:latin typeface="+mj-lt"/>
                <a:cs typeface="Times New Roman"/>
              </a:rPr>
              <a:t>Jytte bor alene i en handicapvenlig bolig. Hun er tilkendt førtidspension pga. </a:t>
            </a:r>
            <a:r>
              <a:rPr lang="da-DK" sz="1400" dirty="0" err="1" smtClean="0">
                <a:latin typeface="+mj-lt"/>
                <a:cs typeface="Times New Roman"/>
              </a:rPr>
              <a:t>sclerose</a:t>
            </a:r>
            <a:r>
              <a:rPr lang="da-DK" sz="1400" dirty="0">
                <a:latin typeface="+mj-lt"/>
                <a:cs typeface="Times New Roman"/>
              </a:rPr>
              <a:t>. </a:t>
            </a:r>
            <a:endParaRPr lang="da-DK" sz="1400" b="1" dirty="0">
              <a:latin typeface="+mj-lt"/>
              <a:cs typeface="Times New Roman" panose="02020603050405020304" pitchFamily="18" charset="0"/>
            </a:endParaRPr>
          </a:p>
          <a:p>
            <a:pPr fontAlgn="base">
              <a:spcAft>
                <a:spcPts val="1000"/>
              </a:spcAft>
            </a:pPr>
            <a:r>
              <a:rPr lang="da-DK" sz="1600" b="1" dirty="0" smtClean="0">
                <a:cs typeface="Times New Roman" panose="02020603050405020304" pitchFamily="18" charset="0"/>
              </a:rPr>
              <a:t>Funktionsevne</a:t>
            </a:r>
            <a:endParaRPr lang="da-DK" sz="1600" b="1" dirty="0">
              <a:cs typeface="Times New Roman" panose="02020603050405020304" pitchFamily="18" charset="0"/>
            </a:endParaRPr>
          </a:p>
          <a:p>
            <a:pPr marL="285750" indent="-28575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a-DK" sz="1400" dirty="0">
                <a:latin typeface="+mj-lt"/>
                <a:cs typeface="Times New Roman" panose="02020603050405020304" pitchFamily="18" charset="0"/>
              </a:rPr>
              <a:t>Jytte er kørestolsbruger, hun bruger en manuel kørestol indendørs.</a:t>
            </a:r>
          </a:p>
          <a:p>
            <a:pPr marL="285750" indent="-28575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a-DK" sz="1400" dirty="0">
                <a:latin typeface="+mj-lt"/>
                <a:cs typeface="Times New Roman" panose="02020603050405020304" pitchFamily="18" charset="0"/>
              </a:rPr>
              <a:t>Jytte kan selv forflytte </a:t>
            </a:r>
            <a:r>
              <a:rPr lang="da-DK" sz="1400" dirty="0" smtClean="0">
                <a:latin typeface="+mj-lt"/>
                <a:cs typeface="Times New Roman" panose="02020603050405020304" pitchFamily="18" charset="0"/>
              </a:rPr>
              <a:t>sig, </a:t>
            </a:r>
            <a:r>
              <a:rPr lang="da-DK" sz="1400" dirty="0">
                <a:latin typeface="+mj-lt"/>
                <a:cs typeface="Times New Roman" panose="02020603050405020304" pitchFamily="18" charset="0"/>
              </a:rPr>
              <a:t>men har flere gange været faldet ifm. forflytninger. Hun er især utryg ved forflytninger på </a:t>
            </a:r>
            <a:r>
              <a:rPr lang="da-DK" sz="1400" dirty="0" smtClean="0">
                <a:latin typeface="+mj-lt"/>
                <a:cs typeface="Times New Roman" panose="02020603050405020304" pitchFamily="18" charset="0"/>
              </a:rPr>
              <a:t>badeværelset</a:t>
            </a:r>
            <a:r>
              <a:rPr lang="da-DK" sz="1400" dirty="0">
                <a:latin typeface="+mj-lt"/>
                <a:cs typeface="Times New Roman" panose="02020603050405020304" pitchFamily="18" charset="0"/>
              </a:rPr>
              <a:t>.</a:t>
            </a:r>
            <a:endParaRPr lang="da-DK" sz="1400" dirty="0">
              <a:latin typeface="+mj-lt"/>
              <a:cs typeface="Times New Roman" panose="02020603050405020304" pitchFamily="18" charset="0"/>
            </a:endParaRPr>
          </a:p>
          <a:p>
            <a:pPr marL="285750" indent="-28575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a-DK" sz="1400" dirty="0">
                <a:latin typeface="+mj-lt"/>
                <a:cs typeface="Times New Roman" panose="02020603050405020304" pitchFamily="18" charset="0"/>
              </a:rPr>
              <a:t>Jytte har kortvarig usikker </a:t>
            </a:r>
            <a:r>
              <a:rPr lang="da-DK" sz="1400" dirty="0" smtClean="0">
                <a:latin typeface="+mj-lt"/>
                <a:cs typeface="Times New Roman" panose="02020603050405020304" pitchFamily="18" charset="0"/>
              </a:rPr>
              <a:t>stand-funktion, og </a:t>
            </a:r>
            <a:r>
              <a:rPr lang="da-DK" sz="1400" dirty="0">
                <a:latin typeface="+mj-lt"/>
                <a:cs typeface="Times New Roman" panose="02020603050405020304" pitchFamily="18" charset="0"/>
              </a:rPr>
              <a:t>når hun bevæger </a:t>
            </a:r>
            <a:r>
              <a:rPr lang="da-DK" sz="1400" dirty="0" smtClean="0">
                <a:latin typeface="+mj-lt"/>
                <a:cs typeface="Times New Roman" panose="02020603050405020304" pitchFamily="18" charset="0"/>
              </a:rPr>
              <a:t>sig, </a:t>
            </a:r>
            <a:r>
              <a:rPr lang="da-DK" sz="1400" dirty="0">
                <a:latin typeface="+mj-lt"/>
                <a:cs typeface="Times New Roman" panose="02020603050405020304" pitchFamily="18" charset="0"/>
              </a:rPr>
              <a:t>har hun </a:t>
            </a:r>
            <a:r>
              <a:rPr lang="da-DK" sz="1400" dirty="0" err="1" smtClean="0">
                <a:latin typeface="+mj-lt"/>
                <a:cs typeface="Times New Roman" panose="02020603050405020304" pitchFamily="18" charset="0"/>
              </a:rPr>
              <a:t>tremor</a:t>
            </a:r>
            <a:r>
              <a:rPr lang="da-DK" sz="1400" dirty="0" smtClean="0">
                <a:latin typeface="+mj-lt"/>
                <a:cs typeface="Times New Roman" panose="02020603050405020304" pitchFamily="18" charset="0"/>
              </a:rPr>
              <a:t> (ryster</a:t>
            </a:r>
            <a:r>
              <a:rPr lang="da-DK" sz="1400" dirty="0">
                <a:latin typeface="+mj-lt"/>
                <a:cs typeface="Times New Roman" panose="02020603050405020304" pitchFamily="18" charset="0"/>
              </a:rPr>
              <a:t>). Det giver hende besvær med at koordinere bevægelser, især finmotorisk har hun store vanskeligheder. </a:t>
            </a:r>
          </a:p>
          <a:p>
            <a:pPr marL="285750" indent="-28575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a-DK" sz="1400" dirty="0">
                <a:latin typeface="+mj-lt"/>
                <a:cs typeface="Times New Roman" panose="02020603050405020304" pitchFamily="18" charset="0"/>
              </a:rPr>
              <a:t>Jytte har svært ved mange ADL aktiviteter, f.eks. at spise, anvende computer/mobiltelefon, tænde for TV, åbne og lukke hoveddøren og trække gardinerne </a:t>
            </a:r>
            <a:r>
              <a:rPr lang="da-DK" sz="1400" dirty="0" smtClean="0">
                <a:latin typeface="+mj-lt"/>
                <a:cs typeface="Times New Roman" panose="02020603050405020304" pitchFamily="18" charset="0"/>
              </a:rPr>
              <a:t>for.</a:t>
            </a:r>
            <a:endParaRPr lang="da-DK" sz="1400" b="1" dirty="0">
              <a:latin typeface="+mj-lt"/>
              <a:cs typeface="Times New Roman" panose="02020603050405020304" pitchFamily="18" charset="0"/>
            </a:endParaRPr>
          </a:p>
          <a:p>
            <a:pPr fontAlgn="base">
              <a:spcAft>
                <a:spcPts val="1000"/>
              </a:spcAft>
            </a:pPr>
            <a:r>
              <a:rPr lang="da-DK" sz="1600" b="1" dirty="0" smtClean="0">
                <a:cs typeface="Times New Roman" panose="02020603050405020304" pitchFamily="18" charset="0"/>
              </a:rPr>
              <a:t>Mål </a:t>
            </a:r>
            <a:r>
              <a:rPr lang="da-DK" sz="1600" b="1" dirty="0">
                <a:cs typeface="Times New Roman" panose="02020603050405020304" pitchFamily="18" charset="0"/>
              </a:rPr>
              <a:t>med </a:t>
            </a:r>
            <a:r>
              <a:rPr lang="da-DK" sz="1600" b="1" dirty="0" smtClean="0">
                <a:cs typeface="Times New Roman" panose="02020603050405020304" pitchFamily="18" charset="0"/>
              </a:rPr>
              <a:t>indsats</a:t>
            </a:r>
          </a:p>
          <a:p>
            <a:pPr marL="285750" indent="-28575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a-DK" sz="1400" dirty="0" smtClean="0">
                <a:latin typeface="+mj-lt"/>
                <a:cs typeface="Times New Roman" panose="02020603050405020304" pitchFamily="18" charset="0"/>
              </a:rPr>
              <a:t>Jytte </a:t>
            </a:r>
            <a:r>
              <a:rPr lang="da-DK" sz="1400" dirty="0">
                <a:latin typeface="+mj-lt"/>
                <a:cs typeface="Times New Roman" panose="02020603050405020304" pitchFamily="18" charset="0"/>
              </a:rPr>
              <a:t>vil gerne blive bedre til at klare sig selvstændigt i eget hjem. Det er derfor besluttet at der skal anvendes velfærdsteknologi</a:t>
            </a:r>
            <a:r>
              <a:rPr lang="da-DK" dirty="0">
                <a:latin typeface="+mj-lt"/>
              </a:rPr>
              <a:t>.</a:t>
            </a:r>
          </a:p>
          <a:p>
            <a:endParaRPr lang="da-DK" dirty="0"/>
          </a:p>
        </p:txBody>
      </p:sp>
      <p:pic>
        <p:nvPicPr>
          <p:cNvPr id="5" name="Jytte - Sclerose">
            <a:hlinkClick r:id="" action="ppaction://media"/>
            <a:extLst>
              <a:ext uri="{FF2B5EF4-FFF2-40B4-BE49-F238E27FC236}">
                <a16:creationId xmlns:a16="http://schemas.microsoft.com/office/drawing/2014/main" id="{6DD3E950-086E-EF7A-774A-A08A64DD04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24813" y="6632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3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1">
  <a:themeElements>
    <a:clrScheme name="VFV">
      <a:dk1>
        <a:srgbClr val="003948"/>
      </a:dk1>
      <a:lt1>
        <a:srgbClr val="FFFFFF"/>
      </a:lt1>
      <a:dk2>
        <a:srgbClr val="000000"/>
      </a:dk2>
      <a:lt2>
        <a:srgbClr val="E7E6E6"/>
      </a:lt2>
      <a:accent1>
        <a:srgbClr val="DD6E42"/>
      </a:accent1>
      <a:accent2>
        <a:srgbClr val="E8DAB2"/>
      </a:accent2>
      <a:accent3>
        <a:srgbClr val="A5A5A5"/>
      </a:accent3>
      <a:accent4>
        <a:srgbClr val="C0D6DF"/>
      </a:accent4>
      <a:accent5>
        <a:srgbClr val="80DC84"/>
      </a:accent5>
      <a:accent6>
        <a:srgbClr val="E0E28E"/>
      </a:accent6>
      <a:hlink>
        <a:srgbClr val="48A1FA"/>
      </a:hlink>
      <a:folHlink>
        <a:srgbClr val="C490AA"/>
      </a:folHlink>
    </a:clrScheme>
    <a:fontScheme name="VFV">
      <a:majorFont>
        <a:latin typeface="Malgun Gothic"/>
        <a:ea typeface=""/>
        <a:cs typeface=""/>
      </a:majorFont>
      <a:minorFont>
        <a:latin typeface="Malgun Gothic Semilight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1D210445-4BCE-41D0-B594-4B3250403CBE}" vid="{3053ED87-A52C-4A59-847F-2F1052665FD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E5BFBF0A6E5949819C07DD58168415" ma:contentTypeVersion="18" ma:contentTypeDescription="Opret et nyt dokument." ma:contentTypeScope="" ma:versionID="f6b797611981f8dab6f553f671fa513c">
  <xsd:schema xmlns:xsd="http://www.w3.org/2001/XMLSchema" xmlns:xs="http://www.w3.org/2001/XMLSchema" xmlns:p="http://schemas.microsoft.com/office/2006/metadata/properties" xmlns:ns2="89dbaa2e-d753-4486-82dd-0c9155ace5b3" xmlns:ns3="511fc5ab-6cf8-4b86-8ecb-d300cde85d35" targetNamespace="http://schemas.microsoft.com/office/2006/metadata/properties" ma:root="true" ma:fieldsID="825f1ca6e28b587d65882be3b8ac5c2e" ns2:_="" ns3:_="">
    <xsd:import namespace="89dbaa2e-d753-4486-82dd-0c9155ace5b3"/>
    <xsd:import namespace="511fc5ab-6cf8-4b86-8ecb-d300cde85d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baa2e-d753-4486-82dd-0c9155ace5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12c40c18-c724-4e21-a8b0-581817d679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1fc5ab-6cf8-4b86-8ecb-d300cde85d3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a028335-0f2b-4173-968c-90227fa97c8a}" ma:internalName="TaxCatchAll" ma:showField="CatchAllData" ma:web="511fc5ab-6cf8-4b86-8ecb-d300cde85d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dbaa2e-d753-4486-82dd-0c9155ace5b3">
      <Terms xmlns="http://schemas.microsoft.com/office/infopath/2007/PartnerControls"/>
    </lcf76f155ced4ddcb4097134ff3c332f>
    <TaxCatchAll xmlns="511fc5ab-6cf8-4b86-8ecb-d300cde85d35" xsi:nil="true"/>
  </documentManagement>
</p:properties>
</file>

<file path=customXml/itemProps1.xml><?xml version="1.0" encoding="utf-8"?>
<ds:datastoreItem xmlns:ds="http://schemas.openxmlformats.org/officeDocument/2006/customXml" ds:itemID="{E9F0D621-D48D-4A81-808C-7EF093D11A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dbaa2e-d753-4486-82dd-0c9155ace5b3"/>
    <ds:schemaRef ds:uri="511fc5ab-6cf8-4b86-8ecb-d300cde85d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2F2C06-C966-478A-BF8B-694157CA43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04D474-E888-4FBE-B453-473558475CA7}">
  <ds:schemaRefs>
    <ds:schemaRef ds:uri="http://schemas.microsoft.com/office/2006/documentManagement/types"/>
    <ds:schemaRef ds:uri="http://schemas.microsoft.com/office/infopath/2007/PartnerControls"/>
    <ds:schemaRef ds:uri="89dbaa2e-d753-4486-82dd-0c9155ace5b3"/>
    <ds:schemaRef ds:uri="http://purl.org/dc/elements/1.1/"/>
    <ds:schemaRef ds:uri="http://schemas.microsoft.com/office/2006/metadata/properties"/>
    <ds:schemaRef ds:uri="http://purl.org/dc/terms/"/>
    <ds:schemaRef ds:uri="511fc5ab-6cf8-4b86-8ecb-d300cde85d35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167</Words>
  <Application>Microsoft Office PowerPoint</Application>
  <PresentationFormat>Widescreen</PresentationFormat>
  <Paragraphs>13</Paragraphs>
  <Slides>2</Slides>
  <Notes>0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7" baseType="lpstr">
      <vt:lpstr>Malgun Gothic</vt:lpstr>
      <vt:lpstr>Malgun Gothic Semilight</vt:lpstr>
      <vt:lpstr>Arial</vt:lpstr>
      <vt:lpstr>Times New Roman</vt:lpstr>
      <vt:lpstr>Tema1</vt:lpstr>
      <vt:lpstr>Teknologianalyse spil</vt:lpstr>
      <vt:lpstr>Jytte - 40 år - Sclerose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Teknologianalyse spil</dc:title>
  <dc:creator>Ingrid Laursen (ILA | STV)</dc:creator>
  <cp:lastModifiedBy>Henriette Bille Møller</cp:lastModifiedBy>
  <cp:revision>38</cp:revision>
  <dcterms:created xsi:type="dcterms:W3CDTF">2023-05-02T09:23:26Z</dcterms:created>
  <dcterms:modified xsi:type="dcterms:W3CDTF">2024-03-07T11:30:53Z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0x010100F1E5BFBF0A6E5949819C07DD58168415</vt:lpwstr>
  </property>
  <property fmtid="{D5CDD505-2E9C-101B-9397-08002B2CF9AE}" pid="3" name="MediaServiceImageTags">
    <vt:lpwstr/>
  </property>
</Properties>
</file>