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Layouts/slideLayout4.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4.xml" ContentType="application/vnd.openxmlformats-officedocument.presentationml.notesSlide+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theme/theme2.xml" ContentType="application/vnd.openxmlformats-officedocument.theme+xml"/>
  <Override PartName="/ppt/handoutMasters/handoutMaster1.xml" ContentType="application/vnd.openxmlformats-officedocument.presentationml.handoutMaster+xml"/>
  <Override PartName="/ppt/theme/theme3.xml" ContentType="application/vnd.openxmlformats-officedocument.theme+xml"/>
  <Override PartName="/ppt/theme/theme4.xml" ContentType="application/vnd.openxmlformats-officedocument.them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5" r:id="rId4"/>
    <p:sldMasterId id="2147484056" r:id="rId5"/>
  </p:sldMasterIdLst>
  <p:notesMasterIdLst>
    <p:notesMasterId r:id="rId22"/>
  </p:notesMasterIdLst>
  <p:handoutMasterIdLst>
    <p:handoutMasterId r:id="rId23"/>
  </p:handoutMasterIdLst>
  <p:sldIdLst>
    <p:sldId id="526" r:id="rId6"/>
    <p:sldId id="589" r:id="rId7"/>
    <p:sldId id="563" r:id="rId8"/>
    <p:sldId id="551" r:id="rId9"/>
    <p:sldId id="586" r:id="rId10"/>
    <p:sldId id="580" r:id="rId11"/>
    <p:sldId id="579" r:id="rId12"/>
    <p:sldId id="581" r:id="rId13"/>
    <p:sldId id="582" r:id="rId14"/>
    <p:sldId id="584" r:id="rId15"/>
    <p:sldId id="578" r:id="rId16"/>
    <p:sldId id="588" r:id="rId17"/>
    <p:sldId id="590" r:id="rId18"/>
    <p:sldId id="587" r:id="rId19"/>
    <p:sldId id="592" r:id="rId20"/>
    <p:sldId id="591" r:id="rId21"/>
  </p:sldIdLst>
  <p:sldSz cx="12192000" cy="6858000"/>
  <p:notesSz cx="6858000" cy="9144000"/>
  <p:defaultTex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lance" id="{705054ED-DB56-FA4C-BB16-D35BDEFFF4C1}">
          <p14:sldIdLst>
            <p14:sldId id="526"/>
            <p14:sldId id="589"/>
            <p14:sldId id="563"/>
            <p14:sldId id="551"/>
            <p14:sldId id="586"/>
            <p14:sldId id="580"/>
            <p14:sldId id="579"/>
            <p14:sldId id="581"/>
            <p14:sldId id="582"/>
            <p14:sldId id="584"/>
            <p14:sldId id="578"/>
            <p14:sldId id="588"/>
            <p14:sldId id="590"/>
            <p14:sldId id="587"/>
            <p14:sldId id="592"/>
            <p14:sldId id="59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ers Kalsgaard Møller" initials="AKM" lastIdx="1" clrIdx="0">
    <p:extLst>
      <p:ext uri="{19B8F6BF-5375-455C-9EA6-DF929625EA0E}">
        <p15:presenceInfo xmlns:p15="http://schemas.microsoft.com/office/powerpoint/2012/main" userId="5cfe272c02e2670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87BDF9"/>
    <a:srgbClr val="68ADF8"/>
    <a:srgbClr val="4399F7"/>
    <a:srgbClr val="3BCCFF"/>
    <a:srgbClr val="000000"/>
    <a:srgbClr val="DF6752"/>
    <a:srgbClr val="9DBB1D"/>
    <a:srgbClr val="5E96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63" autoAdjust="0"/>
    <p:restoredTop sz="81408" autoAdjust="0"/>
  </p:normalViewPr>
  <p:slideViewPr>
    <p:cSldViewPr snapToGrid="0" snapToObjects="1">
      <p:cViewPr varScale="1">
        <p:scale>
          <a:sx n="91" d="100"/>
          <a:sy n="91" d="100"/>
        </p:scale>
        <p:origin x="624" y="7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96" d="100"/>
          <a:sy n="96" d="100"/>
        </p:scale>
        <p:origin x="364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740EBAF-D955-C443-AB02-2BCBC7797572}" type="datetimeFigureOut">
              <a:rPr lang="en-US" smtClean="0"/>
              <a:t>9/5/2023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E1DC8B-0A09-DC4E-ABCE-FAAA12F0302B}" type="slidenum">
              <a:rPr lang="en-US" smtClean="0"/>
              <a:t>‹nr.›</a:t>
            </a:fld>
            <a:endParaRPr lang="en-US"/>
          </a:p>
        </p:txBody>
      </p:sp>
    </p:spTree>
    <p:extLst>
      <p:ext uri="{BB962C8B-B14F-4D97-AF65-F5344CB8AC3E}">
        <p14:creationId xmlns:p14="http://schemas.microsoft.com/office/powerpoint/2010/main" val="2068574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7A641A-FC50-3840-A830-42D90553FE8C}" type="datetimeFigureOut">
              <a:rPr lang="en-US" smtClean="0"/>
              <a:t>9/5/2023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896355-3DDC-9949-861F-AD0908BFCC23}" type="slidenum">
              <a:rPr lang="en-US" smtClean="0"/>
              <a:t>‹nr.›</a:t>
            </a:fld>
            <a:endParaRPr lang="en-US"/>
          </a:p>
        </p:txBody>
      </p:sp>
    </p:spTree>
    <p:extLst>
      <p:ext uri="{BB962C8B-B14F-4D97-AF65-F5344CB8AC3E}">
        <p14:creationId xmlns:p14="http://schemas.microsoft.com/office/powerpoint/2010/main" val="209977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C896355-3DDC-9949-861F-AD0908BFCC23}" type="slidenum">
              <a:rPr lang="en-US" smtClean="0"/>
              <a:t>1</a:t>
            </a:fld>
            <a:endParaRPr lang="en-US"/>
          </a:p>
        </p:txBody>
      </p:sp>
    </p:spTree>
    <p:extLst>
      <p:ext uri="{BB962C8B-B14F-4D97-AF65-F5344CB8AC3E}">
        <p14:creationId xmlns:p14="http://schemas.microsoft.com/office/powerpoint/2010/main" val="2408595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8C896355-3DDC-9949-861F-AD0908BFCC23}" type="slidenum">
              <a:rPr lang="en-US" smtClean="0"/>
              <a:t>3</a:t>
            </a:fld>
            <a:endParaRPr lang="en-US"/>
          </a:p>
        </p:txBody>
      </p:sp>
    </p:spTree>
    <p:extLst>
      <p:ext uri="{BB962C8B-B14F-4D97-AF65-F5344CB8AC3E}">
        <p14:creationId xmlns:p14="http://schemas.microsoft.com/office/powerpoint/2010/main" val="719081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8C896355-3DDC-9949-861F-AD0908BFCC23}" type="slidenum">
              <a:rPr lang="en-US" smtClean="0"/>
              <a:t>4</a:t>
            </a:fld>
            <a:endParaRPr lang="en-US"/>
          </a:p>
        </p:txBody>
      </p:sp>
    </p:spTree>
    <p:extLst>
      <p:ext uri="{BB962C8B-B14F-4D97-AF65-F5344CB8AC3E}">
        <p14:creationId xmlns:p14="http://schemas.microsoft.com/office/powerpoint/2010/main" val="1143882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Hvad det så sige at være kompetent?</a:t>
            </a:r>
          </a:p>
          <a:p>
            <a:r>
              <a:rPr lang="da-DK"/>
              <a:t>Bro mellem føle sig kompetent?</a:t>
            </a:r>
          </a:p>
        </p:txBody>
      </p:sp>
      <p:sp>
        <p:nvSpPr>
          <p:cNvPr id="4" name="Pladsholder til slidenummer 3"/>
          <p:cNvSpPr>
            <a:spLocks noGrp="1"/>
          </p:cNvSpPr>
          <p:nvPr>
            <p:ph type="sldNum" sz="quarter" idx="5"/>
          </p:nvPr>
        </p:nvSpPr>
        <p:spPr/>
        <p:txBody>
          <a:bodyPr/>
          <a:lstStyle/>
          <a:p>
            <a:fld id="{8C896355-3DDC-9949-861F-AD0908BFCC23}" type="slidenum">
              <a:rPr lang="en-US" smtClean="0"/>
              <a:t>8</a:t>
            </a:fld>
            <a:endParaRPr lang="en-US"/>
          </a:p>
        </p:txBody>
      </p:sp>
    </p:spTree>
    <p:extLst>
      <p:ext uri="{BB962C8B-B14F-4D97-AF65-F5344CB8AC3E}">
        <p14:creationId xmlns:p14="http://schemas.microsoft.com/office/powerpoint/2010/main" val="3804256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C896355-3DDC-9949-861F-AD0908BFCC23}" type="slidenum">
              <a:rPr lang="en-US" smtClean="0"/>
              <a:t>9</a:t>
            </a:fld>
            <a:endParaRPr lang="en-US"/>
          </a:p>
        </p:txBody>
      </p:sp>
    </p:spTree>
    <p:extLst>
      <p:ext uri="{BB962C8B-B14F-4D97-AF65-F5344CB8AC3E}">
        <p14:creationId xmlns:p14="http://schemas.microsoft.com/office/powerpoint/2010/main" val="28020909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design.aau.dk/skabeloner/powerpoint" TargetMode="External"/><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sp>
        <p:nvSpPr>
          <p:cNvPr id="2" name="Rektangel 1"/>
          <p:cNvSpPr/>
          <p:nvPr userDrawn="1"/>
        </p:nvSpPr>
        <p:spPr>
          <a:xfrm>
            <a:off x="505731" y="1155050"/>
            <a:ext cx="8091261" cy="369332"/>
          </a:xfrm>
          <a:prstGeom prst="rect">
            <a:avLst/>
          </a:prstGeom>
        </p:spPr>
        <p:txBody>
          <a:bodyPr wrap="square">
            <a:spAutoFit/>
          </a:bodyPr>
          <a:lstStyle/>
          <a:p>
            <a:r>
              <a:rPr lang="en-US" dirty="0">
                <a:solidFill>
                  <a:srgbClr val="DF6752"/>
                </a:solidFill>
              </a:rPr>
              <a:t>- SLET DETTE SLIDE, FØR DU FÆRDIGGØR PRÆSENTATIONEN</a:t>
            </a:r>
            <a:endParaRPr lang="da-DK" dirty="0">
              <a:solidFill>
                <a:srgbClr val="DF6752"/>
              </a:solidFill>
            </a:endParaRPr>
          </a:p>
        </p:txBody>
      </p:sp>
      <p:sp>
        <p:nvSpPr>
          <p:cNvPr id="5" name="Text Box 48"/>
          <p:cNvSpPr txBox="1">
            <a:spLocks noChangeArrowheads="1"/>
          </p:cNvSpPr>
          <p:nvPr userDrawn="1"/>
        </p:nvSpPr>
        <p:spPr bwMode="auto">
          <a:xfrm>
            <a:off x="587375" y="1960595"/>
            <a:ext cx="2327618" cy="3208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600"/>
              </a:spcAft>
              <a:defRPr/>
            </a:pPr>
            <a:r>
              <a:rPr lang="da-DK" sz="1000" b="1" spc="300" noProof="1">
                <a:solidFill>
                  <a:schemeClr val="tx1"/>
                </a:solidFill>
                <a:latin typeface="+mn-lt"/>
                <a:cs typeface="Arial" panose="020B0604020202020204" pitchFamily="34" charset="0"/>
              </a:rPr>
              <a:t>AAU-SKABELONER TIL POWERPOINT</a:t>
            </a:r>
            <a:br>
              <a:rPr lang="da-DK" sz="1000" b="1" noProof="1">
                <a:solidFill>
                  <a:schemeClr val="tx1"/>
                </a:solidFill>
                <a:latin typeface="+mn-lt"/>
                <a:cs typeface="Arial" panose="020B0604020202020204" pitchFamily="34" charset="0"/>
              </a:rPr>
            </a:br>
            <a:br>
              <a:rPr lang="da-DK" sz="1000" b="1" noProof="1">
                <a:solidFill>
                  <a:schemeClr val="tx1"/>
                </a:solidFill>
                <a:latin typeface="+mn-lt"/>
                <a:cs typeface="Arial" panose="020B0604020202020204" pitchFamily="34" charset="0"/>
              </a:rPr>
            </a:br>
            <a:r>
              <a:rPr lang="da-DK" sz="900" b="0" dirty="0">
                <a:effectLst/>
                <a:latin typeface="+mn-lt"/>
                <a:ea typeface="Calibri" panose="020F0502020204030204" pitchFamily="34" charset="0"/>
                <a:cs typeface="Times New Roman" panose="02020603050405020304" pitchFamily="18" charset="0"/>
              </a:rPr>
              <a:t>Når du åbner PowerPoint på din pc, kan du vælge</a:t>
            </a:r>
            <a:r>
              <a:rPr lang="da-DK" sz="900" b="0" baseline="0" dirty="0">
                <a:effectLst/>
                <a:latin typeface="+mn-lt"/>
                <a:ea typeface="Calibri" panose="020F0502020204030204" pitchFamily="34" charset="0"/>
                <a:cs typeface="Times New Roman" panose="02020603050405020304" pitchFamily="18" charset="0"/>
              </a:rPr>
              <a:t> mellem to </a:t>
            </a:r>
            <a:r>
              <a:rPr lang="da-DK" sz="900" b="0" dirty="0">
                <a:effectLst/>
                <a:latin typeface="+mn-lt"/>
                <a:ea typeface="Calibri" panose="020F0502020204030204" pitchFamily="34" charset="0"/>
                <a:cs typeface="Times New Roman" panose="02020603050405020304" pitchFamily="18" charset="0"/>
              </a:rPr>
              <a:t>skabeloner i 16:9-format med</a:t>
            </a:r>
            <a:r>
              <a:rPr lang="da-DK" sz="900" b="0" baseline="0" dirty="0">
                <a:effectLst/>
                <a:latin typeface="+mn-lt"/>
                <a:ea typeface="Calibri" panose="020F0502020204030204" pitchFamily="34" charset="0"/>
                <a:cs typeface="Times New Roman" panose="02020603050405020304" pitchFamily="18" charset="0"/>
              </a:rPr>
              <a:t> enten det danske eller engelske AAU-logo.</a:t>
            </a:r>
            <a:endParaRPr lang="da-DK" sz="900" b="0" dirty="0">
              <a:effectLst/>
              <a:latin typeface="+mn-lt"/>
              <a:ea typeface="Calibri" panose="020F0502020204030204" pitchFamily="34" charset="0"/>
              <a:cs typeface="Times New Roman" panose="02020603050405020304" pitchFamily="18" charset="0"/>
            </a:endParaRPr>
          </a:p>
          <a:p>
            <a:pPr>
              <a:lnSpc>
                <a:spcPct val="100000"/>
              </a:lnSpc>
              <a:spcAft>
                <a:spcPts val="1000"/>
              </a:spcAft>
            </a:pPr>
            <a:r>
              <a:rPr lang="da-DK" sz="900" b="0" dirty="0">
                <a:effectLst/>
                <a:latin typeface="+mn-lt"/>
                <a:ea typeface="Calibri" panose="020F0502020204030204" pitchFamily="34" charset="0"/>
                <a:cs typeface="Times New Roman" panose="02020603050405020304" pitchFamily="18" charset="0"/>
              </a:rPr>
              <a:t>Det</a:t>
            </a:r>
            <a:r>
              <a:rPr lang="da-DK" sz="900" b="0" baseline="0" dirty="0">
                <a:effectLst/>
                <a:latin typeface="+mn-lt"/>
                <a:ea typeface="Calibri" panose="020F0502020204030204" pitchFamily="34" charset="0"/>
                <a:cs typeface="Times New Roman" panose="02020603050405020304" pitchFamily="18" charset="0"/>
              </a:rPr>
              <a:t> er også muligt at hente PowerPoint-skabelonerne på: </a:t>
            </a:r>
            <a:r>
              <a:rPr lang="da-DK" sz="900" b="0" baseline="0" dirty="0">
                <a:effectLst/>
                <a:latin typeface="+mn-lt"/>
                <a:ea typeface="Calibri" panose="020F0502020204030204" pitchFamily="34" charset="0"/>
                <a:cs typeface="Times New Roman" panose="02020603050405020304" pitchFamily="18" charset="0"/>
                <a:hlinkClick r:id="rId2"/>
              </a:rPr>
              <a:t>www.design.aau.dk/skabeloner/</a:t>
            </a:r>
            <a:r>
              <a:rPr lang="da-DK" sz="900" b="0" baseline="0" dirty="0" err="1">
                <a:effectLst/>
                <a:latin typeface="+mn-lt"/>
                <a:ea typeface="Calibri" panose="020F0502020204030204" pitchFamily="34" charset="0"/>
                <a:cs typeface="Times New Roman" panose="02020603050405020304" pitchFamily="18" charset="0"/>
                <a:hlinkClick r:id="rId2"/>
              </a:rPr>
              <a:t>powerpoint</a:t>
            </a:r>
            <a:r>
              <a:rPr lang="da-DK" sz="900" b="0" baseline="0" dirty="0">
                <a:effectLst/>
                <a:latin typeface="+mn-lt"/>
                <a:ea typeface="Calibri" panose="020F0502020204030204" pitchFamily="34" charset="0"/>
                <a:cs typeface="Times New Roman" panose="02020603050405020304" pitchFamily="18" charset="0"/>
              </a:rPr>
              <a:t>. Her kan du også hente den generelle AAU PowerPoint til inspiration. Denne vil løbende blive opdateret med de nyeste tal og informationer. Du kan her slette de slides du ikke vil bruge. </a:t>
            </a:r>
          </a:p>
          <a:p>
            <a:pPr marL="0" marR="0" lvl="0" indent="0" algn="l" defTabSz="914330" rtl="0" eaLnBrk="0" fontAlgn="auto" latinLnBrk="0" hangingPunct="0">
              <a:lnSpc>
                <a:spcPct val="100000"/>
              </a:lnSpc>
              <a:spcBef>
                <a:spcPts val="0"/>
              </a:spcBef>
              <a:spcAft>
                <a:spcPts val="1000"/>
              </a:spcAft>
              <a:buClrTx/>
              <a:buSzTx/>
              <a:buFontTx/>
              <a:buNone/>
              <a:tabLst/>
              <a:defRPr/>
            </a:pPr>
            <a:r>
              <a:rPr lang="da-DK" sz="1000" b="1" kern="1200" spc="300" noProof="1">
                <a:solidFill>
                  <a:schemeClr val="tx1"/>
                </a:solidFill>
                <a:latin typeface="Arial" charset="0"/>
                <a:ea typeface="+mn-ea"/>
                <a:cs typeface="Arial" panose="020B0604020202020204" pitchFamily="34" charset="0"/>
              </a:rPr>
              <a:t>SKRIFT</a:t>
            </a:r>
            <a:br>
              <a:rPr lang="da-DK" sz="1000" b="1" kern="1200" spc="300" noProof="1">
                <a:solidFill>
                  <a:schemeClr val="tx1"/>
                </a:solidFill>
                <a:latin typeface="Arial" charset="0"/>
                <a:ea typeface="+mn-ea"/>
                <a:cs typeface="Arial" panose="020B0604020202020204" pitchFamily="34" charset="0"/>
              </a:rPr>
            </a:br>
            <a:br>
              <a:rPr lang="da-DK" sz="1050" b="1" kern="1200" noProof="1">
                <a:solidFill>
                  <a:schemeClr val="tx1"/>
                </a:solidFill>
                <a:latin typeface="Arial" charset="0"/>
                <a:ea typeface="+mn-ea"/>
                <a:cs typeface="Arial" panose="020B0604020202020204" pitchFamily="34" charset="0"/>
              </a:rPr>
            </a:br>
            <a:r>
              <a:rPr lang="da-DK" altLang="da-DK" sz="900" b="0" kern="1200" noProof="1">
                <a:solidFill>
                  <a:schemeClr val="tx1"/>
                </a:solidFill>
                <a:latin typeface="Arial" charset="0"/>
                <a:ea typeface="+mn-ea"/>
                <a:cs typeface="Arial" panose="020B0604020202020204" pitchFamily="34" charset="0"/>
              </a:rPr>
              <a:t>AAU anvender vores</a:t>
            </a:r>
            <a:r>
              <a:rPr lang="da-DK" altLang="da-DK" sz="900" b="0" kern="1200" baseline="0" noProof="1">
                <a:solidFill>
                  <a:schemeClr val="tx1"/>
                </a:solidFill>
                <a:latin typeface="Arial" charset="0"/>
                <a:ea typeface="+mn-ea"/>
                <a:cs typeface="Arial" panose="020B0604020202020204" pitchFamily="34" charset="0"/>
              </a:rPr>
              <a:t> sekundære </a:t>
            </a:r>
            <a:r>
              <a:rPr lang="da-DK" altLang="da-DK" sz="900" b="0" kern="1200" noProof="1">
                <a:solidFill>
                  <a:schemeClr val="tx1"/>
                </a:solidFill>
                <a:latin typeface="Arial" charset="0"/>
                <a:ea typeface="+mn-ea"/>
                <a:cs typeface="Arial" panose="020B0604020202020204" pitchFamily="34" charset="0"/>
              </a:rPr>
              <a:t>skrifttype Arial i PowerPoint-præsentationer.</a:t>
            </a:r>
          </a:p>
          <a:p>
            <a:pPr>
              <a:lnSpc>
                <a:spcPct val="115000"/>
              </a:lnSpc>
              <a:spcAft>
                <a:spcPts val="1000"/>
              </a:spcAft>
            </a:pPr>
            <a:endParaRPr lang="da-DK" sz="900" b="0" dirty="0">
              <a:effectLst/>
              <a:latin typeface="+mn-lt"/>
              <a:ea typeface="Calibri" panose="020F0502020204030204" pitchFamily="34" charset="0"/>
              <a:cs typeface="Times New Roman" panose="02020603050405020304" pitchFamily="18" charset="0"/>
            </a:endParaRPr>
          </a:p>
        </p:txBody>
      </p:sp>
      <p:sp>
        <p:nvSpPr>
          <p:cNvPr id="12" name="Text Box 48"/>
          <p:cNvSpPr txBox="1">
            <a:spLocks noChangeArrowheads="1"/>
          </p:cNvSpPr>
          <p:nvPr userDrawn="1"/>
        </p:nvSpPr>
        <p:spPr bwMode="auto">
          <a:xfrm>
            <a:off x="6269374" y="1960595"/>
            <a:ext cx="2327618" cy="3821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a:solidFill>
                  <a:schemeClr val="tx1"/>
                </a:solidFill>
                <a:latin typeface="+mn-lt"/>
                <a:ea typeface="+mn-ea"/>
                <a:cs typeface="Arial" panose="020B0604020202020204" pitchFamily="34" charset="0"/>
              </a:rPr>
              <a:t>SKABELONENS FARVER</a:t>
            </a:r>
          </a:p>
          <a:p>
            <a:pPr eaLnBrk="1" hangingPunct="1">
              <a:lnSpc>
                <a:spcPct val="90000"/>
              </a:lnSpc>
              <a:spcAft>
                <a:spcPts val="600"/>
              </a:spcAft>
              <a:defRPr/>
            </a:pPr>
            <a:br>
              <a:rPr lang="da-DK" sz="1100" b="1" kern="1200" noProof="1">
                <a:solidFill>
                  <a:schemeClr val="tx1"/>
                </a:solidFill>
                <a:latin typeface="Arial" charset="0"/>
                <a:ea typeface="+mn-ea"/>
                <a:cs typeface="Arial" panose="020B0604020202020204" pitchFamily="34" charset="0"/>
              </a:rPr>
            </a:br>
            <a:r>
              <a:rPr lang="da-DK" sz="900" b="0" kern="1200" noProof="1">
                <a:solidFill>
                  <a:schemeClr val="tx1"/>
                </a:solidFill>
                <a:latin typeface="Arial" charset="0"/>
                <a:ea typeface="+mn-ea"/>
                <a:cs typeface="Arial" panose="020B0604020202020204" pitchFamily="34" charset="0"/>
              </a:rPr>
              <a:t>Du kan vælge mellem en række farver til baggrunde og grafer.</a:t>
            </a:r>
          </a:p>
          <a:p>
            <a:pPr eaLnBrk="1" hangingPunct="1">
              <a:lnSpc>
                <a:spcPct val="90000"/>
              </a:lnSpc>
              <a:spcAft>
                <a:spcPts val="600"/>
              </a:spcAft>
              <a:defRPr/>
            </a:pPr>
            <a:r>
              <a:rPr lang="da-DK" sz="900" b="0" kern="1200" noProof="1">
                <a:solidFill>
                  <a:schemeClr val="tx1"/>
                </a:solidFill>
                <a:latin typeface="Arial" charset="0"/>
                <a:ea typeface="+mn-ea"/>
                <a:cs typeface="Arial" panose="020B0604020202020204" pitchFamily="34" charset="0"/>
              </a:rPr>
              <a:t>Højreklik på den flade, du vil skifte farve på, og derefter malerbøtte-ikonet (Fyldfarve til figur)</a:t>
            </a:r>
          </a:p>
          <a:p>
            <a:pPr eaLnBrk="1" hangingPunct="1">
              <a:lnSpc>
                <a:spcPct val="90000"/>
              </a:lnSpc>
              <a:spcAft>
                <a:spcPts val="600"/>
              </a:spcAft>
              <a:defRPr/>
            </a:pPr>
            <a:endParaRPr lang="da-DK" sz="1000" b="1" spc="300" noProof="1">
              <a:solidFill>
                <a:schemeClr val="tx1"/>
              </a:solidFill>
              <a:latin typeface="+mn-lt"/>
              <a:cs typeface="Arial" panose="020B0604020202020204" pitchFamily="34" charset="0"/>
            </a:endParaRPr>
          </a:p>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BILLEDSTØRRELSER</a:t>
            </a:r>
          </a:p>
          <a:p>
            <a:pPr eaLnBrk="1" hangingPunct="1">
              <a:lnSpc>
                <a:spcPct val="90000"/>
              </a:lnSpc>
              <a:spcAft>
                <a:spcPts val="600"/>
              </a:spcAft>
              <a:defRPr/>
            </a:pPr>
            <a:br>
              <a:rPr lang="da-DK" sz="1000" b="1" noProof="1">
                <a:solidFill>
                  <a:schemeClr val="tx1"/>
                </a:solidFill>
                <a:latin typeface="+mj-lt"/>
                <a:cs typeface="Arial" panose="020B0604020202020204" pitchFamily="34" charset="0"/>
              </a:rPr>
            </a:br>
            <a:r>
              <a:rPr lang="da-DK" sz="900" b="0" noProof="1">
                <a:solidFill>
                  <a:schemeClr val="tx1"/>
                </a:solidFill>
                <a:latin typeface="+mn-lt"/>
                <a:cs typeface="Arial" panose="020B0604020202020204" pitchFamily="34" charset="0"/>
              </a:rPr>
              <a:t>Sørg</a:t>
            </a:r>
            <a:r>
              <a:rPr lang="da-DK" sz="900" b="0" baseline="0" noProof="1">
                <a:solidFill>
                  <a:schemeClr val="tx1"/>
                </a:solidFill>
                <a:latin typeface="+mn-lt"/>
                <a:cs typeface="Arial" panose="020B0604020202020204" pitchFamily="34" charset="0"/>
              </a:rPr>
              <a:t> for at bruge højkvalitetsbilleder i de forskellige layouts. Undgå at skulle skalerer små billeder op, da dette vil gøre dem pixileret og se uprofessionelt ud. </a:t>
            </a:r>
          </a:p>
          <a:p>
            <a:pPr eaLnBrk="1" hangingPunct="1">
              <a:lnSpc>
                <a:spcPct val="90000"/>
              </a:lnSpc>
              <a:spcAft>
                <a:spcPts val="600"/>
              </a:spcAft>
              <a:defRPr/>
            </a:pPr>
            <a:r>
              <a:rPr lang="da-DK" sz="900" b="0" baseline="0" noProof="1">
                <a:solidFill>
                  <a:schemeClr val="tx1"/>
                </a:solidFill>
                <a:latin typeface="+mn-lt"/>
                <a:cs typeface="Arial" panose="020B0604020202020204" pitchFamily="34" charset="0"/>
              </a:rPr>
              <a:t>Via Skyfish vil i kunne søge og downloade højkvalitetsbilleder fra AAU. </a:t>
            </a:r>
          </a:p>
          <a:p>
            <a:pPr eaLnBrk="1" hangingPunct="1">
              <a:lnSpc>
                <a:spcPct val="90000"/>
              </a:lnSpc>
              <a:spcAft>
                <a:spcPts val="600"/>
              </a:spcAft>
              <a:defRPr/>
            </a:pPr>
            <a:r>
              <a:rPr lang="da-DK" sz="900" b="0" baseline="0" noProof="1">
                <a:solidFill>
                  <a:schemeClr val="tx1"/>
                </a:solidFill>
                <a:latin typeface="+mn-lt"/>
                <a:cs typeface="Arial" panose="020B0604020202020204" pitchFamily="34" charset="0"/>
              </a:rPr>
              <a:t>Mange højkvalitetsbilleder giver selvfølgelig en stor filstørrelse på PowerPointen. Hvis dette bliver et problem, kan det løses når i gemmer præsentationen under: </a:t>
            </a:r>
            <a:br>
              <a:rPr lang="da-DK" sz="900" b="0" baseline="0" noProof="1">
                <a:solidFill>
                  <a:schemeClr val="tx1"/>
                </a:solidFill>
                <a:latin typeface="+mn-lt"/>
                <a:cs typeface="Arial" panose="020B0604020202020204" pitchFamily="34" charset="0"/>
              </a:rPr>
            </a:br>
            <a:r>
              <a:rPr lang="da-DK" sz="900" b="1" baseline="0" noProof="1">
                <a:solidFill>
                  <a:schemeClr val="tx1"/>
                </a:solidFill>
                <a:latin typeface="+mn-lt"/>
                <a:cs typeface="Arial" panose="020B0604020202020204" pitchFamily="34" charset="0"/>
              </a:rPr>
              <a:t>Gem som  - Gennemse - Komprimeringsindstillinger. </a:t>
            </a:r>
            <a:r>
              <a:rPr lang="da-DK" sz="900" b="0" baseline="0" noProof="1">
                <a:solidFill>
                  <a:schemeClr val="tx1"/>
                </a:solidFill>
                <a:latin typeface="+mn-lt"/>
                <a:cs typeface="Arial" panose="020B0604020202020204" pitchFamily="34" charset="0"/>
              </a:rPr>
              <a:t>Sørg dog for ikke at gemme under 150 ppi. </a:t>
            </a:r>
          </a:p>
        </p:txBody>
      </p:sp>
      <p:sp>
        <p:nvSpPr>
          <p:cNvPr id="13" name="Text Box 48"/>
          <p:cNvSpPr txBox="1">
            <a:spLocks noChangeArrowheads="1"/>
          </p:cNvSpPr>
          <p:nvPr userDrawn="1"/>
        </p:nvSpPr>
        <p:spPr bwMode="auto">
          <a:xfrm>
            <a:off x="9116078" y="1959811"/>
            <a:ext cx="2285301" cy="3565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a:solidFill>
                  <a:schemeClr val="tx1"/>
                </a:solidFill>
                <a:latin typeface="Arial" charset="0"/>
                <a:ea typeface="+mn-ea"/>
                <a:cs typeface="Arial" panose="020B0604020202020204" pitchFamily="34" charset="0"/>
              </a:rPr>
              <a:t>INDSÆT BILLEDE</a:t>
            </a:r>
          </a:p>
          <a:p>
            <a:pPr eaLnBrk="1" hangingPunct="1">
              <a:lnSpc>
                <a:spcPct val="90000"/>
              </a:lnSpc>
              <a:spcAft>
                <a:spcPts val="600"/>
              </a:spcAft>
              <a:defRPr/>
            </a:pPr>
            <a:br>
              <a:rPr lang="da-DK" sz="1100" b="1" kern="1200" noProof="1">
                <a:solidFill>
                  <a:schemeClr val="tx1"/>
                </a:solidFill>
                <a:latin typeface="Arial" charset="0"/>
                <a:ea typeface="+mn-ea"/>
                <a:cs typeface="Arial" panose="020B0604020202020204" pitchFamily="34" charset="0"/>
              </a:rPr>
            </a:br>
            <a:r>
              <a:rPr lang="da-DK" sz="900" b="0" kern="1200" noProof="1">
                <a:solidFill>
                  <a:schemeClr val="tx1"/>
                </a:solidFill>
                <a:latin typeface="Arial" charset="0"/>
                <a:ea typeface="+mn-ea"/>
                <a:cs typeface="Arial" panose="020B0604020202020204" pitchFamily="34" charset="0"/>
              </a:rPr>
              <a:t>På layouts med billedholder: Klik på ikon og vælg </a:t>
            </a:r>
            <a:r>
              <a:rPr lang="da-DK" sz="900" b="1" kern="1200" noProof="1">
                <a:solidFill>
                  <a:schemeClr val="tx1"/>
                </a:solidFill>
                <a:latin typeface="Arial" charset="0"/>
                <a:ea typeface="+mn-ea"/>
                <a:cs typeface="Arial" panose="020B0604020202020204" pitchFamily="34" charset="0"/>
              </a:rPr>
              <a:t>Indsæt</a:t>
            </a:r>
          </a:p>
          <a:p>
            <a:pPr eaLnBrk="1" hangingPunct="1">
              <a:lnSpc>
                <a:spcPct val="90000"/>
              </a:lnSpc>
              <a:spcAft>
                <a:spcPts val="600"/>
              </a:spcAft>
              <a:defRPr/>
            </a:pPr>
            <a:r>
              <a:rPr lang="da-DK" sz="900" b="0" kern="1200" noProof="1">
                <a:solidFill>
                  <a:schemeClr val="tx1"/>
                </a:solidFill>
                <a:latin typeface="Arial" charset="0"/>
                <a:ea typeface="+mn-ea"/>
                <a:cs typeface="Arial" panose="020B0604020202020204" pitchFamily="34" charset="0"/>
              </a:rPr>
              <a:t>Teksten ”Klik her, hvis du vil udskifte billedet” bliver ikke vist i din præsentation.  </a:t>
            </a:r>
          </a:p>
          <a:p>
            <a:pPr eaLnBrk="1" hangingPunct="1">
              <a:lnSpc>
                <a:spcPct val="90000"/>
              </a:lnSpc>
              <a:spcAft>
                <a:spcPts val="600"/>
              </a:spcAft>
              <a:defRPr/>
            </a:pPr>
            <a:endParaRPr lang="da-DK" sz="1000" b="1" noProof="1">
              <a:solidFill>
                <a:schemeClr val="tx1"/>
              </a:solidFill>
              <a:latin typeface="+mj-lt"/>
              <a:cs typeface="Arial" panose="020B0604020202020204" pitchFamily="34" charset="0"/>
            </a:endParaRPr>
          </a:p>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BESKÆR BILLEDE</a:t>
            </a:r>
          </a:p>
          <a:p>
            <a:pPr eaLnBrk="1" hangingPunct="1">
              <a:lnSpc>
                <a:spcPct val="90000"/>
              </a:lnSpc>
              <a:spcAft>
                <a:spcPts val="600"/>
              </a:spcAft>
              <a:defRPr/>
            </a:pPr>
            <a:br>
              <a:rPr lang="da-DK" sz="1000" b="1" noProof="1">
                <a:solidFill>
                  <a:schemeClr val="tx1"/>
                </a:solidFill>
                <a:latin typeface="+mj-lt"/>
                <a:cs typeface="Arial" panose="020B0604020202020204" pitchFamily="34" charset="0"/>
              </a:rPr>
            </a:br>
            <a:r>
              <a:rPr lang="da-DK" sz="900" b="1" kern="1200" noProof="1">
                <a:solidFill>
                  <a:schemeClr val="tx1"/>
                </a:solidFill>
                <a:latin typeface="Arial" charset="0"/>
                <a:ea typeface="+mn-ea"/>
                <a:cs typeface="Arial" panose="020B0604020202020204" pitchFamily="34" charset="0"/>
              </a:rPr>
              <a:t>1</a:t>
            </a:r>
            <a:r>
              <a:rPr lang="da-DK" sz="900" b="0" kern="1200" noProof="1">
                <a:solidFill>
                  <a:schemeClr val="tx1"/>
                </a:solidFill>
                <a:latin typeface="Arial" charset="0"/>
                <a:ea typeface="+mn-ea"/>
                <a:cs typeface="Arial" panose="020B0604020202020204" pitchFamily="34" charset="0"/>
              </a:rPr>
              <a:t>. Klik </a:t>
            </a:r>
            <a:r>
              <a:rPr lang="da-DK" sz="900" b="1" kern="1200" noProof="1">
                <a:solidFill>
                  <a:schemeClr val="tx1"/>
                </a:solidFill>
                <a:latin typeface="Arial" charset="0"/>
                <a:ea typeface="+mn-ea"/>
                <a:cs typeface="Arial" panose="020B0604020202020204" pitchFamily="34" charset="0"/>
              </a:rPr>
              <a:t>Beskær</a:t>
            </a:r>
            <a:r>
              <a:rPr lang="da-DK" sz="900" b="0" kern="1200" noProof="1">
                <a:solidFill>
                  <a:schemeClr val="tx1"/>
                </a:solidFill>
                <a:latin typeface="Arial" charset="0"/>
                <a:ea typeface="+mn-ea"/>
                <a:cs typeface="Arial" panose="020B0604020202020204" pitchFamily="34" charset="0"/>
              </a:rPr>
              <a:t> </a:t>
            </a:r>
            <a:r>
              <a:rPr lang="da-DK" sz="900" b="0" i="1" kern="1200" noProof="1">
                <a:solidFill>
                  <a:schemeClr val="tx1"/>
                </a:solidFill>
                <a:latin typeface="Arial" charset="0"/>
                <a:ea typeface="+mn-ea"/>
                <a:cs typeface="Arial" panose="020B0604020202020204" pitchFamily="34" charset="0"/>
              </a:rPr>
              <a:t>(højreklik på billedet og tryk på ikonet som er vist til højre) </a:t>
            </a:r>
            <a:r>
              <a:rPr lang="da-DK" sz="900" b="0" kern="1200" noProof="1">
                <a:solidFill>
                  <a:schemeClr val="tx1"/>
                </a:solidFill>
                <a:latin typeface="Arial" charset="0"/>
                <a:ea typeface="+mn-ea"/>
                <a:cs typeface="Arial" panose="020B0604020202020204" pitchFamily="34" charset="0"/>
              </a:rPr>
              <a:t>for at ændre billedets fokus/størrelse</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2. </a:t>
            </a:r>
            <a:r>
              <a:rPr lang="da-DK" sz="900" b="0" kern="1200" noProof="1">
                <a:solidFill>
                  <a:schemeClr val="tx1"/>
                </a:solidFill>
                <a:latin typeface="Arial" charset="0"/>
                <a:ea typeface="+mn-ea"/>
                <a:cs typeface="Arial" panose="020B0604020202020204" pitchFamily="34" charset="0"/>
              </a:rPr>
              <a:t>Ønsker du at skalere billedet </a:t>
            </a:r>
            <a:r>
              <a:rPr lang="da-DK" sz="900" i="1" kern="1200" noProof="1">
                <a:solidFill>
                  <a:schemeClr val="tx1"/>
                </a:solidFill>
                <a:latin typeface="Arial" charset="0"/>
                <a:ea typeface="+mn-ea"/>
                <a:cs typeface="Arial" panose="020B0604020202020204" pitchFamily="34" charset="0"/>
              </a:rPr>
              <a:t>(ændre billedets størrelse uden at ændre dets proportioner)</a:t>
            </a:r>
            <a:r>
              <a:rPr lang="da-DK" sz="900" b="0" i="1" kern="1200" noProof="1">
                <a:solidFill>
                  <a:schemeClr val="tx1"/>
                </a:solidFill>
                <a:latin typeface="Arial" charset="0"/>
                <a:ea typeface="+mn-ea"/>
                <a:cs typeface="Arial" panose="020B0604020202020204" pitchFamily="34" charset="0"/>
              </a:rPr>
              <a:t>, </a:t>
            </a:r>
            <a:r>
              <a:rPr lang="da-DK" sz="900" b="0" kern="1200" noProof="1">
                <a:solidFill>
                  <a:schemeClr val="tx1"/>
                </a:solidFill>
                <a:latin typeface="Arial" charset="0"/>
                <a:ea typeface="+mn-ea"/>
                <a:cs typeface="Arial" panose="020B0604020202020204" pitchFamily="34" charset="0"/>
              </a:rPr>
              <a:t>så hold </a:t>
            </a:r>
            <a:r>
              <a:rPr lang="da-DK" sz="900" b="1" kern="1200" noProof="1">
                <a:solidFill>
                  <a:schemeClr val="tx1"/>
                </a:solidFill>
                <a:latin typeface="Arial" charset="0"/>
                <a:ea typeface="+mn-ea"/>
                <a:cs typeface="Arial" panose="020B0604020202020204" pitchFamily="34" charset="0"/>
              </a:rPr>
              <a:t>SHIFT</a:t>
            </a:r>
            <a:r>
              <a:rPr lang="da-DK" sz="900" b="0" kern="1200" noProof="1">
                <a:solidFill>
                  <a:schemeClr val="tx1"/>
                </a:solidFill>
                <a:latin typeface="Arial" charset="0"/>
                <a:ea typeface="+mn-ea"/>
                <a:cs typeface="Arial" panose="020B0604020202020204" pitchFamily="34" charset="0"/>
              </a:rPr>
              <a:t>-knappen nede, mens du trækker i billedets hjørner</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3. </a:t>
            </a:r>
            <a:r>
              <a:rPr lang="da-DK" sz="900" b="0" kern="1200" noProof="1">
                <a:solidFill>
                  <a:schemeClr val="tx1"/>
                </a:solidFill>
                <a:latin typeface="Arial" charset="0"/>
                <a:ea typeface="+mn-ea"/>
                <a:cs typeface="Arial" panose="020B0604020202020204" pitchFamily="34" charset="0"/>
              </a:rPr>
              <a:t>Højreklik på billedet og vælg </a:t>
            </a:r>
            <a:r>
              <a:rPr lang="da-DK" sz="900" b="1" kern="1200" noProof="1">
                <a:solidFill>
                  <a:schemeClr val="tx1"/>
                </a:solidFill>
                <a:latin typeface="Arial" charset="0"/>
                <a:ea typeface="+mn-ea"/>
                <a:cs typeface="Arial" panose="020B0604020202020204" pitchFamily="34" charset="0"/>
              </a:rPr>
              <a:t>Placer bagerst</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Tip: </a:t>
            </a:r>
            <a:r>
              <a:rPr lang="da-DK" sz="900" b="0" kern="1200" noProof="1">
                <a:solidFill>
                  <a:schemeClr val="tx1"/>
                </a:solidFill>
                <a:latin typeface="Arial" charset="0"/>
                <a:ea typeface="+mn-ea"/>
                <a:cs typeface="Arial" panose="020B0604020202020204" pitchFamily="34" charset="0"/>
              </a:rPr>
              <a:t>Hvis du sletter billedet og indsætter et nyt, kan billedet lægge sig foran tekst og grafik. Hvis dette sker, skal du vælge billedet, højreklikke og vælge </a:t>
            </a:r>
            <a:r>
              <a:rPr lang="da-DK" sz="900" b="1" kern="1200" noProof="1">
                <a:solidFill>
                  <a:schemeClr val="tx1"/>
                </a:solidFill>
                <a:latin typeface="Arial" charset="0"/>
                <a:ea typeface="+mn-ea"/>
                <a:cs typeface="Arial" panose="020B0604020202020204" pitchFamily="34" charset="0"/>
              </a:rPr>
              <a:t>Placer bagerst</a:t>
            </a:r>
          </a:p>
        </p:txBody>
      </p:sp>
      <p:sp>
        <p:nvSpPr>
          <p:cNvPr id="15" name="Text Box 48"/>
          <p:cNvSpPr txBox="1">
            <a:spLocks noChangeArrowheads="1"/>
          </p:cNvSpPr>
          <p:nvPr userDrawn="1"/>
        </p:nvSpPr>
        <p:spPr bwMode="auto">
          <a:xfrm>
            <a:off x="9116078" y="5936014"/>
            <a:ext cx="2517848" cy="58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MERE INFORMATION</a:t>
            </a:r>
          </a:p>
          <a:p>
            <a:pPr eaLnBrk="1" hangingPunct="1">
              <a:lnSpc>
                <a:spcPct val="90000"/>
              </a:lnSpc>
              <a:spcAft>
                <a:spcPts val="600"/>
              </a:spcAft>
              <a:defRPr/>
            </a:pPr>
            <a:br>
              <a:rPr lang="da-DK" sz="900" b="1" noProof="1">
                <a:solidFill>
                  <a:schemeClr val="tx1"/>
                </a:solidFill>
                <a:latin typeface="+mn-lt"/>
                <a:cs typeface="Arial" panose="020B0604020202020204" pitchFamily="34" charset="0"/>
              </a:rPr>
            </a:br>
            <a:r>
              <a:rPr lang="da-DK" sz="900" b="0" noProof="1">
                <a:solidFill>
                  <a:schemeClr val="tx1"/>
                </a:solidFill>
                <a:latin typeface="+mn-lt"/>
                <a:cs typeface="Arial" panose="020B0604020202020204" pitchFamily="34" charset="0"/>
              </a:rPr>
              <a:t>Se</a:t>
            </a:r>
            <a:r>
              <a:rPr lang="da-DK" sz="900" b="0" baseline="0" noProof="1">
                <a:solidFill>
                  <a:schemeClr val="tx1"/>
                </a:solidFill>
                <a:latin typeface="+mn-lt"/>
                <a:cs typeface="Arial" panose="020B0604020202020204" pitchFamily="34" charset="0"/>
              </a:rPr>
              <a:t> designguiden</a:t>
            </a:r>
            <a:r>
              <a:rPr lang="da-DK" sz="900" b="0" noProof="1">
                <a:solidFill>
                  <a:schemeClr val="tx1"/>
                </a:solidFill>
                <a:latin typeface="+mn-lt"/>
                <a:cs typeface="Arial" panose="020B0604020202020204" pitchFamily="34" charset="0"/>
              </a:rPr>
              <a:t> på</a:t>
            </a:r>
            <a:br>
              <a:rPr lang="da-DK" sz="900" b="0" baseline="0" noProof="1">
                <a:solidFill>
                  <a:schemeClr val="tx1"/>
                </a:solidFill>
                <a:latin typeface="+mn-lt"/>
                <a:cs typeface="Arial" panose="020B0604020202020204" pitchFamily="34" charset="0"/>
              </a:rPr>
            </a:br>
            <a:r>
              <a:rPr lang="da-DK" sz="900" b="0" kern="1200" baseline="0" dirty="0">
                <a:solidFill>
                  <a:schemeClr val="tx1"/>
                </a:solidFill>
                <a:effectLst/>
                <a:latin typeface="Arial" charset="0"/>
                <a:ea typeface="Calibri" panose="020F0502020204030204" pitchFamily="34" charset="0"/>
                <a:cs typeface="Times New Roman" panose="02020603050405020304" pitchFamily="18" charset="0"/>
                <a:hlinkClick r:id="rId2"/>
              </a:rPr>
              <a:t>www.design.aau.dk/skabeloner/powerpoint</a:t>
            </a:r>
            <a:endParaRPr lang="da-DK" sz="900" b="0" noProof="1">
              <a:solidFill>
                <a:schemeClr val="accent4"/>
              </a:solidFill>
              <a:latin typeface="+mj-lt"/>
              <a:cs typeface="Arial" panose="020B0604020202020204" pitchFamily="34" charset="0"/>
            </a:endParaRPr>
          </a:p>
        </p:txBody>
      </p:sp>
      <p:sp>
        <p:nvSpPr>
          <p:cNvPr id="16" name="Text Box 48"/>
          <p:cNvSpPr txBox="1">
            <a:spLocks noChangeArrowheads="1"/>
          </p:cNvSpPr>
          <p:nvPr userDrawn="1"/>
        </p:nvSpPr>
        <p:spPr bwMode="auto">
          <a:xfrm>
            <a:off x="3428374" y="1959811"/>
            <a:ext cx="2327618" cy="344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330" rtl="0" eaLnBrk="1" fontAlgn="auto" latinLnBrk="0" hangingPunct="1">
              <a:lnSpc>
                <a:spcPct val="100000"/>
              </a:lnSpc>
              <a:spcBef>
                <a:spcPts val="0"/>
              </a:spcBef>
              <a:spcAft>
                <a:spcPts val="600"/>
              </a:spcAft>
              <a:buClrTx/>
              <a:buSzTx/>
              <a:buFontTx/>
              <a:buNone/>
              <a:tabLst/>
              <a:defRPr/>
            </a:pPr>
            <a:r>
              <a:rPr lang="da-DK" sz="1000" b="1" kern="1200" spc="300" noProof="1">
                <a:solidFill>
                  <a:schemeClr val="tx1"/>
                </a:solidFill>
                <a:latin typeface="+mn-lt"/>
                <a:ea typeface="+mn-ea"/>
                <a:cs typeface="Arial" panose="020B0604020202020204" pitchFamily="34" charset="0"/>
              </a:rPr>
              <a:t>LAV NYT DIAS/SLIDE </a:t>
            </a:r>
            <a:r>
              <a:rPr lang="da-DK" sz="900" b="0" kern="1200" spc="0" noProof="1">
                <a:solidFill>
                  <a:schemeClr val="tx1"/>
                </a:solidFill>
                <a:latin typeface="Arial" charset="0"/>
                <a:ea typeface="+mn-ea"/>
                <a:cs typeface="Arial" panose="020B0604020202020204" pitchFamily="34" charset="0"/>
              </a:rPr>
              <a:t>(HHV. 2010- + 2013- OG 2016-VERSION)</a:t>
            </a:r>
          </a:p>
          <a:p>
            <a:pPr marL="0" marR="0" lvl="0" indent="0" algn="l" defTabSz="914330" rtl="0" eaLnBrk="1" fontAlgn="auto" latinLnBrk="0" hangingPunct="1">
              <a:lnSpc>
                <a:spcPct val="100000"/>
              </a:lnSpc>
              <a:spcBef>
                <a:spcPts val="0"/>
              </a:spcBef>
              <a:spcAft>
                <a:spcPts val="600"/>
              </a:spcAft>
              <a:buClrTx/>
              <a:buSzTx/>
              <a:buFontTx/>
              <a:buNone/>
              <a:tabLst/>
              <a:defRPr/>
            </a:pPr>
            <a:r>
              <a:rPr lang="da-DK" sz="900" b="0" kern="1200" spc="0" noProof="1">
                <a:solidFill>
                  <a:schemeClr val="tx1"/>
                </a:solidFill>
                <a:latin typeface="Arial" charset="0"/>
                <a:ea typeface="+mn-ea"/>
                <a:cs typeface="Arial" panose="020B0604020202020204" pitchFamily="34" charset="0"/>
              </a:rPr>
              <a:t> </a:t>
            </a:r>
            <a:br>
              <a:rPr lang="da-DK" sz="800" b="1" kern="1200" noProof="1">
                <a:solidFill>
                  <a:schemeClr val="tx1"/>
                </a:solidFill>
                <a:latin typeface="Arial" charset="0"/>
                <a:ea typeface="+mn-ea"/>
                <a:cs typeface="Arial" panose="020B0604020202020204" pitchFamily="34" charset="0"/>
              </a:rPr>
            </a:br>
            <a:r>
              <a:rPr lang="da-DK" altLang="da-DK" sz="900" b="1" kern="1200" noProof="1">
                <a:solidFill>
                  <a:schemeClr val="tx1"/>
                </a:solidFill>
                <a:latin typeface="Arial" charset="0"/>
                <a:ea typeface="+mn-ea"/>
                <a:cs typeface="Arial" panose="020B0604020202020204" pitchFamily="34" charset="0"/>
              </a:rPr>
              <a:t>1. </a:t>
            </a:r>
            <a:r>
              <a:rPr lang="da-DK" altLang="da-DK" sz="900" kern="1200" noProof="1">
                <a:solidFill>
                  <a:schemeClr val="tx1"/>
                </a:solidFill>
                <a:latin typeface="Arial" charset="0"/>
                <a:ea typeface="+mn-ea"/>
                <a:cs typeface="Arial" panose="020B0604020202020204" pitchFamily="34" charset="0"/>
              </a:rPr>
              <a:t>Klik på </a:t>
            </a:r>
            <a:r>
              <a:rPr lang="da-DK" altLang="da-DK" sz="900" b="1" kern="1200" noProof="1">
                <a:solidFill>
                  <a:schemeClr val="tx1"/>
                </a:solidFill>
                <a:latin typeface="Arial" charset="0"/>
                <a:ea typeface="+mn-ea"/>
                <a:cs typeface="Arial" panose="020B0604020202020204" pitchFamily="34" charset="0"/>
              </a:rPr>
              <a:t>Startside/Hjem</a:t>
            </a:r>
          </a:p>
          <a:p>
            <a:pPr eaLnBrk="1" hangingPunct="1">
              <a:lnSpc>
                <a:spcPct val="100000"/>
              </a:lnSpc>
              <a:spcAft>
                <a:spcPts val="600"/>
              </a:spcAft>
              <a:defRPr/>
            </a:pPr>
            <a:r>
              <a:rPr lang="da-DK" altLang="da-DK" sz="900" b="1" noProof="1">
                <a:solidFill>
                  <a:schemeClr val="tx1"/>
                </a:solidFill>
                <a:latin typeface="+mn-lt"/>
                <a:cs typeface="Arial" panose="020B0604020202020204" pitchFamily="34" charset="0"/>
              </a:rPr>
              <a:t>2.</a:t>
            </a:r>
            <a:r>
              <a:rPr lang="da-DK" altLang="da-DK" sz="900" b="1" baseline="0" noProof="1">
                <a:solidFill>
                  <a:schemeClr val="tx1"/>
                </a:solidFill>
                <a:latin typeface="+mn-lt"/>
                <a:cs typeface="Arial" panose="020B0604020202020204" pitchFamily="34" charset="0"/>
              </a:rPr>
              <a:t> </a:t>
            </a:r>
            <a:r>
              <a:rPr lang="da-DK" altLang="da-DK" sz="900" baseline="0" noProof="1">
                <a:solidFill>
                  <a:schemeClr val="tx1"/>
                </a:solidFill>
                <a:latin typeface="+mn-lt"/>
                <a:cs typeface="Arial" panose="020B0604020202020204" pitchFamily="34" charset="0"/>
              </a:rPr>
              <a:t>Under knappen </a:t>
            </a:r>
            <a:r>
              <a:rPr lang="da-DK" altLang="da-DK" sz="900" b="1" baseline="0" noProof="1">
                <a:solidFill>
                  <a:schemeClr val="tx1"/>
                </a:solidFill>
                <a:latin typeface="+mn-lt"/>
                <a:cs typeface="Arial" panose="020B0604020202020204" pitchFamily="34" charset="0"/>
              </a:rPr>
              <a:t>Nyt dias/Nyt slide</a:t>
            </a:r>
            <a:r>
              <a:rPr lang="da-DK" altLang="da-DK" sz="900" baseline="0" noProof="1">
                <a:solidFill>
                  <a:schemeClr val="tx1"/>
                </a:solidFill>
                <a:latin typeface="+mn-lt"/>
                <a:cs typeface="Arial" panose="020B0604020202020204" pitchFamily="34" charset="0"/>
              </a:rPr>
              <a:t>. Klik på øverste del af knappen for at oprette i et dias/slide magen til det markerede. Klik på nederste del for at se et udvalg af mulige layoutvalg med AAU-design. </a:t>
            </a:r>
          </a:p>
          <a:p>
            <a:pPr eaLnBrk="1" hangingPunct="1">
              <a:spcAft>
                <a:spcPts val="600"/>
              </a:spcAft>
              <a:defRPr/>
            </a:pPr>
            <a:endParaRPr lang="da-DK" altLang="da-DK" sz="900" baseline="0" noProof="1">
              <a:solidFill>
                <a:schemeClr val="tx1"/>
              </a:solidFill>
              <a:latin typeface="+mn-lt"/>
              <a:cs typeface="Arial" panose="020B0604020202020204" pitchFamily="34" charset="0"/>
            </a:endParaRPr>
          </a:p>
          <a:p>
            <a:pPr eaLnBrk="1" hangingPunct="1">
              <a:lnSpc>
                <a:spcPct val="90000"/>
              </a:lnSpc>
              <a:spcAft>
                <a:spcPts val="0"/>
              </a:spcAft>
              <a:defRPr/>
            </a:pPr>
            <a:r>
              <a:rPr lang="da-DK" sz="1000" b="1" kern="1200" spc="300" noProof="1">
                <a:solidFill>
                  <a:schemeClr val="tx1"/>
                </a:solidFill>
                <a:latin typeface="Arial" charset="0"/>
                <a:ea typeface="+mn-ea"/>
                <a:cs typeface="Arial" panose="020B0604020202020204" pitchFamily="34" charset="0"/>
              </a:rPr>
              <a:t>GITTER- OG HJÆLPELINJER</a:t>
            </a:r>
          </a:p>
          <a:p>
            <a:pPr eaLnBrk="1" hangingPunct="1">
              <a:lnSpc>
                <a:spcPct val="90000"/>
              </a:lnSpc>
              <a:spcAft>
                <a:spcPts val="0"/>
              </a:spcAft>
              <a:defRPr/>
            </a:pPr>
            <a:endParaRPr lang="da-DK" sz="1000" b="1" kern="1200" spc="300" noProof="1">
              <a:solidFill>
                <a:schemeClr val="tx1"/>
              </a:solidFill>
              <a:latin typeface="Arial" charset="0"/>
              <a:ea typeface="+mn-ea"/>
              <a:cs typeface="Arial" panose="020B0604020202020204" pitchFamily="34" charset="0"/>
            </a:endParaRPr>
          </a:p>
          <a:p>
            <a:pPr eaLnBrk="1" hangingPunct="1">
              <a:lnSpc>
                <a:spcPct val="90000"/>
              </a:lnSpc>
              <a:spcAft>
                <a:spcPts val="600"/>
              </a:spcAft>
              <a:defRPr/>
            </a:pPr>
            <a:r>
              <a:rPr lang="da-DK" sz="900" b="0" kern="1200" noProof="1">
                <a:solidFill>
                  <a:schemeClr val="tx1"/>
                </a:solidFill>
                <a:latin typeface="Arial" charset="0"/>
                <a:ea typeface="+mn-ea"/>
                <a:cs typeface="Arial" panose="020B0604020202020204" pitchFamily="34" charset="0"/>
              </a:rPr>
              <a:t>For at få et ensartet udtryk i vores præsentationer er der</a:t>
            </a:r>
            <a:r>
              <a:rPr lang="da-DK" sz="900" b="0" kern="1200" baseline="0" noProof="1">
                <a:solidFill>
                  <a:schemeClr val="tx1"/>
                </a:solidFill>
                <a:latin typeface="Arial" charset="0"/>
                <a:ea typeface="+mn-ea"/>
                <a:cs typeface="Arial" panose="020B0604020202020204" pitchFamily="34" charset="0"/>
              </a:rPr>
              <a:t> guidelines i form af </a:t>
            </a:r>
            <a:r>
              <a:rPr lang="da-DK" sz="900" b="1" kern="1200" baseline="0" noProof="1">
                <a:solidFill>
                  <a:schemeClr val="tx1"/>
                </a:solidFill>
                <a:latin typeface="Arial" charset="0"/>
                <a:ea typeface="+mn-ea"/>
                <a:cs typeface="Arial" panose="020B0604020202020204" pitchFamily="34" charset="0"/>
              </a:rPr>
              <a:t>Hjælpelinjer. </a:t>
            </a:r>
            <a:r>
              <a:rPr lang="da-DK" sz="900" b="0" kern="1200" baseline="0" noProof="1">
                <a:solidFill>
                  <a:schemeClr val="tx1"/>
                </a:solidFill>
                <a:latin typeface="Arial" charset="0"/>
                <a:ea typeface="+mn-ea"/>
                <a:cs typeface="Arial" panose="020B0604020202020204" pitchFamily="34" charset="0"/>
              </a:rPr>
              <a:t>For at se disse: </a:t>
            </a:r>
            <a:endParaRPr lang="da-DK" sz="900" b="0" kern="1200" noProof="1">
              <a:solidFill>
                <a:schemeClr val="tx1"/>
              </a:solidFill>
              <a:latin typeface="Arial" charset="0"/>
              <a:ea typeface="+mn-ea"/>
              <a:cs typeface="Arial" panose="020B0604020202020204" pitchFamily="34" charset="0"/>
            </a:endParaRP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1. </a:t>
            </a:r>
            <a:r>
              <a:rPr lang="da-DK" sz="900" b="0" kern="1200" noProof="1">
                <a:solidFill>
                  <a:schemeClr val="tx1"/>
                </a:solidFill>
                <a:latin typeface="Arial" charset="0"/>
                <a:ea typeface="+mn-ea"/>
                <a:cs typeface="Arial" panose="020B0604020202020204" pitchFamily="34" charset="0"/>
              </a:rPr>
              <a:t>Klik på </a:t>
            </a:r>
            <a:r>
              <a:rPr lang="da-DK" sz="900" b="1" kern="1200" noProof="1">
                <a:solidFill>
                  <a:schemeClr val="tx1"/>
                </a:solidFill>
                <a:latin typeface="Arial" charset="0"/>
                <a:ea typeface="+mn-ea"/>
                <a:cs typeface="Arial" panose="020B0604020202020204" pitchFamily="34" charset="0"/>
              </a:rPr>
              <a:t>Vis</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2. </a:t>
            </a:r>
            <a:r>
              <a:rPr lang="da-DK" sz="900" b="0" kern="1200" noProof="1">
                <a:solidFill>
                  <a:schemeClr val="tx1"/>
                </a:solidFill>
                <a:latin typeface="Arial" charset="0"/>
                <a:ea typeface="+mn-ea"/>
                <a:cs typeface="Arial" panose="020B0604020202020204" pitchFamily="34" charset="0"/>
              </a:rPr>
              <a:t>Vælg </a:t>
            </a:r>
            <a:r>
              <a:rPr lang="da-DK" sz="900" b="1" kern="1200" noProof="1">
                <a:solidFill>
                  <a:schemeClr val="tx1"/>
                </a:solidFill>
                <a:latin typeface="Arial" charset="0"/>
                <a:ea typeface="+mn-ea"/>
                <a:cs typeface="Arial" panose="020B0604020202020204" pitchFamily="34" charset="0"/>
              </a:rPr>
              <a:t>Gitterlinjer</a:t>
            </a:r>
            <a:r>
              <a:rPr lang="da-DK" sz="900" b="0" kern="1200" noProof="1">
                <a:solidFill>
                  <a:schemeClr val="tx1"/>
                </a:solidFill>
                <a:latin typeface="Arial" charset="0"/>
                <a:ea typeface="+mn-ea"/>
                <a:cs typeface="Arial" panose="020B0604020202020204" pitchFamily="34" charset="0"/>
              </a:rPr>
              <a:t> og/eller </a:t>
            </a:r>
            <a:r>
              <a:rPr lang="da-DK" sz="900" b="1" kern="1200" noProof="1">
                <a:solidFill>
                  <a:schemeClr val="tx1"/>
                </a:solidFill>
                <a:latin typeface="Arial" charset="0"/>
                <a:ea typeface="+mn-ea"/>
                <a:cs typeface="Arial" panose="020B0604020202020204" pitchFamily="34" charset="0"/>
              </a:rPr>
              <a:t>Hjælpelinjer</a:t>
            </a:r>
          </a:p>
          <a:p>
            <a:pPr eaLnBrk="1" hangingPunct="1">
              <a:lnSpc>
                <a:spcPct val="90000"/>
              </a:lnSpc>
              <a:spcAft>
                <a:spcPts val="600"/>
              </a:spcAft>
              <a:defRPr/>
            </a:pPr>
            <a:r>
              <a:rPr lang="da-DK" sz="900" b="1" kern="1200" noProof="1">
                <a:solidFill>
                  <a:srgbClr val="DF6752"/>
                </a:solidFill>
                <a:latin typeface="Arial" charset="0"/>
                <a:ea typeface="+mn-ea"/>
                <a:cs typeface="Arial" panose="020B0604020202020204" pitchFamily="34" charset="0"/>
              </a:rPr>
              <a:t>Tip: </a:t>
            </a:r>
            <a:r>
              <a:rPr lang="da-DK" sz="900" b="0" kern="1200" noProof="1">
                <a:solidFill>
                  <a:srgbClr val="DF6752"/>
                </a:solidFill>
                <a:latin typeface="Arial" charset="0"/>
                <a:ea typeface="+mn-ea"/>
                <a:cs typeface="Arial" panose="020B0604020202020204" pitchFamily="34" charset="0"/>
              </a:rPr>
              <a:t>Tryk </a:t>
            </a:r>
            <a:r>
              <a:rPr lang="da-DK" sz="900" b="1" kern="1200" noProof="1">
                <a:solidFill>
                  <a:srgbClr val="DF6752"/>
                </a:solidFill>
                <a:latin typeface="Arial" charset="0"/>
                <a:ea typeface="+mn-ea"/>
                <a:cs typeface="Arial" panose="020B0604020202020204" pitchFamily="34" charset="0"/>
              </a:rPr>
              <a:t>Alt + F9</a:t>
            </a:r>
            <a:r>
              <a:rPr lang="da-DK" sz="900" b="0" kern="1200" noProof="1">
                <a:solidFill>
                  <a:srgbClr val="DF6752"/>
                </a:solidFill>
                <a:latin typeface="Arial" charset="0"/>
                <a:ea typeface="+mn-ea"/>
                <a:cs typeface="Arial" panose="020B0604020202020204" pitchFamily="34" charset="0"/>
              </a:rPr>
              <a:t> for hurtig visning af hjælpelinjer</a:t>
            </a:r>
          </a:p>
          <a:p>
            <a:pPr eaLnBrk="1" hangingPunct="1">
              <a:spcAft>
                <a:spcPts val="600"/>
              </a:spcAft>
              <a:defRPr/>
            </a:pPr>
            <a:endParaRPr lang="da-DK" altLang="da-DK" sz="900" noProof="1">
              <a:solidFill>
                <a:schemeClr val="tx1"/>
              </a:solidFill>
              <a:latin typeface="+mn-lt"/>
              <a:cs typeface="Arial" panose="020B0604020202020204" pitchFamily="34" charset="0"/>
            </a:endParaRPr>
          </a:p>
        </p:txBody>
      </p:sp>
      <p:pic>
        <p:nvPicPr>
          <p:cNvPr id="18" name="Billede 25"/>
          <p:cNvPicPr>
            <a:picLocks noChangeAspect="1"/>
          </p:cNvPicPr>
          <p:nvPr userDrawn="1"/>
        </p:nvPicPr>
        <p:blipFill>
          <a:blip r:embed="rId3"/>
          <a:stretch>
            <a:fillRect/>
          </a:stretch>
        </p:blipFill>
        <p:spPr>
          <a:xfrm>
            <a:off x="11273427" y="2241762"/>
            <a:ext cx="368254" cy="393946"/>
          </a:xfrm>
          <a:prstGeom prst="rect">
            <a:avLst/>
          </a:prstGeom>
        </p:spPr>
      </p:pic>
      <p:pic>
        <p:nvPicPr>
          <p:cNvPr id="19" name="Billede 36"/>
          <p:cNvPicPr>
            <a:picLocks noChangeAspect="1"/>
          </p:cNvPicPr>
          <p:nvPr userDrawn="1"/>
        </p:nvPicPr>
        <p:blipFill>
          <a:blip r:embed="rId4"/>
          <a:stretch>
            <a:fillRect/>
          </a:stretch>
        </p:blipFill>
        <p:spPr>
          <a:xfrm>
            <a:off x="11265672" y="3658525"/>
            <a:ext cx="416717" cy="397335"/>
          </a:xfrm>
          <a:prstGeom prst="rect">
            <a:avLst/>
          </a:prstGeom>
        </p:spPr>
      </p:pic>
      <p:pic>
        <p:nvPicPr>
          <p:cNvPr id="21" name="Billede 39"/>
          <p:cNvPicPr>
            <a:picLocks noChangeAspect="1"/>
          </p:cNvPicPr>
          <p:nvPr userDrawn="1"/>
        </p:nvPicPr>
        <p:blipFill rotWithShape="1">
          <a:blip r:embed="rId5"/>
          <a:srcRect l="2931" r="60888"/>
          <a:stretch/>
        </p:blipFill>
        <p:spPr>
          <a:xfrm>
            <a:off x="5729521" y="2621888"/>
            <a:ext cx="319516" cy="568784"/>
          </a:xfrm>
          <a:prstGeom prst="rect">
            <a:avLst/>
          </a:prstGeom>
        </p:spPr>
      </p:pic>
      <p:sp>
        <p:nvSpPr>
          <p:cNvPr id="22" name="Rektangel 21"/>
          <p:cNvSpPr/>
          <p:nvPr userDrawn="1"/>
        </p:nvSpPr>
        <p:spPr>
          <a:xfrm>
            <a:off x="509551" y="510317"/>
            <a:ext cx="6096000" cy="1200329"/>
          </a:xfrm>
          <a:prstGeom prst="rect">
            <a:avLst/>
          </a:prstGeom>
        </p:spPr>
        <p:txBody>
          <a:bodyPr>
            <a:spAutoFit/>
          </a:bodyPr>
          <a:lstStyle/>
          <a:p>
            <a:r>
              <a:rPr lang="en-US" sz="3600" b="1" spc="300" dirty="0"/>
              <a:t>BRUGERGUIDE</a:t>
            </a:r>
            <a:br>
              <a:rPr lang="en-US" sz="3600" b="1" spc="300" dirty="0"/>
            </a:br>
            <a:endParaRPr lang="da-DK" sz="3600" b="1" spc="300" dirty="0"/>
          </a:p>
        </p:txBody>
      </p:sp>
    </p:spTree>
    <p:extLst>
      <p:ext uri="{BB962C8B-B14F-4D97-AF65-F5344CB8AC3E}">
        <p14:creationId xmlns:p14="http://schemas.microsoft.com/office/powerpoint/2010/main" val="3666039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 x 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accent1">
                    <a:alpha val="70000"/>
                  </a:schemeClr>
                </a:solidFill>
              </a:defRPr>
            </a:lvl1pPr>
          </a:lstStyle>
          <a:p>
            <a:fld id="{D8D877B3-D348-4611-9BDB-C5374591D951}" type="slidenum">
              <a:rPr lang="en-US" smtClean="0"/>
              <a:pPr/>
              <a:t>‹nr.›</a:t>
            </a:fld>
            <a:endParaRPr lang="en-US" dirty="0"/>
          </a:p>
        </p:txBody>
      </p:sp>
      <p:grpSp>
        <p:nvGrpSpPr>
          <p:cNvPr id="29" name="Gruppe 28"/>
          <p:cNvGrpSpPr/>
          <p:nvPr userDrawn="1"/>
        </p:nvGrpSpPr>
        <p:grpSpPr>
          <a:xfrm>
            <a:off x="5466450" y="6027162"/>
            <a:ext cx="1272706" cy="669100"/>
            <a:chOff x="5387975" y="5659438"/>
            <a:chExt cx="1573213" cy="827087"/>
          </a:xfrm>
        </p:grpSpPr>
        <p:grpSp>
          <p:nvGrpSpPr>
            <p:cNvPr id="30" name="Gruppe 29"/>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1" name="Gruppe 30"/>
            <p:cNvGrpSpPr/>
            <p:nvPr userDrawn="1"/>
          </p:nvGrpSpPr>
          <p:grpSpPr>
            <a:xfrm>
              <a:off x="5880100" y="5659438"/>
              <a:ext cx="511175" cy="544512"/>
              <a:chOff x="5880100" y="5659438"/>
              <a:chExt cx="511175" cy="544512"/>
            </a:xfrm>
            <a:solidFill>
              <a:schemeClr val="tx1"/>
            </a:solidFill>
          </p:grpSpPr>
          <p:sp>
            <p:nvSpPr>
              <p:cNvPr id="32"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grpSp>
        <p:nvGrpSpPr>
          <p:cNvPr id="54" name="Gruppe 53"/>
          <p:cNvGrpSpPr/>
          <p:nvPr userDrawn="1"/>
        </p:nvGrpSpPr>
        <p:grpSpPr>
          <a:xfrm>
            <a:off x="4733281" y="657225"/>
            <a:ext cx="405154" cy="1182460"/>
            <a:chOff x="320675" y="2816225"/>
            <a:chExt cx="350838" cy="1023938"/>
          </a:xfrm>
          <a:solidFill>
            <a:schemeClr val="tx1"/>
          </a:solidFill>
        </p:grpSpPr>
        <p:sp>
          <p:nvSpPr>
            <p:cNvPr id="55"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6"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7"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8"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9"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0"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1"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2"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74" name="Picture Placeholder 4"/>
          <p:cNvSpPr>
            <a:spLocks noGrp="1"/>
          </p:cNvSpPr>
          <p:nvPr>
            <p:ph type="pic" sz="quarter" idx="11" hasCustomPrompt="1"/>
          </p:nvPr>
        </p:nvSpPr>
        <p:spPr>
          <a:xfrm>
            <a:off x="-19951"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5" name="Title 4"/>
          <p:cNvSpPr>
            <a:spLocks noGrp="1"/>
          </p:cNvSpPr>
          <p:nvPr>
            <p:ph type="title" hasCustomPrompt="1"/>
          </p:nvPr>
        </p:nvSpPr>
        <p:spPr>
          <a:xfrm>
            <a:off x="5324157" y="359273"/>
            <a:ext cx="4490445" cy="1621619"/>
          </a:xfrm>
        </p:spPr>
        <p:txBody>
          <a:bodyPr/>
          <a:lstStyle>
            <a:lvl1pPr>
              <a:defRPr sz="3600"/>
            </a:lvl1pPr>
          </a:lstStyle>
          <a:p>
            <a:r>
              <a:rPr lang="en-US"/>
              <a:t>KLIK HER FOR AT ÆNDRE TITEL</a:t>
            </a:r>
            <a:endParaRPr lang="en-US" dirty="0"/>
          </a:p>
        </p:txBody>
      </p:sp>
      <p:sp>
        <p:nvSpPr>
          <p:cNvPr id="76" name="Pladsholder til tekst 3"/>
          <p:cNvSpPr>
            <a:spLocks noGrp="1"/>
          </p:cNvSpPr>
          <p:nvPr>
            <p:ph type="body" sz="quarter" idx="12" hasCustomPrompt="1"/>
          </p:nvPr>
        </p:nvSpPr>
        <p:spPr>
          <a:xfrm>
            <a:off x="5324158" y="2143359"/>
            <a:ext cx="4490445" cy="3752115"/>
          </a:xfrm>
        </p:spPr>
        <p:txBody>
          <a:bodyPr/>
          <a:lstStyle>
            <a:lvl1pPr marL="285750" indent="-285750">
              <a:lnSpc>
                <a:spcPct val="100000"/>
              </a:lnSpc>
              <a:spcBef>
                <a:spcPts val="600"/>
              </a:spcBef>
              <a:buFontTx/>
              <a:buBlip>
                <a:blip r:embed="rId2"/>
              </a:buBlip>
              <a:defRPr sz="1600" baseline="0"/>
            </a:lvl1pPr>
          </a:lstStyle>
          <a:p>
            <a:pPr lvl="0"/>
            <a:r>
              <a:rPr lang="da-DK"/>
              <a:t>Indsæt </a:t>
            </a:r>
            <a:r>
              <a:rPr lang="da-DK" dirty="0" err="1"/>
              <a:t>bullets</a:t>
            </a:r>
            <a:endParaRPr lang="da-DK" dirty="0"/>
          </a:p>
          <a:p>
            <a:pPr lvl="0"/>
            <a:endParaRPr lang="da-DK" dirty="0"/>
          </a:p>
          <a:p>
            <a:pPr lvl="0"/>
            <a:endParaRPr lang="da-DK" dirty="0"/>
          </a:p>
        </p:txBody>
      </p:sp>
    </p:spTree>
    <p:extLst>
      <p:ext uri="{BB962C8B-B14F-4D97-AF65-F5344CB8AC3E}">
        <p14:creationId xmlns:p14="http://schemas.microsoft.com/office/powerpoint/2010/main" val="1373375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 x billede højre - Blå">
    <p:spTree>
      <p:nvGrpSpPr>
        <p:cNvPr id="1" name=""/>
        <p:cNvGrpSpPr/>
        <p:nvPr/>
      </p:nvGrpSpPr>
      <p:grpSpPr>
        <a:xfrm>
          <a:off x="0" y="0"/>
          <a:ext cx="0" cy="0"/>
          <a:chOff x="0" y="0"/>
          <a:chExt cx="0" cy="0"/>
        </a:xfrm>
      </p:grpSpPr>
      <p:sp>
        <p:nvSpPr>
          <p:cNvPr id="7" name="Rectangle 6"/>
          <p:cNvSpPr/>
          <p:nvPr userDrawn="1"/>
        </p:nvSpPr>
        <p:spPr>
          <a:xfrm>
            <a:off x="0" y="0"/>
            <a:ext cx="74279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587374" y="373446"/>
            <a:ext cx="4683125" cy="1471230"/>
          </a:xfrm>
        </p:spPr>
        <p:txBody>
          <a:bodyPr/>
          <a:lstStyle>
            <a:lvl1pPr>
              <a:defRPr sz="3600">
                <a:solidFill>
                  <a:schemeClr val="bg1"/>
                </a:solidFill>
              </a:defRPr>
            </a:lvl1pPr>
          </a:lstStyle>
          <a:p>
            <a:r>
              <a:rPr lang="en-US"/>
              <a:t>KLIK HER FOR AT ÆNDRE TITEL</a:t>
            </a:r>
            <a:endParaRPr lang="en-US" dirty="0"/>
          </a:p>
        </p:txBody>
      </p:sp>
      <p:grpSp>
        <p:nvGrpSpPr>
          <p:cNvPr id="31" name="Gruppe 30"/>
          <p:cNvGrpSpPr/>
          <p:nvPr userDrawn="1"/>
        </p:nvGrpSpPr>
        <p:grpSpPr>
          <a:xfrm>
            <a:off x="5466450" y="6027162"/>
            <a:ext cx="1272706" cy="669100"/>
            <a:chOff x="5387975" y="5659438"/>
            <a:chExt cx="1573213" cy="827087"/>
          </a:xfrm>
          <a:solidFill>
            <a:schemeClr val="bg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4" name="Pladsholder til tekst 3"/>
          <p:cNvSpPr>
            <a:spLocks noGrp="1"/>
          </p:cNvSpPr>
          <p:nvPr>
            <p:ph type="body" sz="quarter" idx="12" hasCustomPrompt="1"/>
          </p:nvPr>
        </p:nvSpPr>
        <p:spPr>
          <a:xfrm>
            <a:off x="583406" y="2101809"/>
            <a:ext cx="4687094" cy="37655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Indsæt bullets</a:t>
            </a:r>
            <a:endParaRPr lang="da-DK" dirty="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grpSp>
    </p:spTree>
    <p:extLst>
      <p:ext uri="{BB962C8B-B14F-4D97-AF65-F5344CB8AC3E}">
        <p14:creationId xmlns:p14="http://schemas.microsoft.com/office/powerpoint/2010/main" val="2247948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tor billede højre - blå">
    <p:spTree>
      <p:nvGrpSpPr>
        <p:cNvPr id="1" name=""/>
        <p:cNvGrpSpPr/>
        <p:nvPr/>
      </p:nvGrpSpPr>
      <p:grpSpPr>
        <a:xfrm>
          <a:off x="0" y="0"/>
          <a:ext cx="0" cy="0"/>
          <a:chOff x="0" y="0"/>
          <a:chExt cx="0" cy="0"/>
        </a:xfrm>
      </p:grpSpPr>
      <p:sp>
        <p:nvSpPr>
          <p:cNvPr id="7" name="Rectangle 6"/>
          <p:cNvSpPr/>
          <p:nvPr userDrawn="1"/>
        </p:nvSpPr>
        <p:spPr>
          <a:xfrm>
            <a:off x="1" y="0"/>
            <a:ext cx="52704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6" name="Title 4"/>
          <p:cNvSpPr>
            <a:spLocks noGrp="1"/>
          </p:cNvSpPr>
          <p:nvPr>
            <p:ph type="title" hasCustomPrompt="1"/>
          </p:nvPr>
        </p:nvSpPr>
        <p:spPr>
          <a:xfrm>
            <a:off x="587375" y="373446"/>
            <a:ext cx="4454526" cy="1471230"/>
          </a:xfrm>
        </p:spPr>
        <p:txBody>
          <a:bodyPr/>
          <a:lstStyle>
            <a:lvl1pPr>
              <a:defRPr sz="3600">
                <a:solidFill>
                  <a:schemeClr val="bg1"/>
                </a:solidFill>
              </a:defRPr>
            </a:lvl1pPr>
          </a:lstStyle>
          <a:p>
            <a:r>
              <a:rPr lang="en-US"/>
              <a:t>KLIK HER FOR AT ÆNDRE TITEL</a:t>
            </a:r>
            <a:endParaRPr lang="en-US" dirty="0"/>
          </a:p>
        </p:txBody>
      </p:sp>
      <p:grpSp>
        <p:nvGrpSpPr>
          <p:cNvPr id="31" name="Gruppe 30"/>
          <p:cNvGrpSpPr/>
          <p:nvPr userDrawn="1"/>
        </p:nvGrpSpPr>
        <p:grpSpPr>
          <a:xfrm>
            <a:off x="5466450" y="6027162"/>
            <a:ext cx="1272706" cy="669100"/>
            <a:chOff x="5387975" y="5659438"/>
            <a:chExt cx="1573213" cy="827087"/>
          </a:xfrm>
          <a:solidFill>
            <a:schemeClr val="tx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4" name="Pladsholder til tekst 3"/>
          <p:cNvSpPr>
            <a:spLocks noGrp="1"/>
          </p:cNvSpPr>
          <p:nvPr>
            <p:ph type="body" sz="quarter" idx="12" hasCustomPrompt="1"/>
          </p:nvPr>
        </p:nvSpPr>
        <p:spPr>
          <a:xfrm>
            <a:off x="583406" y="2101809"/>
            <a:ext cx="4458495" cy="36004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Indsæt bullets</a:t>
            </a:r>
            <a:endParaRPr lang="da-DK" dirty="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grpSp>
      <p:sp>
        <p:nvSpPr>
          <p:cNvPr id="75" name="Picture Placeholder 4"/>
          <p:cNvSpPr>
            <a:spLocks noGrp="1"/>
          </p:cNvSpPr>
          <p:nvPr>
            <p:ph type="pic" sz="quarter" idx="11" hasCustomPrompt="1"/>
          </p:nvPr>
        </p:nvSpPr>
        <p:spPr>
          <a:xfrm>
            <a:off x="5270500" y="0"/>
            <a:ext cx="69215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3915933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å layout højre">
    <p:spTree>
      <p:nvGrpSpPr>
        <p:cNvPr id="1" name=""/>
        <p:cNvGrpSpPr/>
        <p:nvPr/>
      </p:nvGrpSpPr>
      <p:grpSpPr>
        <a:xfrm>
          <a:off x="0" y="0"/>
          <a:ext cx="0" cy="0"/>
          <a:chOff x="0" y="0"/>
          <a:chExt cx="0" cy="0"/>
        </a:xfrm>
      </p:grpSpPr>
      <p:sp>
        <p:nvSpPr>
          <p:cNvPr id="26" name="Rectangle 6"/>
          <p:cNvSpPr/>
          <p:nvPr userDrawn="1"/>
        </p:nvSpPr>
        <p:spPr>
          <a:xfrm>
            <a:off x="7427913" y="0"/>
            <a:ext cx="476408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Pladsholder til tekst 3"/>
          <p:cNvSpPr>
            <a:spLocks noGrp="1"/>
          </p:cNvSpPr>
          <p:nvPr>
            <p:ph type="body" sz="quarter" idx="17" hasCustomPrompt="1"/>
          </p:nvPr>
        </p:nvSpPr>
        <p:spPr>
          <a:xfrm>
            <a:off x="8027662" y="2927417"/>
            <a:ext cx="3673420" cy="3222624"/>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Indsæt bullets</a:t>
            </a:r>
            <a:endParaRPr lang="da-DK" dirty="0"/>
          </a:p>
        </p:txBody>
      </p:sp>
      <p:sp>
        <p:nvSpPr>
          <p:cNvPr id="3" name="Slide Number Placeholder 2"/>
          <p:cNvSpPr>
            <a:spLocks noGrp="1"/>
          </p:cNvSpPr>
          <p:nvPr>
            <p:ph type="sldNum" sz="quarter" idx="10"/>
          </p:nvPr>
        </p:nvSpPr>
        <p:spPr/>
        <p:txBody>
          <a:bodyPr/>
          <a:lstStyle>
            <a:lvl1pPr>
              <a:defRPr>
                <a:solidFill>
                  <a:schemeClr val="bg1">
                    <a:alpha val="70000"/>
                  </a:schemeClr>
                </a:solidFill>
              </a:defRPr>
            </a:lvl1pPr>
          </a:lstStyle>
          <a:p>
            <a:fld id="{D8D877B3-D348-4611-9BDB-C5374591D951}" type="slidenum">
              <a:rPr lang="en-US" smtClean="0"/>
              <a:pPr/>
              <a:t>‹nr.›</a:t>
            </a:fld>
            <a:endParaRPr lang="en-US" dirty="0"/>
          </a:p>
        </p:txBody>
      </p:sp>
      <p:grpSp>
        <p:nvGrpSpPr>
          <p:cNvPr id="5" name="Gruppe 4"/>
          <p:cNvGrpSpPr/>
          <p:nvPr userDrawn="1"/>
        </p:nvGrpSpPr>
        <p:grpSpPr>
          <a:xfrm>
            <a:off x="7427914" y="1288619"/>
            <a:ext cx="405154" cy="1182460"/>
            <a:chOff x="320675" y="2816225"/>
            <a:chExt cx="350838" cy="1023938"/>
          </a:xfrm>
          <a:solidFill>
            <a:schemeClr val="bg1"/>
          </a:solidFill>
        </p:grpSpPr>
        <p:sp>
          <p:nvSpPr>
            <p:cNvPr id="6"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29" name="Gruppe 28"/>
          <p:cNvGrpSpPr/>
          <p:nvPr userDrawn="1"/>
        </p:nvGrpSpPr>
        <p:grpSpPr>
          <a:xfrm>
            <a:off x="5466450" y="6027162"/>
            <a:ext cx="1272706" cy="669100"/>
            <a:chOff x="5387975" y="5659438"/>
            <a:chExt cx="1573213" cy="827087"/>
          </a:xfrm>
        </p:grpSpPr>
        <p:grpSp>
          <p:nvGrpSpPr>
            <p:cNvPr id="30" name="Gruppe 29"/>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1" name="Gruppe 30"/>
            <p:cNvGrpSpPr/>
            <p:nvPr userDrawn="1"/>
          </p:nvGrpSpPr>
          <p:grpSpPr>
            <a:xfrm>
              <a:off x="5880100" y="5659438"/>
              <a:ext cx="511175" cy="544512"/>
              <a:chOff x="5880100" y="5659438"/>
              <a:chExt cx="511175" cy="544512"/>
            </a:xfrm>
            <a:solidFill>
              <a:schemeClr val="tx1"/>
            </a:solidFill>
          </p:grpSpPr>
          <p:sp>
            <p:nvSpPr>
              <p:cNvPr id="32"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53" name="Title 4"/>
          <p:cNvSpPr>
            <a:spLocks noGrp="1"/>
          </p:cNvSpPr>
          <p:nvPr>
            <p:ph type="title" hasCustomPrompt="1"/>
          </p:nvPr>
        </p:nvSpPr>
        <p:spPr>
          <a:xfrm>
            <a:off x="8027663" y="943460"/>
            <a:ext cx="3673419" cy="1860884"/>
          </a:xfrm>
        </p:spPr>
        <p:txBody>
          <a:bodyPr/>
          <a:lstStyle>
            <a:lvl1pPr>
              <a:defRPr sz="3600">
                <a:solidFill>
                  <a:schemeClr val="bg1"/>
                </a:solidFill>
              </a:defRPr>
            </a:lvl1pPr>
          </a:lstStyle>
          <a:p>
            <a:r>
              <a:rPr lang="en-US"/>
              <a:t>KLIK HER FOR AT ÆNDRE TITEL</a:t>
            </a:r>
            <a:endParaRPr lang="en-US" dirty="0"/>
          </a:p>
        </p:txBody>
      </p:sp>
    </p:spTree>
    <p:extLst>
      <p:ext uri="{BB962C8B-B14F-4D97-AF65-F5344CB8AC3E}">
        <p14:creationId xmlns:p14="http://schemas.microsoft.com/office/powerpoint/2010/main" val="3282601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ræsentation">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a:t>AALBORG UNIVERSITET</a:t>
            </a:r>
            <a:br>
              <a:rPr lang="en-US"/>
            </a:br>
            <a:r>
              <a:rPr lang="en-US"/>
              <a:t>OVERSKRIFT</a:t>
            </a:r>
            <a:endParaRPr lang="en-US" dirty="0"/>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a:noAutofit/>
          </a:bodyPr>
          <a:lstStyle>
            <a:lvl1pPr marL="0" indent="0" algn="ctr">
              <a:buFontTx/>
              <a:buNone/>
              <a:defRPr sz="1800" spc="300" baseline="0"/>
            </a:lvl1pPr>
          </a:lstStyle>
          <a:p>
            <a:pPr lvl="0"/>
            <a:r>
              <a:rPr lang="da-DK"/>
              <a:t>AF </a:t>
            </a:r>
            <a:r>
              <a:rPr lang="da-DK" dirty="0"/>
              <a:t>NAVN NAVNESEN</a:t>
            </a:r>
          </a:p>
        </p:txBody>
      </p:sp>
      <p:grpSp>
        <p:nvGrpSpPr>
          <p:cNvPr id="10" name="Gruppe 9"/>
          <p:cNvGrpSpPr/>
          <p:nvPr userDrawn="1"/>
        </p:nvGrpSpPr>
        <p:grpSpPr>
          <a:xfrm>
            <a:off x="5466450" y="6027162"/>
            <a:ext cx="1272706"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aus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a:t>PAUSE</a:t>
            </a:r>
            <a:br>
              <a:rPr lang="en-US"/>
            </a:br>
            <a:r>
              <a:rPr lang="en-US"/>
              <a:t>OVERSKRIFT</a:t>
            </a:r>
            <a:endParaRPr lang="en-US" dirty="0"/>
          </a:p>
        </p:txBody>
      </p:sp>
      <p:grpSp>
        <p:nvGrpSpPr>
          <p:cNvPr id="10" name="Gruppe 9"/>
          <p:cNvGrpSpPr/>
          <p:nvPr userDrawn="1"/>
        </p:nvGrpSpPr>
        <p:grpSpPr>
          <a:xfrm>
            <a:off x="5466450" y="6027162"/>
            <a:ext cx="1272706"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Tree>
    <p:extLst>
      <p:ext uri="{BB962C8B-B14F-4D97-AF65-F5344CB8AC3E}">
        <p14:creationId xmlns:p14="http://schemas.microsoft.com/office/powerpoint/2010/main" val="3553502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m. bullets">
    <p:spTree>
      <p:nvGrpSpPr>
        <p:cNvPr id="1" name=""/>
        <p:cNvGrpSpPr/>
        <p:nvPr/>
      </p:nvGrpSpPr>
      <p:grpSpPr>
        <a:xfrm>
          <a:off x="0" y="0"/>
          <a:ext cx="0" cy="0"/>
          <a:chOff x="0" y="0"/>
          <a:chExt cx="0" cy="0"/>
        </a:xfrm>
      </p:grpSpPr>
      <p:sp>
        <p:nvSpPr>
          <p:cNvPr id="4"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
        <p:nvSpPr>
          <p:cNvPr id="3" name="Title 4"/>
          <p:cNvSpPr>
            <a:spLocks noGrp="1"/>
          </p:cNvSpPr>
          <p:nvPr>
            <p:ph type="title" hasCustomPrompt="1"/>
          </p:nvPr>
        </p:nvSpPr>
        <p:spPr>
          <a:xfrm>
            <a:off x="587374" y="370290"/>
            <a:ext cx="5149879" cy="1474385"/>
          </a:xfrm>
        </p:spPr>
        <p:txBody>
          <a:bodyPr/>
          <a:lstStyle>
            <a:lvl1pPr>
              <a:defRPr sz="3600" baseline="0"/>
            </a:lvl1pPr>
          </a:lstStyle>
          <a:p>
            <a:r>
              <a:rPr lang="en-US"/>
              <a:t>KLIK HER FOR AT ÆNDRE TITEL</a:t>
            </a:r>
            <a:endParaRPr lang="en-US" dirty="0"/>
          </a:p>
        </p:txBody>
      </p:sp>
      <p:sp>
        <p:nvSpPr>
          <p:cNvPr id="5" name="Pladsholder til tekst 10"/>
          <p:cNvSpPr>
            <a:spLocks noGrp="1"/>
          </p:cNvSpPr>
          <p:nvPr>
            <p:ph type="body" sz="quarter" idx="12" hasCustomPrompt="1"/>
          </p:nvPr>
        </p:nvSpPr>
        <p:spPr>
          <a:xfrm>
            <a:off x="587375" y="2065337"/>
            <a:ext cx="10620094" cy="3704284"/>
          </a:xfrm>
        </p:spPr>
        <p:txBody>
          <a:bodyPr/>
          <a:lstStyle>
            <a:lvl1pPr marL="285750" indent="-285750">
              <a:buFontTx/>
              <a:buBlip>
                <a:blip r:embed="rId2"/>
              </a:buBlip>
              <a:defRPr/>
            </a:lvl1pPr>
          </a:lstStyle>
          <a:p>
            <a:pPr lvl="0"/>
            <a:r>
              <a:rPr lang="da-DK"/>
              <a:t>Indsæt bullets</a:t>
            </a:r>
            <a:endParaRPr lang="da-DK" dirty="0"/>
          </a:p>
        </p:txBody>
      </p:sp>
    </p:spTree>
    <p:extLst>
      <p:ext uri="{BB962C8B-B14F-4D97-AF65-F5344CB8AC3E}">
        <p14:creationId xmlns:p14="http://schemas.microsoft.com/office/powerpoint/2010/main" val="252126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eb +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grpSp>
        <p:nvGrpSpPr>
          <p:cNvPr id="30" name="Gruppe 29"/>
          <p:cNvGrpSpPr/>
          <p:nvPr userDrawn="1"/>
        </p:nvGrpSpPr>
        <p:grpSpPr>
          <a:xfrm>
            <a:off x="0" y="657225"/>
            <a:ext cx="405154" cy="1182460"/>
            <a:chOff x="320675" y="2816225"/>
            <a:chExt cx="350838" cy="1023938"/>
          </a:xfrm>
          <a:solidFill>
            <a:schemeClr val="tx1"/>
          </a:solidFill>
        </p:grpSpPr>
        <p:sp>
          <p:nvSpPr>
            <p:cNvPr id="31"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26" name="Title 4"/>
          <p:cNvSpPr>
            <a:spLocks noGrp="1"/>
          </p:cNvSpPr>
          <p:nvPr>
            <p:ph type="title" hasCustomPrompt="1"/>
          </p:nvPr>
        </p:nvSpPr>
        <p:spPr>
          <a:xfrm>
            <a:off x="587375" y="370764"/>
            <a:ext cx="4516438" cy="1473911"/>
          </a:xfrm>
        </p:spPr>
        <p:txBody>
          <a:bodyPr/>
          <a:lstStyle>
            <a:lvl1pPr>
              <a:defRPr sz="3600"/>
            </a:lvl1pPr>
          </a:lstStyle>
          <a:p>
            <a:r>
              <a:rPr lang="en-US"/>
              <a:t>KLIK HER FOR AT ÆNDRE TITEL</a:t>
            </a:r>
            <a:endParaRPr lang="en-US" dirty="0"/>
          </a:p>
        </p:txBody>
      </p:sp>
      <p:pic>
        <p:nvPicPr>
          <p:cNvPr id="27" name="Billede 2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670792" y="820387"/>
            <a:ext cx="6943368" cy="5825654"/>
          </a:xfrm>
          <a:prstGeom prst="rect">
            <a:avLst/>
          </a:prstGeom>
        </p:spPr>
      </p:pic>
      <p:sp>
        <p:nvSpPr>
          <p:cNvPr id="28" name="Picture Placeholder 4"/>
          <p:cNvSpPr>
            <a:spLocks noGrp="1"/>
          </p:cNvSpPr>
          <p:nvPr>
            <p:ph type="pic" sz="quarter" idx="11" hasCustomPrompt="1"/>
          </p:nvPr>
        </p:nvSpPr>
        <p:spPr>
          <a:xfrm>
            <a:off x="5953820" y="1240418"/>
            <a:ext cx="6238180" cy="35030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9" name="Pladsholder til tekst 10"/>
          <p:cNvSpPr>
            <a:spLocks noGrp="1"/>
          </p:cNvSpPr>
          <p:nvPr>
            <p:ph type="body" sz="quarter" idx="12" hasCustomPrompt="1"/>
          </p:nvPr>
        </p:nvSpPr>
        <p:spPr>
          <a:xfrm>
            <a:off x="587375" y="2065337"/>
            <a:ext cx="4516438" cy="3243263"/>
          </a:xfrm>
        </p:spPr>
        <p:txBody>
          <a:bodyPr/>
          <a:lstStyle>
            <a:lvl1pPr marL="285750" indent="-285750">
              <a:buFontTx/>
              <a:buBlip>
                <a:blip r:embed="rId3"/>
              </a:buBlip>
              <a:defRPr/>
            </a:lvl1pPr>
          </a:lstStyle>
          <a:p>
            <a:pPr lvl="0"/>
            <a:r>
              <a:rPr lang="da-DK"/>
              <a:t>Indsæt </a:t>
            </a:r>
            <a:r>
              <a:rPr lang="da-DK" dirty="0" err="1"/>
              <a:t>bullets</a:t>
            </a:r>
            <a:endParaRPr lang="da-DK"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gram - højre">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587374" y="367628"/>
            <a:ext cx="4886993" cy="1621619"/>
          </a:xfrm>
        </p:spPr>
        <p:txBody>
          <a:bodyPr/>
          <a:lstStyle>
            <a:lvl1pPr>
              <a:defRPr sz="3600"/>
            </a:lvl1pPr>
          </a:lstStyle>
          <a:p>
            <a:r>
              <a:rPr lang="en-US"/>
              <a:t>KLIK HER FOR AT ÆNDRE TITEL</a:t>
            </a:r>
            <a:endParaRPr lang="en-US" dirty="0"/>
          </a:p>
        </p:txBody>
      </p:sp>
      <p:sp>
        <p:nvSpPr>
          <p:cNvPr id="11" name="Pladsholder til diagram 10"/>
          <p:cNvSpPr>
            <a:spLocks noGrp="1"/>
          </p:cNvSpPr>
          <p:nvPr>
            <p:ph type="chart" sz="quarter" idx="12"/>
          </p:nvPr>
        </p:nvSpPr>
        <p:spPr>
          <a:xfrm>
            <a:off x="6096000" y="2262579"/>
            <a:ext cx="5524500" cy="3572737"/>
          </a:xfrm>
        </p:spPr>
        <p:txBody>
          <a:bodyPr/>
          <a:lstStyle/>
          <a:p>
            <a:r>
              <a:rPr lang="da-DK"/>
              <a:t>Klik på ikonet for at tilføje et diagram</a:t>
            </a:r>
          </a:p>
        </p:txBody>
      </p:sp>
      <p:sp>
        <p:nvSpPr>
          <p:cNvPr id="13" name="Pladsholder til tekst 12"/>
          <p:cNvSpPr>
            <a:spLocks noGrp="1"/>
          </p:cNvSpPr>
          <p:nvPr>
            <p:ph type="body" sz="quarter" idx="13" hasCustomPrompt="1"/>
          </p:nvPr>
        </p:nvSpPr>
        <p:spPr>
          <a:xfrm>
            <a:off x="587375" y="2262579"/>
            <a:ext cx="4886992" cy="3572737"/>
          </a:xfrm>
        </p:spPr>
        <p:txBody>
          <a:bodyPr>
            <a:normAutofit/>
          </a:bodyPr>
          <a:lstStyle>
            <a:lvl2pPr marL="285750" indent="-285750">
              <a:buFontTx/>
              <a:buBlip>
                <a:blip r:embed="rId2"/>
              </a:buBlip>
              <a:defRPr sz="1600" baseline="0"/>
            </a:lvl2pPr>
          </a:lstStyle>
          <a:p>
            <a:pPr lvl="1"/>
            <a:r>
              <a:rPr lang="da-DK"/>
              <a:t>Indsæt bullets</a:t>
            </a:r>
            <a:endParaRPr lang="da-DK" dirty="0"/>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x billede højre + bullets">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5" name="Title 4"/>
          <p:cNvSpPr>
            <a:spLocks noGrp="1"/>
          </p:cNvSpPr>
          <p:nvPr>
            <p:ph type="title" hasCustomPrompt="1"/>
          </p:nvPr>
        </p:nvSpPr>
        <p:spPr>
          <a:xfrm>
            <a:off x="587374" y="359273"/>
            <a:ext cx="4490445" cy="1621619"/>
          </a:xfrm>
        </p:spPr>
        <p:txBody>
          <a:bodyPr/>
          <a:lstStyle>
            <a:lvl1pPr>
              <a:defRPr sz="3600"/>
            </a:lvl1pPr>
          </a:lstStyle>
          <a:p>
            <a:r>
              <a:rPr lang="en-US"/>
              <a:t>KLIK HER FOR AT ÆNDRE TITEL</a:t>
            </a:r>
            <a:endParaRPr lang="en-US" dirty="0"/>
          </a:p>
        </p:txBody>
      </p:sp>
      <p:sp>
        <p:nvSpPr>
          <p:cNvPr id="4" name="Pladsholder til tekst 3"/>
          <p:cNvSpPr>
            <a:spLocks noGrp="1"/>
          </p:cNvSpPr>
          <p:nvPr>
            <p:ph type="body" sz="quarter" idx="12" hasCustomPrompt="1"/>
          </p:nvPr>
        </p:nvSpPr>
        <p:spPr>
          <a:xfrm>
            <a:off x="587375" y="2143359"/>
            <a:ext cx="4490445" cy="3752115"/>
          </a:xfrm>
        </p:spPr>
        <p:txBody>
          <a:bodyPr/>
          <a:lstStyle>
            <a:lvl1pPr marL="285750" indent="-285750">
              <a:lnSpc>
                <a:spcPct val="100000"/>
              </a:lnSpc>
              <a:spcBef>
                <a:spcPts val="600"/>
              </a:spcBef>
              <a:buFontTx/>
              <a:buBlip>
                <a:blip r:embed="rId2"/>
              </a:buBlip>
              <a:defRPr sz="1600" baseline="0"/>
            </a:lvl1pPr>
          </a:lstStyle>
          <a:p>
            <a:pPr lvl="0"/>
            <a:r>
              <a:rPr lang="da-DK"/>
              <a:t>Indsæt bullets</a:t>
            </a:r>
            <a:endParaRPr lang="da-DK" dirty="0"/>
          </a:p>
          <a:p>
            <a:pPr lvl="0"/>
            <a:endParaRPr lang="da-DK" dirty="0"/>
          </a:p>
          <a:p>
            <a:pPr lvl="0"/>
            <a:endParaRPr lang="da-DK" dirty="0"/>
          </a:p>
        </p:txBody>
      </p:sp>
    </p:spTree>
    <p:extLst>
      <p:ext uri="{BB962C8B-B14F-4D97-AF65-F5344CB8AC3E}">
        <p14:creationId xmlns:p14="http://schemas.microsoft.com/office/powerpoint/2010/main" val="498607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or 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5" name="Picture Placeholder 4"/>
          <p:cNvSpPr>
            <a:spLocks noGrp="1"/>
          </p:cNvSpPr>
          <p:nvPr>
            <p:ph type="pic" sz="quarter" idx="11" hasCustomPrompt="1"/>
          </p:nvPr>
        </p:nvSpPr>
        <p:spPr>
          <a:xfrm>
            <a:off x="-1" y="0"/>
            <a:ext cx="7427914"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8031878" y="957753"/>
            <a:ext cx="3879477" cy="1987748"/>
          </a:xfrm>
        </p:spPr>
        <p:txBody>
          <a:bodyPr/>
          <a:lstStyle>
            <a:lvl1pPr>
              <a:defRPr sz="3600"/>
            </a:lvl1pPr>
          </a:lstStyle>
          <a:p>
            <a:r>
              <a:rPr lang="en-US"/>
              <a:t>KLIK HER FOR AT ÆNDRE TITEL</a:t>
            </a:r>
            <a:endParaRPr lang="en-US" dirty="0"/>
          </a:p>
        </p:txBody>
      </p:sp>
      <p:sp>
        <p:nvSpPr>
          <p:cNvPr id="7" name="Pladsholder til tekst 3"/>
          <p:cNvSpPr>
            <a:spLocks noGrp="1"/>
          </p:cNvSpPr>
          <p:nvPr>
            <p:ph type="body" sz="quarter" idx="12" hasCustomPrompt="1"/>
          </p:nvPr>
        </p:nvSpPr>
        <p:spPr>
          <a:xfrm>
            <a:off x="8031879" y="3199593"/>
            <a:ext cx="3588621" cy="2982722"/>
          </a:xfrm>
        </p:spPr>
        <p:txBody>
          <a:bodyPr/>
          <a:lstStyle>
            <a:lvl1pPr marL="285750" indent="-285750">
              <a:lnSpc>
                <a:spcPct val="100000"/>
              </a:lnSpc>
              <a:spcBef>
                <a:spcPts val="600"/>
              </a:spcBef>
              <a:buFontTx/>
              <a:buBlip>
                <a:blip r:embed="rId2"/>
              </a:buBlip>
              <a:defRPr sz="1600" baseline="0"/>
            </a:lvl1pPr>
          </a:lstStyle>
          <a:p>
            <a:pPr lvl="0"/>
            <a:r>
              <a:rPr lang="da-DK"/>
              <a:t>Indsæt bullets</a:t>
            </a:r>
            <a:endParaRPr lang="da-DK" dirty="0"/>
          </a:p>
          <a:p>
            <a:pPr lvl="0"/>
            <a:endParaRPr lang="da-DK" dirty="0"/>
          </a:p>
          <a:p>
            <a:pPr lvl="0"/>
            <a:endParaRPr lang="da-DK" dirty="0"/>
          </a:p>
        </p:txBody>
      </p:sp>
      <p:grpSp>
        <p:nvGrpSpPr>
          <p:cNvPr id="8" name="Gruppe 7"/>
          <p:cNvGrpSpPr/>
          <p:nvPr userDrawn="1"/>
        </p:nvGrpSpPr>
        <p:grpSpPr>
          <a:xfrm>
            <a:off x="7427913" y="1288619"/>
            <a:ext cx="405154" cy="1182460"/>
            <a:chOff x="320675" y="2816225"/>
            <a:chExt cx="350838" cy="1023938"/>
          </a:xfrm>
          <a:solidFill>
            <a:schemeClr val="tx1"/>
          </a:solidFill>
        </p:grpSpPr>
        <p:sp>
          <p:nvSpPr>
            <p:cNvPr id="9"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1468601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x billeder høj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9" name="Picture Placeholder 4"/>
          <p:cNvSpPr>
            <a:spLocks noGrp="1"/>
          </p:cNvSpPr>
          <p:nvPr>
            <p:ph type="pic" sz="quarter" idx="14" hasCustomPrompt="1"/>
          </p:nvPr>
        </p:nvSpPr>
        <p:spPr>
          <a:xfrm>
            <a:off x="7427912" y="349250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0" name="Title 4"/>
          <p:cNvSpPr>
            <a:spLocks noGrp="1"/>
          </p:cNvSpPr>
          <p:nvPr>
            <p:ph type="title" hasCustomPrompt="1"/>
          </p:nvPr>
        </p:nvSpPr>
        <p:spPr>
          <a:xfrm>
            <a:off x="587374" y="357948"/>
            <a:ext cx="4542975" cy="1486727"/>
          </a:xfrm>
        </p:spPr>
        <p:txBody>
          <a:bodyPr/>
          <a:lstStyle>
            <a:lvl1pPr>
              <a:defRPr sz="3600"/>
            </a:lvl1pPr>
          </a:lstStyle>
          <a:p>
            <a:r>
              <a:rPr lang="en-US"/>
              <a:t>KLIK HER FOR AT ÆNDRE TITEL</a:t>
            </a:r>
            <a:endParaRPr lang="en-US" dirty="0"/>
          </a:p>
        </p:txBody>
      </p:sp>
      <p:sp>
        <p:nvSpPr>
          <p:cNvPr id="7" name="Pladsholder til tekst 3"/>
          <p:cNvSpPr>
            <a:spLocks noGrp="1"/>
          </p:cNvSpPr>
          <p:nvPr>
            <p:ph type="body" sz="quarter" idx="15" hasCustomPrompt="1"/>
          </p:nvPr>
        </p:nvSpPr>
        <p:spPr>
          <a:xfrm>
            <a:off x="587375" y="2127154"/>
            <a:ext cx="4542974" cy="3575409"/>
          </a:xfrm>
        </p:spPr>
        <p:txBody>
          <a:bodyPr/>
          <a:lstStyle>
            <a:lvl1pPr marL="285750" indent="-285750">
              <a:lnSpc>
                <a:spcPct val="100000"/>
              </a:lnSpc>
              <a:spcBef>
                <a:spcPts val="600"/>
              </a:spcBef>
              <a:buFontTx/>
              <a:buBlip>
                <a:blip r:embed="rId2"/>
              </a:buBlip>
              <a:defRPr sz="1600" baseline="0"/>
            </a:lvl1pPr>
          </a:lstStyle>
          <a:p>
            <a:pPr lvl="0"/>
            <a:r>
              <a:rPr lang="da-DK"/>
              <a:t>Indsæt </a:t>
            </a:r>
            <a:r>
              <a:rPr lang="da-DK" dirty="0" err="1"/>
              <a:t>bullets</a:t>
            </a:r>
            <a:endParaRPr lang="da-DK" dirty="0"/>
          </a:p>
          <a:p>
            <a:pPr lvl="0"/>
            <a:endParaRPr lang="da-DK" dirty="0"/>
          </a:p>
          <a:p>
            <a:pPr lvl="0"/>
            <a:endParaRPr lang="da-DK" dirty="0"/>
          </a:p>
        </p:txBody>
      </p:sp>
      <p:sp>
        <p:nvSpPr>
          <p:cNvPr id="11" name="Picture Placeholder 4"/>
          <p:cNvSpPr>
            <a:spLocks noGrp="1"/>
          </p:cNvSpPr>
          <p:nvPr>
            <p:ph type="pic" sz="quarter" idx="16" hasCustomPrompt="1"/>
          </p:nvPr>
        </p:nvSpPr>
        <p:spPr>
          <a:xfrm>
            <a:off x="7427912" y="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611979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2.emf"/><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7375" y="458583"/>
            <a:ext cx="9753600" cy="1386092"/>
          </a:xfrm>
          <a:prstGeom prst="rect">
            <a:avLst/>
          </a:prstGeom>
          <a:effectLst/>
        </p:spPr>
        <p:txBody>
          <a:bodyPr vert="horz" lIns="0" tIns="192024" rIns="0" bIns="0" rtlCol="0" anchor="t" anchorCtr="0">
            <a:noAutofit/>
          </a:bodyPr>
          <a:lstStyle/>
          <a:p>
            <a:r>
              <a:rPr lang="en-US" dirty="0"/>
              <a:t>YOUR TITLE HERE</a:t>
            </a:r>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
        <p:nvSpPr>
          <p:cNvPr id="11" name="Text Placeholder 10"/>
          <p:cNvSpPr>
            <a:spLocks noGrp="1"/>
          </p:cNvSpPr>
          <p:nvPr>
            <p:ph type="body" idx="1"/>
          </p:nvPr>
        </p:nvSpPr>
        <p:spPr>
          <a:xfrm>
            <a:off x="589650" y="2032831"/>
            <a:ext cx="9753600" cy="3110442"/>
          </a:xfrm>
          <a:prstGeom prst="rect">
            <a:avLst/>
          </a:prstGeom>
        </p:spPr>
        <p:txBody>
          <a:bodyPr vert="horz" lIns="0" tIns="45720" rIns="0" bIns="45720" rtlCol="0">
            <a:normAutofit/>
          </a:bodyPr>
          <a:lstStyle/>
          <a:p>
            <a:pPr lvl="0"/>
            <a:r>
              <a:rPr lang="en-US" dirty="0"/>
              <a:t>Click to edit master text styles</a:t>
            </a:r>
          </a:p>
          <a:p>
            <a:pPr lvl="1"/>
            <a:r>
              <a:rPr lang="en-US"/>
              <a:t>Second level</a:t>
            </a:r>
          </a:p>
          <a:p>
            <a:pPr lvl="2"/>
            <a:r>
              <a:rPr lang="en-US"/>
              <a:t>Third level</a:t>
            </a:r>
          </a:p>
          <a:p>
            <a:pPr lvl="3"/>
            <a:r>
              <a:rPr lang="en-US"/>
              <a:t>Fourth level</a:t>
            </a:r>
            <a:endParaRPr lang="en-US" dirty="0"/>
          </a:p>
        </p:txBody>
      </p:sp>
      <p:grpSp>
        <p:nvGrpSpPr>
          <p:cNvPr id="58" name="Gruppe 57"/>
          <p:cNvGrpSpPr/>
          <p:nvPr userDrawn="1"/>
        </p:nvGrpSpPr>
        <p:grpSpPr>
          <a:xfrm>
            <a:off x="5466450" y="6027162"/>
            <a:ext cx="1272706" cy="669100"/>
            <a:chOff x="5387975" y="5659438"/>
            <a:chExt cx="1573213" cy="827087"/>
          </a:xfrm>
        </p:grpSpPr>
        <p:grpSp>
          <p:nvGrpSpPr>
            <p:cNvPr id="56" name="Gruppe 55"/>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57" name="Gruppe 56"/>
            <p:cNvGrpSpPr/>
            <p:nvPr userDrawn="1"/>
          </p:nvGrpSpPr>
          <p:grpSpPr>
            <a:xfrm>
              <a:off x="5880100" y="5659438"/>
              <a:ext cx="511175" cy="544512"/>
              <a:chOff x="5880100" y="5659438"/>
              <a:chExt cx="511175" cy="544512"/>
            </a:xfrm>
            <a:solidFill>
              <a:schemeClr val="tx1"/>
            </a:solidFill>
          </p:grpSpPr>
          <p:sp>
            <p:nvSpPr>
              <p:cNvPr id="5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grpSp>
        <p:nvGrpSpPr>
          <p:cNvPr id="81" name="Gruppe 80"/>
          <p:cNvGrpSpPr/>
          <p:nvPr userDrawn="1"/>
        </p:nvGrpSpPr>
        <p:grpSpPr>
          <a:xfrm>
            <a:off x="-3502" y="657225"/>
            <a:ext cx="405154" cy="1182460"/>
            <a:chOff x="320675" y="2816225"/>
            <a:chExt cx="350838" cy="1023938"/>
          </a:xfrm>
          <a:solidFill>
            <a:schemeClr val="tx1"/>
          </a:solidFill>
        </p:grpSpPr>
        <p:sp>
          <p:nvSpPr>
            <p:cNvPr id="62"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4"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5"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6"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7"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8"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9"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0"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1377184672"/>
      </p:ext>
    </p:extLst>
  </p:cSld>
  <p:clrMap bg1="lt1" tx1="dk1" bg2="lt2" tx2="dk2" accent1="accent1" accent2="accent2" accent3="accent3" accent4="accent4" accent5="accent5" accent6="accent6" hlink="hlink" folHlink="folHlink"/>
  <p:sldLayoutIdLst>
    <p:sldLayoutId id="2147484055" r:id="rId1"/>
    <p:sldLayoutId id="2147484019" r:id="rId2"/>
    <p:sldLayoutId id="2147484053" r:id="rId3"/>
    <p:sldLayoutId id="2147484008" r:id="rId4"/>
    <p:sldLayoutId id="2147484022" r:id="rId5"/>
    <p:sldLayoutId id="2147484011" r:id="rId6"/>
    <p:sldLayoutId id="2147484014" r:id="rId7"/>
    <p:sldLayoutId id="2147484028" r:id="rId8"/>
    <p:sldLayoutId id="2147484032" r:id="rId9"/>
    <p:sldLayoutId id="2147484054" r:id="rId10"/>
  </p:sldLayoutIdLst>
  <p:hf hdr="0" ftr="0" dt="0"/>
  <p:txStyles>
    <p:titleStyle>
      <a:lvl1pPr algn="l" defTabSz="914318" rtl="0" eaLnBrk="1" latinLnBrk="0" hangingPunct="1">
        <a:lnSpc>
          <a:spcPct val="100000"/>
        </a:lnSpc>
        <a:spcBef>
          <a:spcPct val="0"/>
        </a:spcBef>
        <a:buNone/>
        <a:defRPr sz="3600" b="1" kern="1200" spc="300" baseline="0">
          <a:solidFill>
            <a:schemeClr val="tx1"/>
          </a:solidFill>
          <a:latin typeface="+mn-lt"/>
          <a:ea typeface="+mj-ea"/>
          <a:cs typeface="+mj-cs"/>
        </a:defRPr>
      </a:lvl1pPr>
    </p:titleStyle>
    <p:bodyStyle>
      <a:lvl1pPr marL="285750" indent="-285750" algn="l" defTabSz="914318" rtl="0" eaLnBrk="1" latinLnBrk="0" hangingPunct="1">
        <a:lnSpc>
          <a:spcPct val="120000"/>
        </a:lnSpc>
        <a:spcBef>
          <a:spcPts val="1000"/>
        </a:spcBef>
        <a:buFontTx/>
        <a:buBlip>
          <a:blip r:embed="rId12"/>
        </a:buBlip>
        <a:defRPr sz="1600" kern="1200" spc="0">
          <a:solidFill>
            <a:schemeClr val="tx1"/>
          </a:solidFill>
          <a:latin typeface="+mn-lt"/>
          <a:ea typeface="+mn-ea"/>
          <a:cs typeface="+mn-cs"/>
        </a:defRPr>
      </a:lvl1pPr>
      <a:lvl2pPr marL="623888" indent="-285750" algn="l" defTabSz="914318" rtl="0" eaLnBrk="1" latinLnBrk="0" hangingPunct="1">
        <a:lnSpc>
          <a:spcPct val="120000"/>
        </a:lnSpc>
        <a:spcBef>
          <a:spcPts val="499"/>
        </a:spcBef>
        <a:buFontTx/>
        <a:buBlip>
          <a:blip r:embed="rId12"/>
        </a:buBlip>
        <a:defRPr sz="1400" kern="1200">
          <a:solidFill>
            <a:schemeClr val="tx1"/>
          </a:solidFill>
          <a:latin typeface="+mn-lt"/>
          <a:ea typeface="+mn-ea"/>
          <a:cs typeface="+mn-cs"/>
        </a:defRPr>
      </a:lvl2pPr>
      <a:lvl3pPr marL="806450" indent="-171450" algn="l" defTabSz="914318" rtl="0" eaLnBrk="1" latinLnBrk="0" hangingPunct="1">
        <a:lnSpc>
          <a:spcPct val="120000"/>
        </a:lnSpc>
        <a:spcBef>
          <a:spcPts val="499"/>
        </a:spcBef>
        <a:buFontTx/>
        <a:buBlip>
          <a:blip r:embed="rId13"/>
        </a:buBlip>
        <a:tabLst>
          <a:tab pos="898525" algn="l"/>
        </a:tabLst>
        <a:defRPr sz="1200" kern="1200">
          <a:solidFill>
            <a:schemeClr val="tx1"/>
          </a:solidFill>
          <a:latin typeface="+mn-lt"/>
          <a:ea typeface="+mn-ea"/>
          <a:cs typeface="+mn-cs"/>
        </a:defRPr>
      </a:lvl3pPr>
      <a:lvl4pPr marL="1071563" indent="-171450" algn="l" defTabSz="914318" rtl="0" eaLnBrk="1" latinLnBrk="0" hangingPunct="1">
        <a:lnSpc>
          <a:spcPct val="120000"/>
        </a:lnSpc>
        <a:spcBef>
          <a:spcPts val="499"/>
        </a:spcBef>
        <a:buFontTx/>
        <a:buBlip>
          <a:blip r:embed="rId13"/>
        </a:buBlip>
        <a:defRPr sz="1000" kern="1200">
          <a:solidFill>
            <a:schemeClr val="tx1">
              <a:alpha val="70000"/>
            </a:schemeClr>
          </a:solidFill>
          <a:latin typeface="+mn-lt"/>
          <a:ea typeface="+mn-ea"/>
          <a:cs typeface="+mn-cs"/>
        </a:defRPr>
      </a:lvl4pPr>
      <a:lvl5pPr marL="1071563" indent="-171450" algn="l" defTabSz="914318" rtl="0" eaLnBrk="1" latinLnBrk="0" hangingPunct="1">
        <a:lnSpc>
          <a:spcPct val="120000"/>
        </a:lnSpc>
        <a:spcBef>
          <a:spcPts val="499"/>
        </a:spcBef>
        <a:buFontTx/>
        <a:buBlip>
          <a:blip r:embed="rId13"/>
        </a:buBlip>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1162" userDrawn="1">
          <p15:clr>
            <a:srgbClr val="F26B43"/>
          </p15:clr>
        </p15:guide>
        <p15:guide id="28" pos="370" userDrawn="1">
          <p15:clr>
            <a:srgbClr val="F26B43"/>
          </p15:clr>
        </p15:guide>
        <p15:guide id="29" pos="7320" userDrawn="1">
          <p15:clr>
            <a:srgbClr val="F26B43"/>
          </p15:clr>
        </p15:guide>
        <p15:guide id="48" pos="1141" userDrawn="1">
          <p15:clr>
            <a:srgbClr val="F26B43"/>
          </p15:clr>
        </p15:guide>
        <p15:guide id="51" orient="horz" pos="414" userDrawn="1">
          <p15:clr>
            <a:srgbClr val="F26B43"/>
          </p15:clr>
        </p15:guide>
        <p15:guide id="52" pos="4339" userDrawn="1">
          <p15:clr>
            <a:srgbClr val="F26B43"/>
          </p15:clr>
        </p15:guide>
        <p15:guide id="53" pos="467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7375" y="458583"/>
            <a:ext cx="9753600" cy="1386092"/>
          </a:xfrm>
          <a:prstGeom prst="rect">
            <a:avLst/>
          </a:prstGeom>
          <a:effectLst/>
        </p:spPr>
        <p:txBody>
          <a:bodyPr vert="horz" lIns="0" tIns="192024" rIns="0" bIns="0" rtlCol="0" anchor="t" anchorCtr="0">
            <a:noAutofit/>
          </a:bodyPr>
          <a:lstStyle/>
          <a:p>
            <a:r>
              <a:rPr lang="en-US" dirty="0"/>
              <a:t>YOUR TITLE HERE</a:t>
            </a:r>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bg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
        <p:nvSpPr>
          <p:cNvPr id="11" name="Text Placeholder 10"/>
          <p:cNvSpPr>
            <a:spLocks noGrp="1"/>
          </p:cNvSpPr>
          <p:nvPr>
            <p:ph type="body" idx="1"/>
          </p:nvPr>
        </p:nvSpPr>
        <p:spPr>
          <a:xfrm>
            <a:off x="589650" y="2032831"/>
            <a:ext cx="9753600" cy="3110442"/>
          </a:xfrm>
          <a:prstGeom prst="rect">
            <a:avLst/>
          </a:prstGeom>
        </p:spPr>
        <p:txBody>
          <a:bodyPr vert="horz" lIns="0" tIns="45720" rIns="0" bIns="45720" rtlCol="0">
            <a:normAutofit/>
          </a:bodyPr>
          <a:lstStyle/>
          <a:p>
            <a:pPr lvl="0"/>
            <a:r>
              <a:rPr lang="en-US" dirty="0"/>
              <a:t>Click to edit master text styles</a:t>
            </a:r>
          </a:p>
          <a:p>
            <a:pPr lvl="1"/>
            <a:r>
              <a:rPr lang="en-US"/>
              <a:t>Second level</a:t>
            </a:r>
          </a:p>
          <a:p>
            <a:pPr lvl="2"/>
            <a:r>
              <a:rPr lang="en-US"/>
              <a:t>Third level</a:t>
            </a:r>
          </a:p>
          <a:p>
            <a:pPr lvl="3"/>
            <a:r>
              <a:rPr lang="en-US"/>
              <a:t>Fourth level</a:t>
            </a:r>
            <a:endParaRPr lang="en-US" dirty="0"/>
          </a:p>
        </p:txBody>
      </p:sp>
      <p:grpSp>
        <p:nvGrpSpPr>
          <p:cNvPr id="58" name="Gruppe 57"/>
          <p:cNvGrpSpPr/>
          <p:nvPr userDrawn="1"/>
        </p:nvGrpSpPr>
        <p:grpSpPr>
          <a:xfrm>
            <a:off x="5466450" y="6027162"/>
            <a:ext cx="1272706" cy="669100"/>
            <a:chOff x="5387975" y="5659438"/>
            <a:chExt cx="1573213" cy="827087"/>
          </a:xfrm>
        </p:grpSpPr>
        <p:grpSp>
          <p:nvGrpSpPr>
            <p:cNvPr id="56" name="Gruppe 55"/>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57" name="Gruppe 56"/>
            <p:cNvGrpSpPr/>
            <p:nvPr userDrawn="1"/>
          </p:nvGrpSpPr>
          <p:grpSpPr>
            <a:xfrm>
              <a:off x="5880100" y="5659438"/>
              <a:ext cx="511175" cy="544512"/>
              <a:chOff x="5880100" y="5659438"/>
              <a:chExt cx="511175" cy="544512"/>
            </a:xfrm>
            <a:solidFill>
              <a:schemeClr val="tx1"/>
            </a:solidFill>
          </p:grpSpPr>
          <p:sp>
            <p:nvSpPr>
              <p:cNvPr id="5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grpSp>
        <p:nvGrpSpPr>
          <p:cNvPr id="59" name="Gruppe 58"/>
          <p:cNvGrpSpPr/>
          <p:nvPr userDrawn="1"/>
        </p:nvGrpSpPr>
        <p:grpSpPr>
          <a:xfrm>
            <a:off x="-3502" y="657225"/>
            <a:ext cx="405154" cy="1182460"/>
            <a:chOff x="320675" y="2816225"/>
            <a:chExt cx="350838" cy="1023938"/>
          </a:xfrm>
          <a:solidFill>
            <a:schemeClr val="bg1"/>
          </a:solidFill>
        </p:grpSpPr>
        <p:sp>
          <p:nvSpPr>
            <p:cNvPr id="60"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1"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2"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3"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4"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5"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6"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7"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8"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9"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0"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1"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2"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3"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4"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5"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6"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7"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8"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3966279323"/>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8" r:id="rId3"/>
  </p:sldLayoutIdLst>
  <p:hf hdr="0" ftr="0" dt="0"/>
  <p:txStyles>
    <p:titleStyle>
      <a:lvl1pPr algn="l" defTabSz="914318" rtl="0" eaLnBrk="1" latinLnBrk="0" hangingPunct="1">
        <a:lnSpc>
          <a:spcPct val="100000"/>
        </a:lnSpc>
        <a:spcBef>
          <a:spcPct val="0"/>
        </a:spcBef>
        <a:buNone/>
        <a:defRPr sz="3600" b="1" kern="1200" spc="300" baseline="0">
          <a:solidFill>
            <a:schemeClr val="bg1"/>
          </a:solidFill>
          <a:latin typeface="+mn-lt"/>
          <a:ea typeface="+mj-ea"/>
          <a:cs typeface="+mj-cs"/>
        </a:defRPr>
      </a:lvl1pPr>
    </p:titleStyle>
    <p:bodyStyle>
      <a:lvl1pPr marL="285750" indent="-285750" algn="l" defTabSz="914318" rtl="0" eaLnBrk="1" latinLnBrk="0" hangingPunct="1">
        <a:lnSpc>
          <a:spcPct val="120000"/>
        </a:lnSpc>
        <a:spcBef>
          <a:spcPts val="1000"/>
        </a:spcBef>
        <a:buFontTx/>
        <a:buBlip>
          <a:blip r:embed="rId5"/>
        </a:buBlip>
        <a:defRPr sz="1600" kern="1200" spc="0">
          <a:solidFill>
            <a:schemeClr val="bg1"/>
          </a:solidFill>
          <a:latin typeface="+mn-lt"/>
          <a:ea typeface="+mn-ea"/>
          <a:cs typeface="+mn-cs"/>
        </a:defRPr>
      </a:lvl1pPr>
      <a:lvl2pPr marL="623888" indent="-285750" algn="l" defTabSz="914318" rtl="0" eaLnBrk="1" latinLnBrk="0" hangingPunct="1">
        <a:lnSpc>
          <a:spcPct val="120000"/>
        </a:lnSpc>
        <a:spcBef>
          <a:spcPts val="499"/>
        </a:spcBef>
        <a:buFontTx/>
        <a:buBlip>
          <a:blip r:embed="rId5"/>
        </a:buBlip>
        <a:defRPr sz="1400" kern="1200">
          <a:solidFill>
            <a:schemeClr val="bg1"/>
          </a:solidFill>
          <a:latin typeface="+mn-lt"/>
          <a:ea typeface="+mn-ea"/>
          <a:cs typeface="+mn-cs"/>
        </a:defRPr>
      </a:lvl2pPr>
      <a:lvl3pPr marL="806450" indent="-171450" algn="l" defTabSz="914318" rtl="0" eaLnBrk="1" latinLnBrk="0" hangingPunct="1">
        <a:lnSpc>
          <a:spcPct val="120000"/>
        </a:lnSpc>
        <a:spcBef>
          <a:spcPts val="499"/>
        </a:spcBef>
        <a:buFontTx/>
        <a:buBlip>
          <a:blip r:embed="rId6"/>
        </a:buBlip>
        <a:tabLst>
          <a:tab pos="898525" algn="l"/>
        </a:tabLst>
        <a:defRPr sz="1200" kern="1200">
          <a:solidFill>
            <a:schemeClr val="bg1"/>
          </a:solidFill>
          <a:latin typeface="+mn-lt"/>
          <a:ea typeface="+mn-ea"/>
          <a:cs typeface="+mn-cs"/>
        </a:defRPr>
      </a:lvl3pPr>
      <a:lvl4pPr marL="1071563" indent="-171450" algn="l" defTabSz="914318" rtl="0" eaLnBrk="1" latinLnBrk="0" hangingPunct="1">
        <a:lnSpc>
          <a:spcPct val="120000"/>
        </a:lnSpc>
        <a:spcBef>
          <a:spcPts val="499"/>
        </a:spcBef>
        <a:buFontTx/>
        <a:buBlip>
          <a:blip r:embed="rId6"/>
        </a:buBlip>
        <a:defRPr sz="1000" kern="1200">
          <a:solidFill>
            <a:schemeClr val="bg1"/>
          </a:solidFill>
          <a:latin typeface="+mn-lt"/>
          <a:ea typeface="+mn-ea"/>
          <a:cs typeface="+mn-cs"/>
        </a:defRPr>
      </a:lvl4pPr>
      <a:lvl5pPr marL="1071563" indent="-171450" algn="l" defTabSz="914318" rtl="0" eaLnBrk="1" latinLnBrk="0" hangingPunct="1">
        <a:lnSpc>
          <a:spcPct val="120000"/>
        </a:lnSpc>
        <a:spcBef>
          <a:spcPts val="499"/>
        </a:spcBef>
        <a:buFontTx/>
        <a:buBlip>
          <a:blip r:embed="rId7"/>
        </a:buBlip>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1162">
          <p15:clr>
            <a:srgbClr val="F26B43"/>
          </p15:clr>
        </p15:guide>
        <p15:guide id="28" pos="370">
          <p15:clr>
            <a:srgbClr val="F26B43"/>
          </p15:clr>
        </p15:guide>
        <p15:guide id="29" pos="7320">
          <p15:clr>
            <a:srgbClr val="F26B43"/>
          </p15:clr>
        </p15:guide>
        <p15:guide id="48" pos="1141">
          <p15:clr>
            <a:srgbClr val="F26B43"/>
          </p15:clr>
        </p15:guide>
        <p15:guide id="51" orient="horz" pos="414">
          <p15:clr>
            <a:srgbClr val="F26B43"/>
          </p15:clr>
        </p15:guide>
        <p15:guide id="52" pos="4339">
          <p15:clr>
            <a:srgbClr val="F26B43"/>
          </p15:clr>
        </p15:guide>
        <p15:guide id="53" pos="4679">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image" Target="../media/image9.jpg"/><Relationship Id="rId7"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mailto:ankm@ikl.aau.dk"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doi.org/10.1109/VSMM.2014.7136687" TargetMode="External"/><Relationship Id="rId2" Type="http://schemas.openxmlformats.org/officeDocument/2006/relationships/hyperlink" Target="https://doi.org/10.1007/s10639-017-9676-0"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06C8F40B-16D8-4416-8C0C-E9F662A924B2}"/>
              </a:ext>
            </a:extLst>
          </p:cNvPr>
          <p:cNvSpPr>
            <a:spLocks noGrp="1"/>
          </p:cNvSpPr>
          <p:nvPr>
            <p:ph type="sldNum" sz="quarter" idx="4"/>
          </p:nvPr>
        </p:nvSpPr>
        <p:spPr/>
        <p:txBody>
          <a:bodyPr/>
          <a:lstStyle/>
          <a:p>
            <a:fld id="{D8D877B3-D348-4611-9BDB-C5374591D951}" type="slidenum">
              <a:rPr lang="en-US" smtClean="0"/>
              <a:pPr/>
              <a:t>1</a:t>
            </a:fld>
            <a:endParaRPr lang="en-US" dirty="0"/>
          </a:p>
        </p:txBody>
      </p:sp>
      <p:sp>
        <p:nvSpPr>
          <p:cNvPr id="3" name="Titel 2">
            <a:extLst>
              <a:ext uri="{FF2B5EF4-FFF2-40B4-BE49-F238E27FC236}">
                <a16:creationId xmlns:a16="http://schemas.microsoft.com/office/drawing/2014/main" id="{0301FB55-8531-499E-841F-5DC6D0359D30}"/>
              </a:ext>
            </a:extLst>
          </p:cNvPr>
          <p:cNvSpPr>
            <a:spLocks noGrp="1"/>
          </p:cNvSpPr>
          <p:nvPr>
            <p:ph type="title"/>
          </p:nvPr>
        </p:nvSpPr>
        <p:spPr>
          <a:xfrm>
            <a:off x="587374" y="370290"/>
            <a:ext cx="10620095" cy="1474385"/>
          </a:xfrm>
        </p:spPr>
        <p:txBody>
          <a:bodyPr/>
          <a:lstStyle/>
          <a:p>
            <a:r>
              <a:rPr lang="da-DK" dirty="0"/>
              <a:t>Kort om mig</a:t>
            </a:r>
          </a:p>
        </p:txBody>
      </p:sp>
      <p:pic>
        <p:nvPicPr>
          <p:cNvPr id="5" name="Billede 4">
            <a:extLst>
              <a:ext uri="{FF2B5EF4-FFF2-40B4-BE49-F238E27FC236}">
                <a16:creationId xmlns:a16="http://schemas.microsoft.com/office/drawing/2014/main" id="{B28616A2-BF23-43FA-9EC3-35A29F45E365}"/>
              </a:ext>
            </a:extLst>
          </p:cNvPr>
          <p:cNvPicPr>
            <a:picLocks noChangeAspect="1"/>
          </p:cNvPicPr>
          <p:nvPr/>
        </p:nvPicPr>
        <p:blipFill rotWithShape="1">
          <a:blip r:embed="rId3">
            <a:extLst>
              <a:ext uri="{28A0092B-C50C-407E-A947-70E740481C1C}">
                <a14:useLocalDpi xmlns:a14="http://schemas.microsoft.com/office/drawing/2010/main" val="0"/>
              </a:ext>
            </a:extLst>
          </a:blip>
          <a:srcRect t="16194" b="14089"/>
          <a:stretch/>
        </p:blipFill>
        <p:spPr>
          <a:xfrm>
            <a:off x="5863604" y="3308280"/>
            <a:ext cx="6154225" cy="3217876"/>
          </a:xfrm>
          <a:prstGeom prst="rect">
            <a:avLst/>
          </a:prstGeom>
          <a:ln>
            <a:noFill/>
          </a:ln>
          <a:effectLst>
            <a:outerShdw blurRad="292100" dist="139700" dir="2700000" algn="tl" rotWithShape="0">
              <a:srgbClr val="333333">
                <a:alpha val="65000"/>
              </a:srgbClr>
            </a:outerShdw>
          </a:effectLst>
        </p:spPr>
      </p:pic>
      <p:sp>
        <p:nvSpPr>
          <p:cNvPr id="7" name="Tekstfelt 6">
            <a:extLst>
              <a:ext uri="{FF2B5EF4-FFF2-40B4-BE49-F238E27FC236}">
                <a16:creationId xmlns:a16="http://schemas.microsoft.com/office/drawing/2014/main" id="{B6FD7D2A-BACE-48C9-BFBB-8054B5D10127}"/>
              </a:ext>
            </a:extLst>
          </p:cNvPr>
          <p:cNvSpPr txBox="1"/>
          <p:nvPr/>
        </p:nvSpPr>
        <p:spPr>
          <a:xfrm>
            <a:off x="454956" y="1403740"/>
            <a:ext cx="5298572" cy="3693319"/>
          </a:xfrm>
          <a:prstGeom prst="rect">
            <a:avLst/>
          </a:prstGeom>
          <a:noFill/>
        </p:spPr>
        <p:txBody>
          <a:bodyPr wrap="square">
            <a:spAutoFit/>
          </a:bodyPr>
          <a:lstStyle/>
          <a:p>
            <a:pPr marL="0" indent="0">
              <a:buNone/>
            </a:pPr>
            <a:r>
              <a:rPr lang="da-DK" dirty="0"/>
              <a:t>Adjunkt ved Institut for Kultur og Læring</a:t>
            </a:r>
          </a:p>
          <a:p>
            <a:pPr marL="0" indent="0">
              <a:buNone/>
            </a:pPr>
            <a:r>
              <a:rPr lang="da-DK" dirty="0">
                <a:hlinkClick r:id="rId4"/>
              </a:rPr>
              <a:t>ankm@ikl.aau.dk</a:t>
            </a:r>
            <a:endParaRPr lang="da-DK" dirty="0"/>
          </a:p>
          <a:p>
            <a:pPr marL="0" indent="0">
              <a:buNone/>
            </a:pPr>
            <a:endParaRPr lang="da-DK" b="1" dirty="0"/>
          </a:p>
          <a:p>
            <a:pPr marL="0" indent="0">
              <a:buNone/>
            </a:pPr>
            <a:r>
              <a:rPr lang="da-DK" b="1" dirty="0"/>
              <a:t>Uddannelse</a:t>
            </a:r>
          </a:p>
          <a:p>
            <a:pPr marL="285750" indent="-285750">
              <a:buFont typeface="Arial" panose="020B0604020202020204" pitchFamily="34" charset="0"/>
              <a:buChar char="•"/>
            </a:pPr>
            <a:r>
              <a:rPr lang="da-DK" dirty="0"/>
              <a:t>Civilingeniør – Produkt- og Designpsykologi</a:t>
            </a:r>
          </a:p>
          <a:p>
            <a:pPr marL="285750" indent="-285750">
              <a:buFont typeface="Arial" panose="020B0604020202020204" pitchFamily="34" charset="0"/>
              <a:buChar char="•"/>
            </a:pPr>
            <a:r>
              <a:rPr lang="da-DK" dirty="0" err="1"/>
              <a:t>PhD</a:t>
            </a:r>
            <a:r>
              <a:rPr lang="da-DK" dirty="0"/>
              <a:t> – omhandlende evaluering af multimodale scenarier i VR</a:t>
            </a:r>
          </a:p>
          <a:p>
            <a:pPr marL="0" indent="0">
              <a:buNone/>
            </a:pPr>
            <a:endParaRPr lang="da-DK" dirty="0"/>
          </a:p>
          <a:p>
            <a:pPr marL="0" indent="0">
              <a:buNone/>
            </a:pPr>
            <a:r>
              <a:rPr lang="da-DK" b="1" dirty="0"/>
              <a:t>Forskningsinteresser</a:t>
            </a:r>
          </a:p>
          <a:p>
            <a:pPr marL="0" indent="0">
              <a:buNone/>
            </a:pPr>
            <a:r>
              <a:rPr lang="da-DK" dirty="0" err="1"/>
              <a:t>Interaktionsdesign</a:t>
            </a:r>
            <a:r>
              <a:rPr lang="da-DK" dirty="0"/>
              <a:t>, </a:t>
            </a:r>
            <a:r>
              <a:rPr lang="da-DK" dirty="0" err="1"/>
              <a:t>Participatory</a:t>
            </a:r>
            <a:r>
              <a:rPr lang="da-DK" dirty="0"/>
              <a:t> design, teknologiudvikling, Leg og Læring, Virtual Reality, </a:t>
            </a:r>
            <a:r>
              <a:rPr lang="da-DK" dirty="0" err="1"/>
              <a:t>Computational</a:t>
            </a:r>
            <a:r>
              <a:rPr lang="da-DK" dirty="0"/>
              <a:t> </a:t>
            </a:r>
            <a:r>
              <a:rPr lang="da-DK" dirty="0" err="1"/>
              <a:t>Thinking</a:t>
            </a:r>
            <a:r>
              <a:rPr lang="da-DK" dirty="0"/>
              <a:t>.</a:t>
            </a:r>
          </a:p>
          <a:p>
            <a:endParaRPr lang="en-US" dirty="0"/>
          </a:p>
        </p:txBody>
      </p:sp>
      <p:pic>
        <p:nvPicPr>
          <p:cNvPr id="6" name="Google Shape;431;p16">
            <a:extLst>
              <a:ext uri="{FF2B5EF4-FFF2-40B4-BE49-F238E27FC236}">
                <a16:creationId xmlns:a16="http://schemas.microsoft.com/office/drawing/2014/main" id="{8D12BFDB-F7A8-43D2-8B5F-6D0A1647AFB1}"/>
              </a:ext>
            </a:extLst>
          </p:cNvPr>
          <p:cNvPicPr preferRelativeResize="0"/>
          <p:nvPr/>
        </p:nvPicPr>
        <p:blipFill>
          <a:blip r:embed="rId5">
            <a:alphaModFix/>
          </a:blip>
          <a:stretch>
            <a:fillRect/>
          </a:stretch>
        </p:blipFill>
        <p:spPr>
          <a:xfrm>
            <a:off x="7854866" y="2344088"/>
            <a:ext cx="2171700" cy="866775"/>
          </a:xfrm>
          <a:prstGeom prst="rect">
            <a:avLst/>
          </a:prstGeom>
          <a:noFill/>
          <a:ln>
            <a:noFill/>
          </a:ln>
        </p:spPr>
      </p:pic>
      <p:pic>
        <p:nvPicPr>
          <p:cNvPr id="8" name="Pladsholder til billede 9">
            <a:extLst>
              <a:ext uri="{FF2B5EF4-FFF2-40B4-BE49-F238E27FC236}">
                <a16:creationId xmlns:a16="http://schemas.microsoft.com/office/drawing/2014/main" id="{CADFD312-08D7-4D8D-853D-022703DE8E59}"/>
              </a:ext>
            </a:extLst>
          </p:cNvPr>
          <p:cNvPicPr>
            <a:picLocks noChangeAspect="1"/>
          </p:cNvPicPr>
          <p:nvPr/>
        </p:nvPicPr>
        <p:blipFill>
          <a:blip r:embed="rId6">
            <a:extLst>
              <a:ext uri="{28A0092B-C50C-407E-A947-70E740481C1C}">
                <a14:useLocalDpi xmlns:a14="http://schemas.microsoft.com/office/drawing/2010/main" val="0"/>
              </a:ext>
            </a:extLst>
          </a:blip>
          <a:srcRect t="21875" b="21875"/>
          <a:stretch/>
        </p:blipFill>
        <p:spPr>
          <a:xfrm>
            <a:off x="0" y="0"/>
            <a:ext cx="12192000" cy="6858000"/>
          </a:xfrm>
          <a:prstGeom prst="rect">
            <a:avLst/>
          </a:prstGeom>
        </p:spPr>
      </p:pic>
      <p:sp>
        <p:nvSpPr>
          <p:cNvPr id="9" name="Titel 3">
            <a:extLst>
              <a:ext uri="{FF2B5EF4-FFF2-40B4-BE49-F238E27FC236}">
                <a16:creationId xmlns:a16="http://schemas.microsoft.com/office/drawing/2014/main" id="{4191CA21-A090-49FA-9382-A5460C0C8488}"/>
              </a:ext>
            </a:extLst>
          </p:cNvPr>
          <p:cNvSpPr txBox="1">
            <a:spLocks/>
          </p:cNvSpPr>
          <p:nvPr/>
        </p:nvSpPr>
        <p:spPr>
          <a:xfrm>
            <a:off x="2131761" y="2474445"/>
            <a:ext cx="7928471" cy="1170293"/>
          </a:xfrm>
          <a:prstGeom prst="rect">
            <a:avLst/>
          </a:prstGeom>
          <a:solidFill>
            <a:schemeClr val="bg1"/>
          </a:solidFill>
        </p:spPr>
        <p:txBody>
          <a:bodyPr tIns="108000"/>
          <a:lstStyle>
            <a:lvl1pPr algn="ctr" defTabSz="914318" rtl="0" eaLnBrk="1" latinLnBrk="0" hangingPunct="1">
              <a:lnSpc>
                <a:spcPct val="100000"/>
              </a:lnSpc>
              <a:spcBef>
                <a:spcPct val="0"/>
              </a:spcBef>
              <a:buNone/>
              <a:defRPr sz="2800" b="1" kern="1200" spc="300" baseline="0">
                <a:solidFill>
                  <a:schemeClr val="tx1"/>
                </a:solidFill>
                <a:latin typeface="Barlow" panose="00000500000000000000" pitchFamily="2" charset="0"/>
                <a:ea typeface="+mj-ea"/>
                <a:cs typeface="+mj-cs"/>
              </a:defRPr>
            </a:lvl1pPr>
          </a:lstStyle>
          <a:p>
            <a:r>
              <a:rPr lang="da-DK" dirty="0">
                <a:solidFill>
                  <a:srgbClr val="002060"/>
                </a:solidFill>
                <a:latin typeface="Century Gothic" panose="020B0502020202020204" pitchFamily="34" charset="0"/>
                <a:cs typeface="Arial" panose="020B0604020202020204" pitchFamily="34" charset="0"/>
              </a:rPr>
              <a:t>Udvikling af Studerendes Generiske Kompetencer gennem Virtual Reality</a:t>
            </a:r>
            <a:br>
              <a:rPr lang="da-DK" dirty="0">
                <a:solidFill>
                  <a:srgbClr val="002060"/>
                </a:solidFill>
                <a:latin typeface="Century Gothic" panose="020B0502020202020204" pitchFamily="34" charset="0"/>
                <a:cs typeface="Arial" panose="020B0604020202020204" pitchFamily="34" charset="0"/>
              </a:rPr>
            </a:br>
            <a:endParaRPr lang="da-DK" dirty="0">
              <a:solidFill>
                <a:srgbClr val="002060"/>
              </a:solidFill>
              <a:latin typeface="Century Gothic" panose="020B0502020202020204" pitchFamily="34" charset="0"/>
              <a:cs typeface="Arial" panose="020B0604020202020204" pitchFamily="34" charset="0"/>
            </a:endParaRPr>
          </a:p>
        </p:txBody>
      </p:sp>
      <p:sp>
        <p:nvSpPr>
          <p:cNvPr id="10" name="Pladsholder til tekst 6">
            <a:extLst>
              <a:ext uri="{FF2B5EF4-FFF2-40B4-BE49-F238E27FC236}">
                <a16:creationId xmlns:a16="http://schemas.microsoft.com/office/drawing/2014/main" id="{51E0D627-7018-43A7-A01E-91ABE4180873}"/>
              </a:ext>
            </a:extLst>
          </p:cNvPr>
          <p:cNvSpPr txBox="1">
            <a:spLocks/>
          </p:cNvSpPr>
          <p:nvPr/>
        </p:nvSpPr>
        <p:spPr>
          <a:xfrm>
            <a:off x="2425433" y="4278593"/>
            <a:ext cx="7341129" cy="1036319"/>
          </a:xfrm>
          <a:prstGeom prst="rect">
            <a:avLst/>
          </a:prstGeom>
          <a:solidFill>
            <a:schemeClr val="bg1"/>
          </a:solidFill>
        </p:spPr>
        <p:txBody>
          <a:bodyPr vert="horz" lIns="0" tIns="45720" rIns="0" bIns="45720" rtlCol="0">
            <a:noAutofit/>
          </a:bodyPr>
          <a:lstStyle>
            <a:lvl1pPr marL="0" indent="0" algn="ctr" defTabSz="914318" rtl="0" eaLnBrk="1" latinLnBrk="0" hangingPunct="1">
              <a:lnSpc>
                <a:spcPct val="120000"/>
              </a:lnSpc>
              <a:spcBef>
                <a:spcPts val="1000"/>
              </a:spcBef>
              <a:buFontTx/>
              <a:buNone/>
              <a:defRPr sz="1800" kern="1200" spc="300" baseline="0">
                <a:solidFill>
                  <a:schemeClr val="tx1"/>
                </a:solidFill>
                <a:latin typeface="Barlow" panose="00000500000000000000" pitchFamily="2" charset="0"/>
                <a:ea typeface="+mn-ea"/>
                <a:cs typeface="+mn-cs"/>
              </a:defRPr>
            </a:lvl1pPr>
            <a:lvl2pPr marL="623888" indent="-285750" algn="l" defTabSz="914318" rtl="0" eaLnBrk="1" latinLnBrk="0" hangingPunct="1">
              <a:lnSpc>
                <a:spcPct val="120000"/>
              </a:lnSpc>
              <a:spcBef>
                <a:spcPts val="499"/>
              </a:spcBef>
              <a:buFontTx/>
              <a:buBlip>
                <a:blip r:embed="rId7"/>
              </a:buBlip>
              <a:defRPr sz="1400" kern="1200">
                <a:solidFill>
                  <a:schemeClr val="tx1"/>
                </a:solidFill>
                <a:latin typeface="Barlow" panose="00000500000000000000" pitchFamily="2" charset="0"/>
                <a:ea typeface="+mn-ea"/>
                <a:cs typeface="+mn-cs"/>
              </a:defRPr>
            </a:lvl2pPr>
            <a:lvl3pPr marL="806450" indent="-171450" algn="l" defTabSz="914318" rtl="0" eaLnBrk="1" latinLnBrk="0" hangingPunct="1">
              <a:lnSpc>
                <a:spcPct val="120000"/>
              </a:lnSpc>
              <a:spcBef>
                <a:spcPts val="499"/>
              </a:spcBef>
              <a:buFontTx/>
              <a:buBlip>
                <a:blip r:embed="rId8"/>
              </a:buBlip>
              <a:tabLst>
                <a:tab pos="898525" algn="l"/>
              </a:tabLst>
              <a:defRPr sz="1200" kern="1200">
                <a:solidFill>
                  <a:schemeClr val="tx1"/>
                </a:solidFill>
                <a:latin typeface="Barlow" panose="00000500000000000000" pitchFamily="2" charset="0"/>
                <a:ea typeface="+mn-ea"/>
                <a:cs typeface="+mn-cs"/>
              </a:defRPr>
            </a:lvl3pPr>
            <a:lvl4pPr marL="1071563" indent="-171450" algn="l" defTabSz="914318" rtl="0" eaLnBrk="1" latinLnBrk="0" hangingPunct="1">
              <a:lnSpc>
                <a:spcPct val="120000"/>
              </a:lnSpc>
              <a:spcBef>
                <a:spcPts val="499"/>
              </a:spcBef>
              <a:buFontTx/>
              <a:buBlip>
                <a:blip r:embed="rId8"/>
              </a:buBlip>
              <a:defRPr sz="1000" kern="1200">
                <a:solidFill>
                  <a:schemeClr val="tx1">
                    <a:alpha val="70000"/>
                  </a:schemeClr>
                </a:solidFill>
                <a:latin typeface="Barlow" panose="00000500000000000000" pitchFamily="2" charset="0"/>
                <a:ea typeface="+mn-ea"/>
                <a:cs typeface="+mn-cs"/>
              </a:defRPr>
            </a:lvl4pPr>
            <a:lvl5pPr marL="1071563" indent="-171450" algn="l" defTabSz="914318" rtl="0" eaLnBrk="1" latinLnBrk="0" hangingPunct="1">
              <a:lnSpc>
                <a:spcPct val="120000"/>
              </a:lnSpc>
              <a:spcBef>
                <a:spcPts val="499"/>
              </a:spcBef>
              <a:buFontTx/>
              <a:buBlip>
                <a:blip r:embed="rId8"/>
              </a:buBlip>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da-DK" b="1" dirty="0"/>
              <a:t>Anders Kalsgaard Møller og Anders Melbye Boelt</a:t>
            </a:r>
          </a:p>
          <a:p>
            <a:pPr>
              <a:spcBef>
                <a:spcPts val="0"/>
              </a:spcBef>
            </a:pPr>
            <a:r>
              <a:rPr lang="da-DK" b="1" dirty="0"/>
              <a:t>Aalborg Universitet</a:t>
            </a:r>
          </a:p>
          <a:p>
            <a:pPr>
              <a:spcBef>
                <a:spcPts val="0"/>
              </a:spcBef>
            </a:pPr>
            <a:r>
              <a:rPr lang="da-DK" b="1" dirty="0"/>
              <a:t>Institut for Kultur og Læring</a:t>
            </a:r>
          </a:p>
          <a:p>
            <a:endParaRPr lang="da-DK" b="1" dirty="0"/>
          </a:p>
          <a:p>
            <a:endParaRPr lang="da-DK" b="1" dirty="0"/>
          </a:p>
        </p:txBody>
      </p:sp>
    </p:spTree>
    <p:extLst>
      <p:ext uri="{BB962C8B-B14F-4D97-AF65-F5344CB8AC3E}">
        <p14:creationId xmlns:p14="http://schemas.microsoft.com/office/powerpoint/2010/main" val="3478330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02A383-EBC4-087A-C4F5-A86504681448}"/>
              </a:ext>
            </a:extLst>
          </p:cNvPr>
          <p:cNvSpPr>
            <a:spLocks noGrp="1"/>
          </p:cNvSpPr>
          <p:nvPr>
            <p:ph type="sldNum" sz="quarter" idx="4"/>
          </p:nvPr>
        </p:nvSpPr>
        <p:spPr/>
        <p:txBody>
          <a:bodyPr/>
          <a:lstStyle/>
          <a:p>
            <a:fld id="{D8D877B3-D348-4611-9BDB-C5374591D951}" type="slidenum">
              <a:rPr lang="en-US" smtClean="0"/>
              <a:pPr/>
              <a:t>10</a:t>
            </a:fld>
            <a:endParaRPr lang="en-US"/>
          </a:p>
        </p:txBody>
      </p:sp>
      <p:sp>
        <p:nvSpPr>
          <p:cNvPr id="3" name="Title 2">
            <a:extLst>
              <a:ext uri="{FF2B5EF4-FFF2-40B4-BE49-F238E27FC236}">
                <a16:creationId xmlns:a16="http://schemas.microsoft.com/office/drawing/2014/main" id="{A126F722-E245-1A56-6AEE-E2116A0F375C}"/>
              </a:ext>
            </a:extLst>
          </p:cNvPr>
          <p:cNvSpPr>
            <a:spLocks noGrp="1"/>
          </p:cNvSpPr>
          <p:nvPr>
            <p:ph type="title"/>
          </p:nvPr>
        </p:nvSpPr>
        <p:spPr>
          <a:xfrm>
            <a:off x="587374" y="370290"/>
            <a:ext cx="8070879" cy="1474385"/>
          </a:xfrm>
        </p:spPr>
        <p:txBody>
          <a:bodyPr/>
          <a:lstStyle/>
          <a:p>
            <a:r>
              <a:rPr lang="en-US">
                <a:cs typeface="Arial"/>
              </a:rPr>
              <a:t>Fordele </a:t>
            </a:r>
            <a:r>
              <a:rPr lang="en-US" err="1">
                <a:cs typeface="Arial"/>
              </a:rPr>
              <a:t>ved</a:t>
            </a:r>
            <a:r>
              <a:rPr lang="en-US">
                <a:cs typeface="Arial"/>
              </a:rPr>
              <a:t> </a:t>
            </a:r>
            <a:r>
              <a:rPr lang="en-US" err="1">
                <a:cs typeface="Arial"/>
              </a:rPr>
              <a:t>brug</a:t>
            </a:r>
            <a:r>
              <a:rPr lang="en-US">
                <a:cs typeface="Arial"/>
              </a:rPr>
              <a:t> </a:t>
            </a:r>
            <a:r>
              <a:rPr lang="en-US" err="1">
                <a:cs typeface="Arial"/>
              </a:rPr>
              <a:t>af</a:t>
            </a:r>
            <a:r>
              <a:rPr lang="en-US">
                <a:cs typeface="Arial"/>
              </a:rPr>
              <a:t> VR</a:t>
            </a:r>
            <a:endParaRPr lang="en-US"/>
          </a:p>
        </p:txBody>
      </p:sp>
      <p:sp>
        <p:nvSpPr>
          <p:cNvPr id="4" name="Text Placeholder 3">
            <a:extLst>
              <a:ext uri="{FF2B5EF4-FFF2-40B4-BE49-F238E27FC236}">
                <a16:creationId xmlns:a16="http://schemas.microsoft.com/office/drawing/2014/main" id="{247A310F-9B7F-6AB8-02AA-7D402B8F81DB}"/>
              </a:ext>
            </a:extLst>
          </p:cNvPr>
          <p:cNvSpPr>
            <a:spLocks noGrp="1"/>
          </p:cNvSpPr>
          <p:nvPr>
            <p:ph type="body" sz="quarter" idx="12"/>
          </p:nvPr>
        </p:nvSpPr>
        <p:spPr/>
        <p:txBody>
          <a:bodyPr vert="horz" lIns="0" tIns="45720" rIns="0" bIns="45720" rtlCol="0" anchor="t">
            <a:normAutofit/>
          </a:bodyPr>
          <a:lstStyle/>
          <a:p>
            <a:r>
              <a:rPr lang="en-US" err="1">
                <a:cs typeface="Arial"/>
              </a:rPr>
              <a:t>Opbygge</a:t>
            </a:r>
            <a:r>
              <a:rPr lang="en-US">
                <a:cs typeface="Arial"/>
              </a:rPr>
              <a:t> </a:t>
            </a:r>
            <a:r>
              <a:rPr lang="en-US" err="1">
                <a:cs typeface="Arial"/>
              </a:rPr>
              <a:t>narrativer</a:t>
            </a:r>
            <a:r>
              <a:rPr lang="en-US">
                <a:cs typeface="Arial"/>
              </a:rPr>
              <a:t> </a:t>
            </a:r>
          </a:p>
          <a:p>
            <a:r>
              <a:rPr lang="en-US" err="1">
                <a:cs typeface="Arial"/>
              </a:rPr>
              <a:t>Gøre</a:t>
            </a:r>
            <a:r>
              <a:rPr lang="en-US">
                <a:cs typeface="Arial"/>
              </a:rPr>
              <a:t> det </a:t>
            </a:r>
            <a:r>
              <a:rPr lang="en-US" err="1">
                <a:cs typeface="Arial"/>
              </a:rPr>
              <a:t>abstrakte</a:t>
            </a:r>
            <a:r>
              <a:rPr lang="en-US">
                <a:cs typeface="Arial"/>
              </a:rPr>
              <a:t> </a:t>
            </a:r>
            <a:r>
              <a:rPr lang="en-US" err="1">
                <a:cs typeface="Arial"/>
              </a:rPr>
              <a:t>og</a:t>
            </a:r>
            <a:r>
              <a:rPr lang="en-US">
                <a:cs typeface="Arial"/>
              </a:rPr>
              <a:t> </a:t>
            </a:r>
            <a:r>
              <a:rPr lang="en-US" err="1">
                <a:cs typeface="Arial"/>
              </a:rPr>
              <a:t>uhåndgribelige</a:t>
            </a:r>
            <a:r>
              <a:rPr lang="en-US">
                <a:cs typeface="Arial"/>
              </a:rPr>
              <a:t> </a:t>
            </a:r>
            <a:r>
              <a:rPr lang="en-US" err="1">
                <a:cs typeface="Arial"/>
              </a:rPr>
              <a:t>til</a:t>
            </a:r>
            <a:r>
              <a:rPr lang="en-US">
                <a:cs typeface="Arial"/>
              </a:rPr>
              <a:t> at </a:t>
            </a:r>
            <a:r>
              <a:rPr lang="en-US" err="1">
                <a:cs typeface="Arial"/>
              </a:rPr>
              <a:t>blive</a:t>
            </a:r>
            <a:r>
              <a:rPr lang="en-US">
                <a:cs typeface="Arial"/>
              </a:rPr>
              <a:t> </a:t>
            </a:r>
            <a:r>
              <a:rPr lang="en-US" err="1">
                <a:cs typeface="Arial"/>
              </a:rPr>
              <a:t>konkret</a:t>
            </a:r>
            <a:r>
              <a:rPr lang="en-US">
                <a:cs typeface="Arial"/>
              </a:rPr>
              <a:t> </a:t>
            </a:r>
            <a:r>
              <a:rPr lang="en-US" err="1">
                <a:cs typeface="Arial"/>
              </a:rPr>
              <a:t>og</a:t>
            </a:r>
            <a:r>
              <a:rPr lang="en-US">
                <a:cs typeface="Arial"/>
              </a:rPr>
              <a:t> </a:t>
            </a:r>
            <a:r>
              <a:rPr lang="en-US" err="1">
                <a:cs typeface="Arial"/>
              </a:rPr>
              <a:t>manipulerbar</a:t>
            </a:r>
            <a:endParaRPr lang="en-US">
              <a:cs typeface="Arial"/>
            </a:endParaRPr>
          </a:p>
          <a:p>
            <a:r>
              <a:rPr lang="en-US">
                <a:cs typeface="Arial"/>
              </a:rPr>
              <a:t>Aktiv </a:t>
            </a:r>
            <a:r>
              <a:rPr lang="en-US" err="1">
                <a:cs typeface="Arial"/>
              </a:rPr>
              <a:t>deltagelse</a:t>
            </a:r>
            <a:endParaRPr lang="en-US">
              <a:cs typeface="Arial"/>
            </a:endParaRPr>
          </a:p>
          <a:p>
            <a:r>
              <a:rPr lang="en-US" dirty="0" err="1">
                <a:cs typeface="Arial"/>
              </a:rPr>
              <a:t>Risikofrit</a:t>
            </a:r>
            <a:endParaRPr lang="en-US">
              <a:cs typeface="Arial"/>
            </a:endParaRPr>
          </a:p>
          <a:p>
            <a:r>
              <a:rPr lang="en-US" dirty="0" err="1">
                <a:cs typeface="Arial"/>
              </a:rPr>
              <a:t>Tilgængelighed</a:t>
            </a:r>
            <a:endParaRPr lang="en-US" dirty="0">
              <a:cs typeface="Arial"/>
            </a:endParaRPr>
          </a:p>
          <a:p>
            <a:endParaRPr lang="en-US" dirty="0">
              <a:cs typeface="Arial"/>
            </a:endParaRPr>
          </a:p>
          <a:p>
            <a:pPr marL="0" indent="0">
              <a:buNone/>
            </a:pPr>
            <a:endParaRPr lang="en-US">
              <a:cs typeface="Arial"/>
            </a:endParaRPr>
          </a:p>
          <a:p>
            <a:pPr marL="0" indent="0">
              <a:buNone/>
            </a:pPr>
            <a:endParaRPr lang="en-US">
              <a:cs typeface="Arial"/>
            </a:endParaRPr>
          </a:p>
          <a:p>
            <a:endParaRPr lang="en-US" dirty="0">
              <a:cs typeface="Arial"/>
            </a:endParaRPr>
          </a:p>
        </p:txBody>
      </p:sp>
    </p:spTree>
    <p:extLst>
      <p:ext uri="{BB962C8B-B14F-4D97-AF65-F5344CB8AC3E}">
        <p14:creationId xmlns:p14="http://schemas.microsoft.com/office/powerpoint/2010/main" val="853385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1B17A2BF-E298-32D3-15D0-A156B726AB7C}"/>
              </a:ext>
            </a:extLst>
          </p:cNvPr>
          <p:cNvSpPr>
            <a:spLocks noGrp="1"/>
          </p:cNvSpPr>
          <p:nvPr>
            <p:ph type="sldNum" sz="quarter" idx="4"/>
          </p:nvPr>
        </p:nvSpPr>
        <p:spPr/>
        <p:txBody>
          <a:bodyPr/>
          <a:lstStyle/>
          <a:p>
            <a:fld id="{D8D877B3-D348-4611-9BDB-C5374591D951}" type="slidenum">
              <a:rPr lang="en-US" smtClean="0"/>
              <a:pPr/>
              <a:t>11</a:t>
            </a:fld>
            <a:endParaRPr lang="en-US"/>
          </a:p>
        </p:txBody>
      </p:sp>
      <p:sp>
        <p:nvSpPr>
          <p:cNvPr id="4" name="Pladsholder til tekst 3">
            <a:extLst>
              <a:ext uri="{FF2B5EF4-FFF2-40B4-BE49-F238E27FC236}">
                <a16:creationId xmlns:a16="http://schemas.microsoft.com/office/drawing/2014/main" id="{40D4136C-A52F-48E2-8171-64F280E42827}"/>
              </a:ext>
            </a:extLst>
          </p:cNvPr>
          <p:cNvSpPr>
            <a:spLocks noGrp="1"/>
          </p:cNvSpPr>
          <p:nvPr>
            <p:ph type="body" sz="quarter" idx="12"/>
          </p:nvPr>
        </p:nvSpPr>
        <p:spPr>
          <a:xfrm>
            <a:off x="587375" y="1575480"/>
            <a:ext cx="10620094" cy="3704284"/>
          </a:xfrm>
        </p:spPr>
        <p:txBody>
          <a:bodyPr vert="horz" lIns="0" tIns="45720" rIns="0" bIns="45720" rtlCol="0" anchor="t">
            <a:noAutofit/>
          </a:bodyPr>
          <a:lstStyle/>
          <a:p>
            <a:pPr>
              <a:buFont typeface="Arial"/>
              <a:buChar char="•"/>
            </a:pPr>
            <a:r>
              <a:rPr lang="en-US" sz="2000" dirty="0" err="1"/>
              <a:t>Skifte</a:t>
            </a:r>
            <a:r>
              <a:rPr lang="en-US" sz="2000" dirty="0"/>
              <a:t> </a:t>
            </a:r>
            <a:r>
              <a:rPr lang="en-US" sz="2000" dirty="0" err="1"/>
              <a:t>fra</a:t>
            </a:r>
            <a:r>
              <a:rPr lang="en-US" sz="2000" dirty="0"/>
              <a:t> </a:t>
            </a:r>
            <a:r>
              <a:rPr lang="en-US" sz="2000" dirty="0" err="1"/>
              <a:t>almindelig</a:t>
            </a:r>
            <a:r>
              <a:rPr lang="en-US" sz="2000" dirty="0"/>
              <a:t> </a:t>
            </a:r>
            <a:r>
              <a:rPr lang="en-US" sz="2000" dirty="0" err="1"/>
              <a:t>undervisning</a:t>
            </a:r>
            <a:r>
              <a:rPr lang="en-US" sz="2000" dirty="0"/>
              <a:t> </a:t>
            </a:r>
            <a:r>
              <a:rPr lang="en-US" sz="2000" dirty="0" err="1"/>
              <a:t>til</a:t>
            </a:r>
            <a:r>
              <a:rPr lang="en-US" sz="2000" dirty="0"/>
              <a:t> </a:t>
            </a:r>
            <a:r>
              <a:rPr lang="en-US" sz="2000" dirty="0" err="1"/>
              <a:t>undervisning</a:t>
            </a:r>
            <a:r>
              <a:rPr lang="en-US" sz="2000" dirty="0"/>
              <a:t> </a:t>
            </a:r>
            <a:r>
              <a:rPr lang="en-US" sz="2000" dirty="0" err="1"/>
              <a:t>i</a:t>
            </a:r>
            <a:r>
              <a:rPr lang="en-US" sz="2000" dirty="0"/>
              <a:t>/med VR . </a:t>
            </a:r>
          </a:p>
          <a:p>
            <a:pPr>
              <a:buFont typeface="Arial"/>
              <a:buChar char="•"/>
            </a:pPr>
            <a:r>
              <a:rPr lang="en-US" sz="2000" dirty="0"/>
              <a:t>VR </a:t>
            </a:r>
            <a:r>
              <a:rPr lang="en-US" sz="2000" dirty="0" err="1"/>
              <a:t>skal</a:t>
            </a:r>
            <a:r>
              <a:rPr lang="en-US" sz="2000" dirty="0"/>
              <a:t> </a:t>
            </a:r>
            <a:r>
              <a:rPr lang="en-US" sz="2000" dirty="0" err="1"/>
              <a:t>ikke</a:t>
            </a:r>
            <a:r>
              <a:rPr lang="en-US" sz="2000" dirty="0"/>
              <a:t> </a:t>
            </a:r>
            <a:r>
              <a:rPr lang="en-US" sz="2000" dirty="0" err="1"/>
              <a:t>kun</a:t>
            </a:r>
            <a:r>
              <a:rPr lang="en-US" sz="2000" dirty="0"/>
              <a:t> </a:t>
            </a:r>
            <a:r>
              <a:rPr lang="en-US" sz="2000" dirty="0" err="1"/>
              <a:t>anvendes</a:t>
            </a:r>
            <a:r>
              <a:rPr lang="en-US" sz="2000" dirty="0"/>
              <a:t> </a:t>
            </a:r>
            <a:r>
              <a:rPr lang="en-US" sz="2000" dirty="0" err="1"/>
              <a:t>til</a:t>
            </a:r>
            <a:r>
              <a:rPr lang="en-US" sz="2000" dirty="0"/>
              <a:t> at </a:t>
            </a:r>
            <a:r>
              <a:rPr lang="en-US" sz="2000" dirty="0" err="1"/>
              <a:t>præsentere</a:t>
            </a:r>
            <a:r>
              <a:rPr lang="en-US" sz="2000" dirty="0"/>
              <a:t> </a:t>
            </a:r>
            <a:r>
              <a:rPr lang="en-US" sz="2000" dirty="0" err="1"/>
              <a:t>viden</a:t>
            </a:r>
            <a:r>
              <a:rPr lang="en-US" sz="2000" dirty="0"/>
              <a:t>, men </a:t>
            </a:r>
            <a:r>
              <a:rPr lang="en-US" sz="2000" dirty="0" err="1"/>
              <a:t>bruges</a:t>
            </a:r>
            <a:r>
              <a:rPr lang="en-US" sz="2000" dirty="0"/>
              <a:t> </a:t>
            </a:r>
            <a:r>
              <a:rPr lang="en-US" sz="2000" dirty="0" err="1"/>
              <a:t>til</a:t>
            </a:r>
            <a:r>
              <a:rPr lang="en-US" sz="2000" dirty="0"/>
              <a:t> at </a:t>
            </a:r>
            <a:r>
              <a:rPr lang="en-US" sz="2000" dirty="0" err="1"/>
              <a:t>arbejde</a:t>
            </a:r>
            <a:r>
              <a:rPr lang="en-US" sz="2000" dirty="0"/>
              <a:t> </a:t>
            </a:r>
            <a:r>
              <a:rPr lang="en-US" sz="2000" dirty="0" err="1"/>
              <a:t>aktivt</a:t>
            </a:r>
            <a:r>
              <a:rPr lang="en-US" sz="2000" dirty="0"/>
              <a:t> med </a:t>
            </a:r>
            <a:r>
              <a:rPr lang="en-US" sz="2000" dirty="0" err="1"/>
              <a:t>problemer</a:t>
            </a:r>
            <a:r>
              <a:rPr lang="en-US" sz="2000" dirty="0"/>
              <a:t>. </a:t>
            </a:r>
            <a:endParaRPr lang="en-US" sz="2000" dirty="0">
              <a:cs typeface="Arial"/>
            </a:endParaRPr>
          </a:p>
          <a:p>
            <a:pPr marL="0" indent="0">
              <a:buNone/>
            </a:pPr>
            <a:endParaRPr lang="en-US" sz="2000" dirty="0">
              <a:cs typeface="Arial"/>
            </a:endParaRPr>
          </a:p>
          <a:p>
            <a:pPr marL="0" indent="0">
              <a:buNone/>
            </a:pPr>
            <a:r>
              <a:rPr lang="en-US" sz="2000" dirty="0">
                <a:cs typeface="Arial"/>
              </a:rPr>
              <a:t>(Abdullah et al., 2019) </a:t>
            </a:r>
            <a:r>
              <a:rPr lang="en-US" sz="2000" dirty="0" err="1">
                <a:cs typeface="Arial"/>
              </a:rPr>
              <a:t>foreslår</a:t>
            </a:r>
            <a:r>
              <a:rPr lang="en-US" sz="2000" dirty="0">
                <a:cs typeface="Arial"/>
              </a:rPr>
              <a:t> </a:t>
            </a:r>
            <a:r>
              <a:rPr lang="en-US" sz="2000" dirty="0" err="1">
                <a:cs typeface="Arial"/>
              </a:rPr>
              <a:t>en</a:t>
            </a:r>
            <a:r>
              <a:rPr lang="en-US" sz="2000" dirty="0">
                <a:cs typeface="Arial"/>
              </a:rPr>
              <a:t> </a:t>
            </a:r>
            <a:r>
              <a:rPr lang="en-US" sz="2000" dirty="0" err="1">
                <a:cs typeface="Arial"/>
              </a:rPr>
              <a:t>tilgang</a:t>
            </a:r>
            <a:r>
              <a:rPr lang="en-US" sz="2000" dirty="0">
                <a:cs typeface="Arial"/>
              </a:rPr>
              <a:t> </a:t>
            </a:r>
            <a:r>
              <a:rPr lang="en-US" sz="2000" dirty="0" err="1">
                <a:cs typeface="Arial"/>
              </a:rPr>
              <a:t>kaldet</a:t>
            </a:r>
            <a:r>
              <a:rPr lang="en-US" sz="2000" dirty="0">
                <a:cs typeface="Arial"/>
              </a:rPr>
              <a:t> </a:t>
            </a:r>
            <a:r>
              <a:rPr lang="en-US" sz="2000" b="1" dirty="0">
                <a:cs typeface="Arial"/>
              </a:rPr>
              <a:t>PBL narratives</a:t>
            </a:r>
            <a:r>
              <a:rPr lang="en-US" sz="2000" dirty="0">
                <a:cs typeface="Arial"/>
              </a:rPr>
              <a:t>. </a:t>
            </a:r>
          </a:p>
          <a:p>
            <a:pPr marL="0" indent="0">
              <a:buNone/>
            </a:pPr>
            <a:r>
              <a:rPr lang="en-US" sz="2000" dirty="0" err="1">
                <a:ea typeface="+mn-lt"/>
                <a:cs typeface="+mn-lt"/>
              </a:rPr>
              <a:t>Tanken</a:t>
            </a:r>
            <a:r>
              <a:rPr lang="en-US" sz="2000" dirty="0">
                <a:ea typeface="+mn-lt"/>
                <a:cs typeface="+mn-lt"/>
              </a:rPr>
              <a:t> er at </a:t>
            </a:r>
            <a:r>
              <a:rPr lang="en-US" sz="2000" dirty="0" err="1">
                <a:ea typeface="+mn-lt"/>
                <a:cs typeface="+mn-lt"/>
              </a:rPr>
              <a:t>skabe</a:t>
            </a:r>
            <a:r>
              <a:rPr lang="en-US" sz="2000" dirty="0">
                <a:ea typeface="+mn-lt"/>
                <a:cs typeface="+mn-lt"/>
              </a:rPr>
              <a:t> </a:t>
            </a:r>
            <a:r>
              <a:rPr lang="en-US" sz="2000" dirty="0" err="1">
                <a:ea typeface="+mn-lt"/>
                <a:cs typeface="+mn-lt"/>
              </a:rPr>
              <a:t>virtuelle</a:t>
            </a:r>
            <a:r>
              <a:rPr lang="en-US" sz="2000" dirty="0">
                <a:ea typeface="+mn-lt"/>
                <a:cs typeface="+mn-lt"/>
              </a:rPr>
              <a:t> </a:t>
            </a:r>
            <a:r>
              <a:rPr lang="en-US" sz="2000" dirty="0" err="1">
                <a:ea typeface="+mn-lt"/>
                <a:cs typeface="+mn-lt"/>
              </a:rPr>
              <a:t>fortællinger</a:t>
            </a:r>
            <a:r>
              <a:rPr lang="en-US" sz="2000" dirty="0">
                <a:ea typeface="+mn-lt"/>
                <a:cs typeface="+mn-lt"/>
              </a:rPr>
              <a:t> </a:t>
            </a:r>
            <a:r>
              <a:rPr lang="en-US" sz="2000" dirty="0" err="1">
                <a:ea typeface="+mn-lt"/>
                <a:cs typeface="+mn-lt"/>
              </a:rPr>
              <a:t>og</a:t>
            </a:r>
            <a:r>
              <a:rPr lang="en-US" sz="2000" dirty="0">
                <a:ea typeface="+mn-lt"/>
                <a:cs typeface="+mn-lt"/>
              </a:rPr>
              <a:t> cases, der </a:t>
            </a:r>
            <a:r>
              <a:rPr lang="en-US" sz="2000" dirty="0" err="1">
                <a:ea typeface="+mn-lt"/>
                <a:cs typeface="+mn-lt"/>
              </a:rPr>
              <a:t>ligner</a:t>
            </a:r>
            <a:r>
              <a:rPr lang="en-US" sz="2000" dirty="0">
                <a:ea typeface="+mn-lt"/>
                <a:cs typeface="+mn-lt"/>
              </a:rPr>
              <a:t> </a:t>
            </a:r>
            <a:r>
              <a:rPr lang="en-US" sz="2000" dirty="0" err="1">
                <a:ea typeface="+mn-lt"/>
                <a:cs typeface="+mn-lt"/>
              </a:rPr>
              <a:t>problemer</a:t>
            </a:r>
            <a:r>
              <a:rPr lang="en-US" sz="2000" dirty="0">
                <a:ea typeface="+mn-lt"/>
                <a:cs typeface="+mn-lt"/>
              </a:rPr>
              <a:t> </a:t>
            </a:r>
            <a:r>
              <a:rPr lang="en-US" sz="2000" dirty="0" err="1">
                <a:ea typeface="+mn-lt"/>
                <a:cs typeface="+mn-lt"/>
              </a:rPr>
              <a:t>i</a:t>
            </a:r>
            <a:r>
              <a:rPr lang="en-US" sz="2000" dirty="0">
                <a:ea typeface="+mn-lt"/>
                <a:cs typeface="+mn-lt"/>
              </a:rPr>
              <a:t> </a:t>
            </a:r>
            <a:r>
              <a:rPr lang="en-US" sz="2000" dirty="0" err="1">
                <a:ea typeface="+mn-lt"/>
                <a:cs typeface="+mn-lt"/>
              </a:rPr>
              <a:t>en</a:t>
            </a:r>
            <a:r>
              <a:rPr lang="en-US" sz="2000" dirty="0">
                <a:ea typeface="+mn-lt"/>
                <a:cs typeface="+mn-lt"/>
              </a:rPr>
              <a:t> </a:t>
            </a:r>
            <a:r>
              <a:rPr lang="en-US" sz="2000" dirty="0" err="1">
                <a:ea typeface="+mn-lt"/>
                <a:cs typeface="+mn-lt"/>
              </a:rPr>
              <a:t>virkelig</a:t>
            </a:r>
            <a:r>
              <a:rPr lang="en-US" sz="2000" dirty="0">
                <a:ea typeface="+mn-lt"/>
                <a:cs typeface="+mn-lt"/>
              </a:rPr>
              <a:t> </a:t>
            </a:r>
            <a:r>
              <a:rPr lang="en-US" sz="2000" dirty="0" err="1">
                <a:ea typeface="+mn-lt"/>
                <a:cs typeface="+mn-lt"/>
              </a:rPr>
              <a:t>verden</a:t>
            </a:r>
            <a:r>
              <a:rPr lang="en-US" sz="2000" dirty="0">
                <a:ea typeface="+mn-lt"/>
                <a:cs typeface="+mn-lt"/>
              </a:rPr>
              <a:t>. </a:t>
            </a:r>
          </a:p>
          <a:p>
            <a:pPr>
              <a:buFont typeface="Arial"/>
              <a:buChar char="•"/>
            </a:pPr>
            <a:r>
              <a:rPr lang="en-US" sz="2000" dirty="0" err="1">
                <a:ea typeface="+mn-lt"/>
                <a:cs typeface="+mn-lt"/>
              </a:rPr>
              <a:t>Opbygning</a:t>
            </a:r>
            <a:r>
              <a:rPr lang="en-US" sz="2000" dirty="0">
                <a:ea typeface="+mn-lt"/>
                <a:cs typeface="+mn-lt"/>
              </a:rPr>
              <a:t> </a:t>
            </a:r>
            <a:r>
              <a:rPr lang="en-US" sz="2000" dirty="0" err="1">
                <a:ea typeface="+mn-lt"/>
                <a:cs typeface="+mn-lt"/>
              </a:rPr>
              <a:t>af</a:t>
            </a:r>
            <a:r>
              <a:rPr lang="en-US" sz="2000" dirty="0">
                <a:ea typeface="+mn-lt"/>
                <a:cs typeface="+mn-lt"/>
              </a:rPr>
              <a:t> </a:t>
            </a:r>
            <a:r>
              <a:rPr lang="en-US" sz="2000" b="1" dirty="0">
                <a:ea typeface="+mn-lt"/>
                <a:cs typeface="+mn-lt"/>
              </a:rPr>
              <a:t>VR </a:t>
            </a:r>
            <a:r>
              <a:rPr lang="en-US" sz="2000" b="1" dirty="0" err="1">
                <a:ea typeface="+mn-lt"/>
                <a:cs typeface="+mn-lt"/>
              </a:rPr>
              <a:t>Narativer</a:t>
            </a:r>
            <a:r>
              <a:rPr lang="en-US" sz="2000" b="1" dirty="0">
                <a:ea typeface="+mn-lt"/>
                <a:cs typeface="+mn-lt"/>
              </a:rPr>
              <a:t> </a:t>
            </a:r>
            <a:r>
              <a:rPr lang="en-US" sz="2000" dirty="0" err="1">
                <a:ea typeface="+mn-lt"/>
                <a:cs typeface="+mn-lt"/>
              </a:rPr>
              <a:t>eller</a:t>
            </a:r>
            <a:r>
              <a:rPr lang="en-US" sz="2000" dirty="0">
                <a:ea typeface="+mn-lt"/>
                <a:cs typeface="+mn-lt"/>
              </a:rPr>
              <a:t> </a:t>
            </a:r>
            <a:r>
              <a:rPr lang="en-US" sz="2000" dirty="0" err="1">
                <a:ea typeface="+mn-lt"/>
                <a:cs typeface="+mn-lt"/>
              </a:rPr>
              <a:t>scenarier</a:t>
            </a:r>
            <a:r>
              <a:rPr lang="en-US" sz="2000" dirty="0">
                <a:ea typeface="+mn-lt"/>
                <a:cs typeface="+mn-lt"/>
              </a:rPr>
              <a:t> </a:t>
            </a:r>
            <a:r>
              <a:rPr lang="en-US" sz="2000" dirty="0" err="1">
                <a:ea typeface="+mn-lt"/>
                <a:cs typeface="+mn-lt"/>
              </a:rPr>
              <a:t>som</a:t>
            </a:r>
            <a:r>
              <a:rPr lang="en-US" sz="2000" dirty="0">
                <a:ea typeface="+mn-lt"/>
                <a:cs typeface="+mn-lt"/>
              </a:rPr>
              <a:t> </a:t>
            </a:r>
            <a:r>
              <a:rPr lang="en-US" sz="2000" dirty="0" err="1">
                <a:ea typeface="+mn-lt"/>
                <a:cs typeface="+mn-lt"/>
              </a:rPr>
              <a:t>tilbyder</a:t>
            </a:r>
            <a:r>
              <a:rPr lang="en-US" sz="2000" dirty="0">
                <a:ea typeface="+mn-lt"/>
                <a:cs typeface="+mn-lt"/>
              </a:rPr>
              <a:t> </a:t>
            </a:r>
            <a:r>
              <a:rPr lang="en-US" sz="2000" dirty="0" err="1">
                <a:ea typeface="+mn-lt"/>
                <a:cs typeface="+mn-lt"/>
              </a:rPr>
              <a:t>aktiviteter</a:t>
            </a:r>
            <a:r>
              <a:rPr lang="en-US" sz="2000" dirty="0">
                <a:ea typeface="+mn-lt"/>
                <a:cs typeface="+mn-lt"/>
              </a:rPr>
              <a:t>, </a:t>
            </a:r>
            <a:r>
              <a:rPr lang="en-US" sz="2000" dirty="0" err="1">
                <a:ea typeface="+mn-lt"/>
                <a:cs typeface="+mn-lt"/>
              </a:rPr>
              <a:t>interaktioner</a:t>
            </a:r>
            <a:r>
              <a:rPr lang="en-US" sz="2000" dirty="0">
                <a:ea typeface="+mn-lt"/>
                <a:cs typeface="+mn-lt"/>
              </a:rPr>
              <a:t> </a:t>
            </a:r>
            <a:r>
              <a:rPr lang="en-US" sz="2000" dirty="0" err="1">
                <a:ea typeface="+mn-lt"/>
                <a:cs typeface="+mn-lt"/>
              </a:rPr>
              <a:t>og</a:t>
            </a:r>
            <a:r>
              <a:rPr lang="en-US" sz="2000" dirty="0">
                <a:ea typeface="+mn-lt"/>
                <a:cs typeface="+mn-lt"/>
              </a:rPr>
              <a:t> </a:t>
            </a:r>
            <a:r>
              <a:rPr lang="en-US" sz="2000" dirty="0" err="1">
                <a:ea typeface="+mn-lt"/>
                <a:cs typeface="+mn-lt"/>
              </a:rPr>
              <a:t>samarbejde</a:t>
            </a:r>
            <a:r>
              <a:rPr lang="en-US" sz="2000" dirty="0">
                <a:ea typeface="+mn-lt"/>
                <a:cs typeface="+mn-lt"/>
              </a:rPr>
              <a:t>.</a:t>
            </a:r>
          </a:p>
          <a:p>
            <a:pPr>
              <a:buFont typeface="Arial"/>
              <a:buChar char="•"/>
            </a:pPr>
            <a:r>
              <a:rPr lang="en-US" sz="2000" dirty="0">
                <a:ea typeface="+mn-lt"/>
                <a:cs typeface="+mn-lt"/>
              </a:rPr>
              <a:t> Med </a:t>
            </a:r>
            <a:r>
              <a:rPr lang="en-US" sz="2000" b="1" dirty="0">
                <a:ea typeface="+mn-lt"/>
                <a:cs typeface="+mn-lt"/>
              </a:rPr>
              <a:t>Triggers</a:t>
            </a:r>
            <a:r>
              <a:rPr lang="en-US" sz="2000" dirty="0">
                <a:ea typeface="+mn-lt"/>
                <a:cs typeface="+mn-lt"/>
              </a:rPr>
              <a:t> </a:t>
            </a:r>
            <a:r>
              <a:rPr lang="en-US" sz="2000" dirty="0" err="1">
                <a:ea typeface="+mn-lt"/>
                <a:cs typeface="+mn-lt"/>
              </a:rPr>
              <a:t>som</a:t>
            </a:r>
            <a:r>
              <a:rPr lang="en-US" sz="2000" dirty="0">
                <a:ea typeface="+mn-lt"/>
                <a:cs typeface="+mn-lt"/>
              </a:rPr>
              <a:t> </a:t>
            </a:r>
            <a:r>
              <a:rPr lang="en-US" sz="2000" dirty="0" err="1">
                <a:ea typeface="+mn-lt"/>
                <a:cs typeface="+mn-lt"/>
              </a:rPr>
              <a:t>kan</a:t>
            </a:r>
            <a:r>
              <a:rPr lang="en-US" sz="2000" dirty="0">
                <a:ea typeface="+mn-lt"/>
                <a:cs typeface="+mn-lt"/>
              </a:rPr>
              <a:t> </a:t>
            </a:r>
            <a:r>
              <a:rPr lang="en-US" sz="2000" dirty="0" err="1">
                <a:ea typeface="+mn-lt"/>
                <a:cs typeface="+mn-lt"/>
              </a:rPr>
              <a:t>være</a:t>
            </a:r>
            <a:r>
              <a:rPr lang="en-US" sz="2000" dirty="0">
                <a:ea typeface="+mn-lt"/>
                <a:cs typeface="+mn-lt"/>
              </a:rPr>
              <a:t> </a:t>
            </a:r>
            <a:r>
              <a:rPr lang="en-US" sz="2000" dirty="0" err="1">
                <a:ea typeface="+mn-lt"/>
                <a:cs typeface="+mn-lt"/>
              </a:rPr>
              <a:t>specifikke</a:t>
            </a:r>
            <a:r>
              <a:rPr lang="en-US" sz="2000" dirty="0">
                <a:ea typeface="+mn-lt"/>
                <a:cs typeface="+mn-lt"/>
              </a:rPr>
              <a:t> </a:t>
            </a:r>
            <a:r>
              <a:rPr lang="en-US" sz="2000" dirty="0" err="1">
                <a:ea typeface="+mn-lt"/>
                <a:cs typeface="+mn-lt"/>
              </a:rPr>
              <a:t>problemer</a:t>
            </a:r>
            <a:r>
              <a:rPr lang="en-US" sz="2000" dirty="0">
                <a:ea typeface="+mn-lt"/>
                <a:cs typeface="+mn-lt"/>
              </a:rPr>
              <a:t> </a:t>
            </a:r>
            <a:r>
              <a:rPr lang="en-US" sz="2000" dirty="0" err="1">
                <a:ea typeface="+mn-lt"/>
                <a:cs typeface="+mn-lt"/>
              </a:rPr>
              <a:t>eller</a:t>
            </a:r>
            <a:r>
              <a:rPr lang="en-US" sz="2000" dirty="0">
                <a:ea typeface="+mn-lt"/>
                <a:cs typeface="+mn-lt"/>
              </a:rPr>
              <a:t> </a:t>
            </a:r>
            <a:r>
              <a:rPr lang="en-US" sz="2000" dirty="0" err="1">
                <a:ea typeface="+mn-lt"/>
                <a:cs typeface="+mn-lt"/>
              </a:rPr>
              <a:t>udfordringer</a:t>
            </a:r>
            <a:r>
              <a:rPr lang="en-US" sz="2000" dirty="0">
                <a:ea typeface="+mn-lt"/>
                <a:cs typeface="+mn-lt"/>
              </a:rPr>
              <a:t> </a:t>
            </a:r>
            <a:r>
              <a:rPr lang="en-US" sz="2000" dirty="0" err="1">
                <a:ea typeface="+mn-lt"/>
                <a:cs typeface="+mn-lt"/>
              </a:rPr>
              <a:t>som</a:t>
            </a:r>
            <a:r>
              <a:rPr lang="en-US" sz="2000" dirty="0">
                <a:ea typeface="+mn-lt"/>
                <a:cs typeface="+mn-lt"/>
              </a:rPr>
              <a:t> </a:t>
            </a:r>
            <a:r>
              <a:rPr lang="en-US" sz="2000" dirty="0" err="1">
                <a:ea typeface="+mn-lt"/>
                <a:cs typeface="+mn-lt"/>
              </a:rPr>
              <a:t>kan</a:t>
            </a:r>
            <a:r>
              <a:rPr lang="en-US" sz="2000" dirty="0">
                <a:ea typeface="+mn-lt"/>
                <a:cs typeface="+mn-lt"/>
              </a:rPr>
              <a:t> </a:t>
            </a:r>
            <a:r>
              <a:rPr lang="en-US" sz="2000" dirty="0" err="1">
                <a:ea typeface="+mn-lt"/>
                <a:cs typeface="+mn-lt"/>
              </a:rPr>
              <a:t>understøtte</a:t>
            </a:r>
            <a:r>
              <a:rPr lang="en-US" sz="2000" dirty="0">
                <a:ea typeface="+mn-lt"/>
                <a:cs typeface="+mn-lt"/>
              </a:rPr>
              <a:t> </a:t>
            </a:r>
            <a:r>
              <a:rPr lang="en-US" sz="2000" dirty="0" err="1">
                <a:ea typeface="+mn-lt"/>
                <a:cs typeface="+mn-lt"/>
              </a:rPr>
              <a:t>læring</a:t>
            </a:r>
            <a:r>
              <a:rPr lang="en-US" sz="2000" dirty="0">
                <a:ea typeface="+mn-lt"/>
                <a:cs typeface="+mn-lt"/>
              </a:rPr>
              <a:t> </a:t>
            </a:r>
            <a:endParaRPr lang="en-US" sz="2000" dirty="0">
              <a:cs typeface="Arial"/>
            </a:endParaRPr>
          </a:p>
        </p:txBody>
      </p:sp>
      <p:sp>
        <p:nvSpPr>
          <p:cNvPr id="6" name="Title 5">
            <a:extLst>
              <a:ext uri="{FF2B5EF4-FFF2-40B4-BE49-F238E27FC236}">
                <a16:creationId xmlns:a16="http://schemas.microsoft.com/office/drawing/2014/main" id="{46947E75-74A1-B598-F7F9-A2B159AC071E}"/>
              </a:ext>
            </a:extLst>
          </p:cNvPr>
          <p:cNvSpPr>
            <a:spLocks noGrp="1"/>
          </p:cNvSpPr>
          <p:nvPr>
            <p:ph type="title"/>
          </p:nvPr>
        </p:nvSpPr>
        <p:spPr>
          <a:xfrm>
            <a:off x="587374" y="370290"/>
            <a:ext cx="10278259" cy="1474385"/>
          </a:xfrm>
        </p:spPr>
        <p:txBody>
          <a:bodyPr/>
          <a:lstStyle/>
          <a:p>
            <a:r>
              <a:rPr lang="en-US">
                <a:cs typeface="Arial"/>
              </a:rPr>
              <a:t>PBL narratives</a:t>
            </a:r>
            <a:endParaRPr lang="en-US"/>
          </a:p>
        </p:txBody>
      </p:sp>
    </p:spTree>
    <p:extLst>
      <p:ext uri="{BB962C8B-B14F-4D97-AF65-F5344CB8AC3E}">
        <p14:creationId xmlns:p14="http://schemas.microsoft.com/office/powerpoint/2010/main" val="473319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EDA830-3C6B-468E-0691-3F1B7FD3366C}"/>
              </a:ext>
            </a:extLst>
          </p:cNvPr>
          <p:cNvSpPr>
            <a:spLocks noGrp="1"/>
          </p:cNvSpPr>
          <p:nvPr>
            <p:ph type="sldNum" sz="quarter" idx="4"/>
          </p:nvPr>
        </p:nvSpPr>
        <p:spPr/>
        <p:txBody>
          <a:bodyPr/>
          <a:lstStyle/>
          <a:p>
            <a:fld id="{D8D877B3-D348-4611-9BDB-C5374591D951}" type="slidenum">
              <a:rPr lang="en-US" smtClean="0"/>
              <a:pPr/>
              <a:t>12</a:t>
            </a:fld>
            <a:endParaRPr lang="en-US"/>
          </a:p>
        </p:txBody>
      </p:sp>
      <p:sp>
        <p:nvSpPr>
          <p:cNvPr id="3" name="Title 2">
            <a:extLst>
              <a:ext uri="{FF2B5EF4-FFF2-40B4-BE49-F238E27FC236}">
                <a16:creationId xmlns:a16="http://schemas.microsoft.com/office/drawing/2014/main" id="{ED28DCCC-BB4D-47E5-7624-98000D57D415}"/>
              </a:ext>
            </a:extLst>
          </p:cNvPr>
          <p:cNvSpPr>
            <a:spLocks noGrp="1"/>
          </p:cNvSpPr>
          <p:nvPr>
            <p:ph type="title"/>
          </p:nvPr>
        </p:nvSpPr>
        <p:spPr>
          <a:xfrm>
            <a:off x="587374" y="370290"/>
            <a:ext cx="8264402" cy="1474385"/>
          </a:xfrm>
        </p:spPr>
        <p:txBody>
          <a:bodyPr/>
          <a:lstStyle/>
          <a:p>
            <a:r>
              <a:rPr lang="en-US" err="1">
                <a:cs typeface="Arial"/>
              </a:rPr>
              <a:t>Narrativ</a:t>
            </a:r>
            <a:r>
              <a:rPr lang="en-US">
                <a:cs typeface="Arial"/>
              </a:rPr>
              <a:t> </a:t>
            </a:r>
            <a:r>
              <a:rPr lang="en-US" err="1">
                <a:cs typeface="Arial"/>
              </a:rPr>
              <a:t>og</a:t>
            </a:r>
            <a:r>
              <a:rPr lang="en-US">
                <a:cs typeface="Arial"/>
              </a:rPr>
              <a:t> Triggers</a:t>
            </a:r>
            <a:endParaRPr lang="en-US"/>
          </a:p>
        </p:txBody>
      </p:sp>
      <p:sp>
        <p:nvSpPr>
          <p:cNvPr id="4" name="Text Placeholder 3">
            <a:extLst>
              <a:ext uri="{FF2B5EF4-FFF2-40B4-BE49-F238E27FC236}">
                <a16:creationId xmlns:a16="http://schemas.microsoft.com/office/drawing/2014/main" id="{1B648EDF-0B01-0673-72A9-5F84D9C2422C}"/>
              </a:ext>
            </a:extLst>
          </p:cNvPr>
          <p:cNvSpPr>
            <a:spLocks noGrp="1"/>
          </p:cNvSpPr>
          <p:nvPr>
            <p:ph type="body" sz="quarter" idx="12"/>
          </p:nvPr>
        </p:nvSpPr>
        <p:spPr/>
        <p:txBody>
          <a:bodyPr vert="horz" lIns="0" tIns="45720" rIns="0" bIns="45720" rtlCol="0" anchor="t">
            <a:normAutofit/>
          </a:bodyPr>
          <a:lstStyle/>
          <a:p>
            <a:pPr marL="0" indent="0">
              <a:buNone/>
            </a:pPr>
            <a:r>
              <a:rPr lang="en-US" sz="2000" dirty="0" err="1">
                <a:cs typeface="Arial"/>
              </a:rPr>
              <a:t>Indenfor</a:t>
            </a:r>
            <a:r>
              <a:rPr lang="en-US" sz="2000" dirty="0">
                <a:cs typeface="Arial"/>
              </a:rPr>
              <a:t> </a:t>
            </a:r>
            <a:r>
              <a:rPr lang="en-US" sz="2000" dirty="0" err="1">
                <a:cs typeface="Arial"/>
              </a:rPr>
              <a:t>sundhedsplejen</a:t>
            </a:r>
            <a:r>
              <a:rPr lang="en-US" sz="2000" dirty="0">
                <a:cs typeface="Arial"/>
              </a:rPr>
              <a:t> </a:t>
            </a:r>
            <a:r>
              <a:rPr lang="en-US" sz="2000" dirty="0" err="1">
                <a:cs typeface="Arial"/>
              </a:rPr>
              <a:t>kunne</a:t>
            </a:r>
            <a:r>
              <a:rPr lang="en-US" sz="2000" dirty="0">
                <a:cs typeface="Arial"/>
              </a:rPr>
              <a:t> </a:t>
            </a:r>
            <a:r>
              <a:rPr lang="en-US" sz="2000" b="1" dirty="0" err="1">
                <a:cs typeface="Arial"/>
              </a:rPr>
              <a:t>narrativet</a:t>
            </a:r>
            <a:r>
              <a:rPr lang="en-US" sz="2000" dirty="0">
                <a:cs typeface="Arial"/>
              </a:rPr>
              <a:t> </a:t>
            </a:r>
            <a:r>
              <a:rPr lang="en-US" sz="2000" dirty="0" err="1">
                <a:cs typeface="Arial"/>
              </a:rPr>
              <a:t>f.eks</a:t>
            </a:r>
            <a:r>
              <a:rPr lang="en-US" sz="2000" dirty="0">
                <a:cs typeface="Arial"/>
              </a:rPr>
              <a:t>. </a:t>
            </a:r>
            <a:r>
              <a:rPr lang="en-US" sz="2000" dirty="0" err="1">
                <a:cs typeface="Arial"/>
              </a:rPr>
              <a:t>bygget</a:t>
            </a:r>
            <a:r>
              <a:rPr lang="en-US" sz="2000" dirty="0">
                <a:cs typeface="Arial"/>
              </a:rPr>
              <a:t> op om et </a:t>
            </a:r>
            <a:r>
              <a:rPr lang="en-US" sz="2000" dirty="0" err="1">
                <a:cs typeface="Arial"/>
              </a:rPr>
              <a:t>hjemmebesøg</a:t>
            </a:r>
            <a:r>
              <a:rPr lang="en-US" sz="2000" dirty="0">
                <a:cs typeface="Arial"/>
              </a:rPr>
              <a:t> hos </a:t>
            </a:r>
            <a:r>
              <a:rPr lang="en-US" sz="2000" dirty="0" err="1">
                <a:cs typeface="Arial"/>
              </a:rPr>
              <a:t>en</a:t>
            </a:r>
            <a:r>
              <a:rPr lang="en-US" sz="2000" dirty="0">
                <a:cs typeface="Arial"/>
              </a:rPr>
              <a:t> </a:t>
            </a:r>
            <a:r>
              <a:rPr lang="en-US" sz="2000" dirty="0" err="1">
                <a:cs typeface="Arial"/>
              </a:rPr>
              <a:t>borger</a:t>
            </a:r>
            <a:endParaRPr lang="en-US" sz="2000" dirty="0">
              <a:cs typeface="Arial"/>
            </a:endParaRPr>
          </a:p>
          <a:p>
            <a:pPr marL="0" indent="0">
              <a:buNone/>
            </a:pPr>
            <a:r>
              <a:rPr lang="en-US" sz="2000" b="1" dirty="0">
                <a:cs typeface="Arial"/>
              </a:rPr>
              <a:t> Trigger </a:t>
            </a:r>
            <a:r>
              <a:rPr lang="en-US" sz="2000" dirty="0" err="1">
                <a:cs typeface="Arial"/>
              </a:rPr>
              <a:t>kunne</a:t>
            </a:r>
            <a:r>
              <a:rPr lang="en-US" sz="2000" dirty="0">
                <a:cs typeface="Arial"/>
              </a:rPr>
              <a:t> </a:t>
            </a:r>
            <a:r>
              <a:rPr lang="en-US" sz="2000" dirty="0" err="1">
                <a:cs typeface="Arial"/>
              </a:rPr>
              <a:t>så</a:t>
            </a:r>
            <a:r>
              <a:rPr lang="en-US" sz="2000" dirty="0">
                <a:cs typeface="Arial"/>
              </a:rPr>
              <a:t> </a:t>
            </a:r>
            <a:r>
              <a:rPr lang="en-US" sz="2000" dirty="0" err="1">
                <a:cs typeface="Arial"/>
              </a:rPr>
              <a:t>være</a:t>
            </a:r>
            <a:r>
              <a:rPr lang="en-US" sz="2000" dirty="0">
                <a:cs typeface="Arial"/>
              </a:rPr>
              <a:t> </a:t>
            </a:r>
            <a:r>
              <a:rPr lang="en-US" sz="2000" dirty="0" err="1">
                <a:cs typeface="Arial"/>
              </a:rPr>
              <a:t>en</a:t>
            </a:r>
            <a:r>
              <a:rPr lang="en-US" sz="2000" dirty="0">
                <a:cs typeface="Arial"/>
              </a:rPr>
              <a:t> </a:t>
            </a:r>
            <a:r>
              <a:rPr lang="en-US" sz="2000" dirty="0" err="1">
                <a:cs typeface="Arial"/>
              </a:rPr>
              <a:t>udadreagerende</a:t>
            </a:r>
            <a:r>
              <a:rPr lang="en-US" sz="2000" dirty="0">
                <a:cs typeface="Arial"/>
              </a:rPr>
              <a:t> </a:t>
            </a:r>
            <a:r>
              <a:rPr lang="en-US" sz="2000" dirty="0" err="1">
                <a:cs typeface="Arial"/>
              </a:rPr>
              <a:t>adfærd</a:t>
            </a:r>
            <a:r>
              <a:rPr lang="en-US" sz="2000" dirty="0">
                <a:cs typeface="Arial"/>
              </a:rPr>
              <a:t> </a:t>
            </a:r>
            <a:r>
              <a:rPr lang="en-US" sz="2000" dirty="0" err="1">
                <a:cs typeface="Arial"/>
              </a:rPr>
              <a:t>fra</a:t>
            </a:r>
            <a:r>
              <a:rPr lang="en-US" sz="2000" dirty="0">
                <a:cs typeface="Arial"/>
              </a:rPr>
              <a:t> </a:t>
            </a:r>
            <a:r>
              <a:rPr lang="en-US" sz="2000" dirty="0" err="1">
                <a:cs typeface="Arial"/>
              </a:rPr>
              <a:t>borgeren</a:t>
            </a:r>
            <a:r>
              <a:rPr lang="en-US" sz="2000" dirty="0">
                <a:cs typeface="Arial"/>
              </a:rPr>
              <a:t> </a:t>
            </a:r>
          </a:p>
          <a:p>
            <a:pPr marL="0" indent="0">
              <a:buNone/>
            </a:pPr>
            <a:endParaRPr lang="en-US" dirty="0">
              <a:cs typeface="Arial"/>
            </a:endParaRPr>
          </a:p>
        </p:txBody>
      </p:sp>
    </p:spTree>
    <p:extLst>
      <p:ext uri="{BB962C8B-B14F-4D97-AF65-F5344CB8AC3E}">
        <p14:creationId xmlns:p14="http://schemas.microsoft.com/office/powerpoint/2010/main" val="3583463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96826BA9-25BB-BA6A-B101-6AA6F4B7985A}"/>
              </a:ext>
            </a:extLst>
          </p:cNvPr>
          <p:cNvSpPr>
            <a:spLocks noGrp="1"/>
          </p:cNvSpPr>
          <p:nvPr>
            <p:ph type="sldNum" sz="quarter" idx="4"/>
          </p:nvPr>
        </p:nvSpPr>
        <p:spPr/>
        <p:txBody>
          <a:bodyPr/>
          <a:lstStyle/>
          <a:p>
            <a:fld id="{D8D877B3-D348-4611-9BDB-C5374591D951}" type="slidenum">
              <a:rPr lang="en-US" smtClean="0"/>
              <a:pPr/>
              <a:t>13</a:t>
            </a:fld>
            <a:endParaRPr lang="en-US"/>
          </a:p>
        </p:txBody>
      </p:sp>
      <p:sp>
        <p:nvSpPr>
          <p:cNvPr id="5" name="Ellipse 4">
            <a:extLst>
              <a:ext uri="{FF2B5EF4-FFF2-40B4-BE49-F238E27FC236}">
                <a16:creationId xmlns:a16="http://schemas.microsoft.com/office/drawing/2014/main" id="{3D7C1F3E-B817-5A25-981C-BECE74603129}"/>
              </a:ext>
            </a:extLst>
          </p:cNvPr>
          <p:cNvSpPr/>
          <p:nvPr/>
        </p:nvSpPr>
        <p:spPr>
          <a:xfrm>
            <a:off x="1254566" y="4179687"/>
            <a:ext cx="742384" cy="742384"/>
          </a:xfrm>
          <a:prstGeom prst="ellipse">
            <a:avLst/>
          </a:prstGeom>
          <a:solidFill>
            <a:srgbClr val="87BDF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b="1">
                <a:solidFill>
                  <a:schemeClr val="tx1"/>
                </a:solidFill>
              </a:rPr>
              <a:t>C(1)</a:t>
            </a:r>
          </a:p>
        </p:txBody>
      </p:sp>
      <p:sp>
        <p:nvSpPr>
          <p:cNvPr id="6" name="Ellipse 5">
            <a:extLst>
              <a:ext uri="{FF2B5EF4-FFF2-40B4-BE49-F238E27FC236}">
                <a16:creationId xmlns:a16="http://schemas.microsoft.com/office/drawing/2014/main" id="{A6E003CB-BDA6-A1D4-9C9C-1FDAA51DE57C}"/>
              </a:ext>
            </a:extLst>
          </p:cNvPr>
          <p:cNvSpPr/>
          <p:nvPr/>
        </p:nvSpPr>
        <p:spPr>
          <a:xfrm>
            <a:off x="1781599" y="5245113"/>
            <a:ext cx="742384" cy="742384"/>
          </a:xfrm>
          <a:prstGeom prst="ellipse">
            <a:avLst/>
          </a:prstGeom>
          <a:solidFill>
            <a:srgbClr val="87BDF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b="1">
                <a:solidFill>
                  <a:schemeClr val="tx1"/>
                </a:solidFill>
              </a:rPr>
              <a:t>C(2)</a:t>
            </a:r>
          </a:p>
        </p:txBody>
      </p:sp>
      <p:sp>
        <p:nvSpPr>
          <p:cNvPr id="7" name="Ellipse 6">
            <a:extLst>
              <a:ext uri="{FF2B5EF4-FFF2-40B4-BE49-F238E27FC236}">
                <a16:creationId xmlns:a16="http://schemas.microsoft.com/office/drawing/2014/main" id="{B7421255-EDCC-6401-1958-4927BC095C15}"/>
              </a:ext>
            </a:extLst>
          </p:cNvPr>
          <p:cNvSpPr/>
          <p:nvPr/>
        </p:nvSpPr>
        <p:spPr>
          <a:xfrm>
            <a:off x="2982959" y="5928963"/>
            <a:ext cx="742384" cy="742384"/>
          </a:xfrm>
          <a:prstGeom prst="ellipse">
            <a:avLst/>
          </a:prstGeom>
          <a:solidFill>
            <a:srgbClr val="87BDF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b="1">
                <a:solidFill>
                  <a:schemeClr val="tx1"/>
                </a:solidFill>
              </a:rPr>
              <a:t>C(3)</a:t>
            </a:r>
          </a:p>
        </p:txBody>
      </p:sp>
      <p:sp>
        <p:nvSpPr>
          <p:cNvPr id="8" name="Ellipse 7">
            <a:extLst>
              <a:ext uri="{FF2B5EF4-FFF2-40B4-BE49-F238E27FC236}">
                <a16:creationId xmlns:a16="http://schemas.microsoft.com/office/drawing/2014/main" id="{A6CDDA8D-3099-6723-1624-D76DCE8CA0EC}"/>
              </a:ext>
            </a:extLst>
          </p:cNvPr>
          <p:cNvSpPr/>
          <p:nvPr/>
        </p:nvSpPr>
        <p:spPr>
          <a:xfrm>
            <a:off x="3154210" y="3429000"/>
            <a:ext cx="2181886" cy="218188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b="1" dirty="0">
                <a:solidFill>
                  <a:srgbClr val="00B050"/>
                </a:solidFill>
              </a:rPr>
              <a:t>KOMPETENCE</a:t>
            </a:r>
          </a:p>
          <a:p>
            <a:pPr algn="ctr"/>
            <a:r>
              <a:rPr lang="da-DK" sz="1200" b="1" dirty="0">
                <a:solidFill>
                  <a:schemeClr val="tx1"/>
                </a:solidFill>
              </a:rPr>
              <a:t>Kommunikation</a:t>
            </a:r>
          </a:p>
        </p:txBody>
      </p:sp>
      <p:sp>
        <p:nvSpPr>
          <p:cNvPr id="9" name="Rektangel 8">
            <a:extLst>
              <a:ext uri="{FF2B5EF4-FFF2-40B4-BE49-F238E27FC236}">
                <a16:creationId xmlns:a16="http://schemas.microsoft.com/office/drawing/2014/main" id="{724A2B75-4FCD-9FA5-F862-7EEDA92AA0B8}"/>
              </a:ext>
            </a:extLst>
          </p:cNvPr>
          <p:cNvSpPr/>
          <p:nvPr/>
        </p:nvSpPr>
        <p:spPr>
          <a:xfrm>
            <a:off x="6107336" y="3657550"/>
            <a:ext cx="3010732" cy="7085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b="1">
                <a:solidFill>
                  <a:srgbClr val="00B050"/>
                </a:solidFill>
              </a:rPr>
              <a:t>AKTIVITETENS INDHOLD</a:t>
            </a:r>
          </a:p>
          <a:p>
            <a:pPr algn="ctr"/>
            <a:r>
              <a:rPr lang="da-DK" sz="1200" b="1">
                <a:solidFill>
                  <a:schemeClr val="tx1"/>
                </a:solidFill>
              </a:rPr>
              <a:t>Den ældre borger skal i bad og bliver udadreagerende.</a:t>
            </a:r>
          </a:p>
        </p:txBody>
      </p:sp>
      <p:sp>
        <p:nvSpPr>
          <p:cNvPr id="10" name="Rektangel 9">
            <a:extLst>
              <a:ext uri="{FF2B5EF4-FFF2-40B4-BE49-F238E27FC236}">
                <a16:creationId xmlns:a16="http://schemas.microsoft.com/office/drawing/2014/main" id="{76644DEA-5921-B2C1-3FE2-E649B11F70E0}"/>
              </a:ext>
            </a:extLst>
          </p:cNvPr>
          <p:cNvSpPr/>
          <p:nvPr/>
        </p:nvSpPr>
        <p:spPr>
          <a:xfrm>
            <a:off x="6107336" y="4550879"/>
            <a:ext cx="3010732" cy="4436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a-DK" sz="1200" b="1">
                <a:solidFill>
                  <a:srgbClr val="00B050"/>
                </a:solidFill>
              </a:rPr>
              <a:t>TILGANG TIL AKTIVITETEN?</a:t>
            </a:r>
          </a:p>
        </p:txBody>
      </p:sp>
      <p:sp>
        <p:nvSpPr>
          <p:cNvPr id="11" name="Rektangel 10">
            <a:extLst>
              <a:ext uri="{FF2B5EF4-FFF2-40B4-BE49-F238E27FC236}">
                <a16:creationId xmlns:a16="http://schemas.microsoft.com/office/drawing/2014/main" id="{8F79EC1D-569D-0287-8B65-02B20D9B013C}"/>
              </a:ext>
            </a:extLst>
          </p:cNvPr>
          <p:cNvSpPr/>
          <p:nvPr/>
        </p:nvSpPr>
        <p:spPr>
          <a:xfrm>
            <a:off x="6107336" y="5179324"/>
            <a:ext cx="3010732" cy="9350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a-DK" sz="1200" b="1">
                <a:solidFill>
                  <a:srgbClr val="00B050"/>
                </a:solidFill>
              </a:rPr>
              <a:t>AKTIVITETENS KRAV FOR KOMPETENT UDØVELSE</a:t>
            </a:r>
          </a:p>
          <a:p>
            <a:pPr algn="ctr"/>
            <a:r>
              <a:rPr lang="da-DK" sz="1200" b="1">
                <a:solidFill>
                  <a:schemeClr val="tx1"/>
                </a:solidFill>
              </a:rPr>
              <a:t>Hygiejnekendskab, etik, sundhedsfaglig viden</a:t>
            </a:r>
            <a:endParaRPr lang="da-DK" sz="1200" b="1">
              <a:solidFill>
                <a:schemeClr val="tx1"/>
              </a:solidFill>
              <a:cs typeface="Arial"/>
            </a:endParaRPr>
          </a:p>
        </p:txBody>
      </p:sp>
      <p:sp>
        <p:nvSpPr>
          <p:cNvPr id="12" name="Rektangel 11">
            <a:extLst>
              <a:ext uri="{FF2B5EF4-FFF2-40B4-BE49-F238E27FC236}">
                <a16:creationId xmlns:a16="http://schemas.microsoft.com/office/drawing/2014/main" id="{6EA2235C-1F3B-3D8C-E2CE-84964BD2D860}"/>
              </a:ext>
            </a:extLst>
          </p:cNvPr>
          <p:cNvSpPr/>
          <p:nvPr/>
        </p:nvSpPr>
        <p:spPr>
          <a:xfrm>
            <a:off x="2529968" y="241279"/>
            <a:ext cx="3430371" cy="74799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b="1">
                <a:solidFill>
                  <a:srgbClr val="00B050"/>
                </a:solidFill>
              </a:rPr>
              <a:t>PROBLEM / OPGAVE</a:t>
            </a:r>
          </a:p>
          <a:p>
            <a:pPr algn="ctr"/>
            <a:r>
              <a:rPr lang="da-DK" sz="1200" b="1">
                <a:solidFill>
                  <a:schemeClr val="tx1"/>
                </a:solidFill>
              </a:rPr>
              <a:t>Hjemmebesøg hos ældre borger, der </a:t>
            </a:r>
          </a:p>
          <a:p>
            <a:pPr algn="ctr"/>
            <a:r>
              <a:rPr lang="da-DK" sz="1200" b="1">
                <a:solidFill>
                  <a:schemeClr val="tx1"/>
                </a:solidFill>
              </a:rPr>
              <a:t>skal i bad og have medicin</a:t>
            </a:r>
          </a:p>
        </p:txBody>
      </p:sp>
      <p:sp>
        <p:nvSpPr>
          <p:cNvPr id="13" name="Rektangel 12">
            <a:extLst>
              <a:ext uri="{FF2B5EF4-FFF2-40B4-BE49-F238E27FC236}">
                <a16:creationId xmlns:a16="http://schemas.microsoft.com/office/drawing/2014/main" id="{D39BA4A6-F5C2-512E-3B68-D37424D53468}"/>
              </a:ext>
            </a:extLst>
          </p:cNvPr>
          <p:cNvSpPr/>
          <p:nvPr/>
        </p:nvSpPr>
        <p:spPr>
          <a:xfrm>
            <a:off x="1926955" y="1346107"/>
            <a:ext cx="4636396" cy="177653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b="1">
                <a:solidFill>
                  <a:srgbClr val="00B050"/>
                </a:solidFill>
              </a:rPr>
              <a:t>CONTEXT OG AKTIVITETER</a:t>
            </a:r>
          </a:p>
          <a:p>
            <a:pPr algn="ctr"/>
            <a:r>
              <a:rPr lang="da-DK" sz="1200" b="1">
                <a:solidFill>
                  <a:schemeClr val="tx1"/>
                </a:solidFill>
              </a:rPr>
              <a:t>Borgerens hjem.</a:t>
            </a:r>
          </a:p>
          <a:p>
            <a:pPr algn="ctr"/>
            <a:endParaRPr lang="da-DK" sz="1200" b="1">
              <a:solidFill>
                <a:schemeClr val="tx1"/>
              </a:solidFill>
            </a:endParaRPr>
          </a:p>
          <a:p>
            <a:pPr algn="ctr"/>
            <a:r>
              <a:rPr lang="da-DK" sz="1200" b="1">
                <a:solidFill>
                  <a:schemeClr val="tx1"/>
                </a:solidFill>
              </a:rPr>
              <a:t>Badesituation.</a:t>
            </a:r>
          </a:p>
          <a:p>
            <a:pPr algn="ctr"/>
            <a:r>
              <a:rPr lang="da-DK" sz="1200" b="1">
                <a:solidFill>
                  <a:schemeClr val="tx1"/>
                </a:solidFill>
              </a:rPr>
              <a:t>Medicin.</a:t>
            </a:r>
          </a:p>
          <a:p>
            <a:pPr algn="ctr"/>
            <a:endParaRPr lang="da-DK" sz="1200" b="1">
              <a:solidFill>
                <a:schemeClr val="tx1"/>
              </a:solidFill>
            </a:endParaRPr>
          </a:p>
          <a:p>
            <a:pPr algn="ctr"/>
            <a:r>
              <a:rPr lang="da-DK" sz="1200" b="1">
                <a:solidFill>
                  <a:schemeClr val="tx1"/>
                </a:solidFill>
              </a:rPr>
              <a:t>Muligt scenarie: Den ældre borger er  i bad og bliver udadreagerende. SOSU assistenten må forsøge at få borgeren til at samarbejde.</a:t>
            </a:r>
          </a:p>
        </p:txBody>
      </p:sp>
      <p:sp>
        <p:nvSpPr>
          <p:cNvPr id="3" name="Tekstfelt 2">
            <a:extLst>
              <a:ext uri="{FF2B5EF4-FFF2-40B4-BE49-F238E27FC236}">
                <a16:creationId xmlns:a16="http://schemas.microsoft.com/office/drawing/2014/main" id="{10853756-45E8-2804-E3D6-3ECA3ADE3D59}"/>
              </a:ext>
            </a:extLst>
          </p:cNvPr>
          <p:cNvSpPr txBox="1"/>
          <p:nvPr/>
        </p:nvSpPr>
        <p:spPr>
          <a:xfrm>
            <a:off x="477781" y="4365298"/>
            <a:ext cx="900672" cy="307777"/>
          </a:xfrm>
          <a:prstGeom prst="rect">
            <a:avLst/>
          </a:prstGeom>
          <a:noFill/>
        </p:spPr>
        <p:txBody>
          <a:bodyPr wrap="square" rtlCol="0">
            <a:spAutoFit/>
          </a:bodyPr>
          <a:lstStyle/>
          <a:p>
            <a:r>
              <a:rPr lang="da-DK" sz="1400"/>
              <a:t>Empati</a:t>
            </a:r>
          </a:p>
        </p:txBody>
      </p:sp>
      <p:sp>
        <p:nvSpPr>
          <p:cNvPr id="4" name="Tekstfelt 3">
            <a:extLst>
              <a:ext uri="{FF2B5EF4-FFF2-40B4-BE49-F238E27FC236}">
                <a16:creationId xmlns:a16="http://schemas.microsoft.com/office/drawing/2014/main" id="{BD1D00CF-8C27-7884-E4CC-8102E0C6A08D}"/>
              </a:ext>
            </a:extLst>
          </p:cNvPr>
          <p:cNvSpPr txBox="1"/>
          <p:nvPr/>
        </p:nvSpPr>
        <p:spPr>
          <a:xfrm>
            <a:off x="642919" y="5466167"/>
            <a:ext cx="1773951" cy="307777"/>
          </a:xfrm>
          <a:prstGeom prst="rect">
            <a:avLst/>
          </a:prstGeom>
          <a:noFill/>
        </p:spPr>
        <p:txBody>
          <a:bodyPr wrap="square" rtlCol="0">
            <a:spAutoFit/>
          </a:bodyPr>
          <a:lstStyle/>
          <a:p>
            <a:r>
              <a:rPr lang="da-DK" sz="1400"/>
              <a:t>Forhandling</a:t>
            </a:r>
          </a:p>
        </p:txBody>
      </p:sp>
      <p:sp>
        <p:nvSpPr>
          <p:cNvPr id="14" name="Tekstfelt 13">
            <a:extLst>
              <a:ext uri="{FF2B5EF4-FFF2-40B4-BE49-F238E27FC236}">
                <a16:creationId xmlns:a16="http://schemas.microsoft.com/office/drawing/2014/main" id="{4E9670E6-EE5E-2394-8DFD-B8C4E59DBCBF}"/>
              </a:ext>
            </a:extLst>
          </p:cNvPr>
          <p:cNvSpPr txBox="1"/>
          <p:nvPr/>
        </p:nvSpPr>
        <p:spPr>
          <a:xfrm>
            <a:off x="1209008" y="6176754"/>
            <a:ext cx="1773951" cy="307777"/>
          </a:xfrm>
          <a:prstGeom prst="rect">
            <a:avLst/>
          </a:prstGeom>
          <a:noFill/>
        </p:spPr>
        <p:txBody>
          <a:bodyPr wrap="square" rtlCol="0">
            <a:spAutoFit/>
          </a:bodyPr>
          <a:lstStyle/>
          <a:p>
            <a:r>
              <a:rPr lang="da-DK" sz="1400" dirty="0"/>
              <a:t>Situationsforståelse</a:t>
            </a:r>
          </a:p>
        </p:txBody>
      </p:sp>
      <p:sp>
        <p:nvSpPr>
          <p:cNvPr id="15" name="TextBox 14">
            <a:extLst>
              <a:ext uri="{FF2B5EF4-FFF2-40B4-BE49-F238E27FC236}">
                <a16:creationId xmlns:a16="http://schemas.microsoft.com/office/drawing/2014/main" id="{F8C572C6-2CD3-C98C-7064-77685FF99673}"/>
              </a:ext>
            </a:extLst>
          </p:cNvPr>
          <p:cNvSpPr txBox="1"/>
          <p:nvPr/>
        </p:nvSpPr>
        <p:spPr>
          <a:xfrm>
            <a:off x="9729082" y="4737625"/>
            <a:ext cx="136609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err="1">
                <a:latin typeface="Helvetica"/>
                <a:cs typeface="Helvetica"/>
              </a:rPr>
              <a:t>afmagt</a:t>
            </a:r>
            <a:endParaRPr lang="en-US" sz="2000">
              <a:latin typeface="Helvetica"/>
              <a:cs typeface="Helvetica"/>
            </a:endParaRPr>
          </a:p>
        </p:txBody>
      </p:sp>
      <p:sp>
        <p:nvSpPr>
          <p:cNvPr id="16" name="TextBox 15">
            <a:extLst>
              <a:ext uri="{FF2B5EF4-FFF2-40B4-BE49-F238E27FC236}">
                <a16:creationId xmlns:a16="http://schemas.microsoft.com/office/drawing/2014/main" id="{0B4023A4-B0B8-F7BD-3605-78CCB2801F50}"/>
              </a:ext>
            </a:extLst>
          </p:cNvPr>
          <p:cNvSpPr txBox="1"/>
          <p:nvPr/>
        </p:nvSpPr>
        <p:spPr>
          <a:xfrm>
            <a:off x="9691254" y="5050334"/>
            <a:ext cx="213727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err="1">
                <a:latin typeface="Helvetica"/>
                <a:cs typeface="Helvetica"/>
              </a:rPr>
              <a:t>professionel</a:t>
            </a:r>
            <a:endParaRPr lang="en-US" sz="2000" dirty="0">
              <a:latin typeface="Helvetica"/>
              <a:cs typeface="Helvetica"/>
            </a:endParaRPr>
          </a:p>
        </p:txBody>
      </p:sp>
      <p:sp>
        <p:nvSpPr>
          <p:cNvPr id="17" name="TextBox 16">
            <a:extLst>
              <a:ext uri="{FF2B5EF4-FFF2-40B4-BE49-F238E27FC236}">
                <a16:creationId xmlns:a16="http://schemas.microsoft.com/office/drawing/2014/main" id="{69D59D75-7D0B-D6DD-4ABB-B60F94F5B58E}"/>
              </a:ext>
            </a:extLst>
          </p:cNvPr>
          <p:cNvSpPr txBox="1"/>
          <p:nvPr/>
        </p:nvSpPr>
        <p:spPr>
          <a:xfrm>
            <a:off x="9691254" y="5373834"/>
            <a:ext cx="213727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err="1">
                <a:latin typeface="Helvetica"/>
                <a:cs typeface="Helvetica"/>
              </a:rPr>
              <a:t>tidsstyrende</a:t>
            </a:r>
            <a:endParaRPr lang="en-US" sz="2000">
              <a:latin typeface="Helvetica"/>
              <a:cs typeface="Helvetica"/>
            </a:endParaRPr>
          </a:p>
        </p:txBody>
      </p:sp>
      <p:sp>
        <p:nvSpPr>
          <p:cNvPr id="18" name="TextBox 17">
            <a:extLst>
              <a:ext uri="{FF2B5EF4-FFF2-40B4-BE49-F238E27FC236}">
                <a16:creationId xmlns:a16="http://schemas.microsoft.com/office/drawing/2014/main" id="{599BBBAD-1586-64E1-D62D-48495DE69A18}"/>
              </a:ext>
            </a:extLst>
          </p:cNvPr>
          <p:cNvSpPr txBox="1"/>
          <p:nvPr/>
        </p:nvSpPr>
        <p:spPr>
          <a:xfrm>
            <a:off x="9705647" y="4421610"/>
            <a:ext cx="218317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err="1">
                <a:latin typeface="Helvetica"/>
                <a:cs typeface="Helvetica"/>
              </a:rPr>
              <a:t>imødekommende</a:t>
            </a:r>
            <a:endParaRPr lang="en-US" sz="2000" dirty="0">
              <a:latin typeface="Helvetica"/>
              <a:cs typeface="Helvetica"/>
            </a:endParaRPr>
          </a:p>
        </p:txBody>
      </p:sp>
      <p:sp>
        <p:nvSpPr>
          <p:cNvPr id="19" name="TextBox 18">
            <a:extLst>
              <a:ext uri="{FF2B5EF4-FFF2-40B4-BE49-F238E27FC236}">
                <a16:creationId xmlns:a16="http://schemas.microsoft.com/office/drawing/2014/main" id="{A8B13F44-0B28-C9D3-D0B7-008D3AE7392A}"/>
              </a:ext>
            </a:extLst>
          </p:cNvPr>
          <p:cNvSpPr txBox="1"/>
          <p:nvPr/>
        </p:nvSpPr>
        <p:spPr>
          <a:xfrm>
            <a:off x="9716983" y="3779577"/>
            <a:ext cx="200857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err="1">
                <a:latin typeface="Helvetica"/>
                <a:cs typeface="Helvetica"/>
              </a:rPr>
              <a:t>anderkendende</a:t>
            </a:r>
            <a:endParaRPr lang="en-US" sz="2000" dirty="0">
              <a:latin typeface="Helvetica"/>
              <a:cs typeface="Helvetica"/>
            </a:endParaRPr>
          </a:p>
        </p:txBody>
      </p:sp>
      <p:sp>
        <p:nvSpPr>
          <p:cNvPr id="20" name="TextBox 19">
            <a:extLst>
              <a:ext uri="{FF2B5EF4-FFF2-40B4-BE49-F238E27FC236}">
                <a16:creationId xmlns:a16="http://schemas.microsoft.com/office/drawing/2014/main" id="{6A3A4507-1EB4-6714-D427-F661BB88547E}"/>
              </a:ext>
            </a:extLst>
          </p:cNvPr>
          <p:cNvSpPr txBox="1"/>
          <p:nvPr/>
        </p:nvSpPr>
        <p:spPr>
          <a:xfrm>
            <a:off x="9716983" y="4083076"/>
            <a:ext cx="140777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err="1">
                <a:latin typeface="Helvetica"/>
                <a:cs typeface="Helvetica"/>
              </a:rPr>
              <a:t>frustreret</a:t>
            </a:r>
            <a:endParaRPr lang="en-US"/>
          </a:p>
        </p:txBody>
      </p:sp>
      <p:sp>
        <p:nvSpPr>
          <p:cNvPr id="21" name="Afrundet rektangel 20">
            <a:extLst>
              <a:ext uri="{FF2B5EF4-FFF2-40B4-BE49-F238E27FC236}">
                <a16:creationId xmlns:a16="http://schemas.microsoft.com/office/drawing/2014/main" id="{5E257389-F93E-8677-EBC0-E466A3D124A9}"/>
              </a:ext>
            </a:extLst>
          </p:cNvPr>
          <p:cNvSpPr/>
          <p:nvPr/>
        </p:nvSpPr>
        <p:spPr>
          <a:xfrm>
            <a:off x="9691254" y="3656794"/>
            <a:ext cx="2311856" cy="2272169"/>
          </a:xfrm>
          <a:custGeom>
            <a:avLst/>
            <a:gdLst>
              <a:gd name="connsiteX0" fmla="*/ 0 w 2311856"/>
              <a:gd name="connsiteY0" fmla="*/ 378702 h 2272169"/>
              <a:gd name="connsiteX1" fmla="*/ 378702 w 2311856"/>
              <a:gd name="connsiteY1" fmla="*/ 0 h 2272169"/>
              <a:gd name="connsiteX2" fmla="*/ 927942 w 2311856"/>
              <a:gd name="connsiteY2" fmla="*/ 0 h 2272169"/>
              <a:gd name="connsiteX3" fmla="*/ 1430548 w 2311856"/>
              <a:gd name="connsiteY3" fmla="*/ 0 h 2272169"/>
              <a:gd name="connsiteX4" fmla="*/ 1933154 w 2311856"/>
              <a:gd name="connsiteY4" fmla="*/ 0 h 2272169"/>
              <a:gd name="connsiteX5" fmla="*/ 2311856 w 2311856"/>
              <a:gd name="connsiteY5" fmla="*/ 378702 h 2272169"/>
              <a:gd name="connsiteX6" fmla="*/ 2311856 w 2311856"/>
              <a:gd name="connsiteY6" fmla="*/ 853328 h 2272169"/>
              <a:gd name="connsiteX7" fmla="*/ 2311856 w 2311856"/>
              <a:gd name="connsiteY7" fmla="*/ 1327955 h 2272169"/>
              <a:gd name="connsiteX8" fmla="*/ 2311856 w 2311856"/>
              <a:gd name="connsiteY8" fmla="*/ 1893467 h 2272169"/>
              <a:gd name="connsiteX9" fmla="*/ 1933154 w 2311856"/>
              <a:gd name="connsiteY9" fmla="*/ 2272169 h 2272169"/>
              <a:gd name="connsiteX10" fmla="*/ 1415003 w 2311856"/>
              <a:gd name="connsiteY10" fmla="*/ 2272169 h 2272169"/>
              <a:gd name="connsiteX11" fmla="*/ 912397 w 2311856"/>
              <a:gd name="connsiteY11" fmla="*/ 2272169 h 2272169"/>
              <a:gd name="connsiteX12" fmla="*/ 378702 w 2311856"/>
              <a:gd name="connsiteY12" fmla="*/ 2272169 h 2272169"/>
              <a:gd name="connsiteX13" fmla="*/ 0 w 2311856"/>
              <a:gd name="connsiteY13" fmla="*/ 1893467 h 2272169"/>
              <a:gd name="connsiteX14" fmla="*/ 0 w 2311856"/>
              <a:gd name="connsiteY14" fmla="*/ 1388545 h 2272169"/>
              <a:gd name="connsiteX15" fmla="*/ 0 w 2311856"/>
              <a:gd name="connsiteY15" fmla="*/ 853328 h 2272169"/>
              <a:gd name="connsiteX16" fmla="*/ 0 w 2311856"/>
              <a:gd name="connsiteY16" fmla="*/ 378702 h 2272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11856" h="2272169" extrusionOk="0">
                <a:moveTo>
                  <a:pt x="0" y="378702"/>
                </a:moveTo>
                <a:cubicBezTo>
                  <a:pt x="-10157" y="163286"/>
                  <a:pt x="163314" y="2341"/>
                  <a:pt x="378702" y="0"/>
                </a:cubicBezTo>
                <a:cubicBezTo>
                  <a:pt x="593749" y="-63238"/>
                  <a:pt x="781743" y="37546"/>
                  <a:pt x="927942" y="0"/>
                </a:cubicBezTo>
                <a:cubicBezTo>
                  <a:pt x="1074141" y="-37546"/>
                  <a:pt x="1264924" y="28581"/>
                  <a:pt x="1430548" y="0"/>
                </a:cubicBezTo>
                <a:cubicBezTo>
                  <a:pt x="1596172" y="-28581"/>
                  <a:pt x="1816868" y="2298"/>
                  <a:pt x="1933154" y="0"/>
                </a:cubicBezTo>
                <a:cubicBezTo>
                  <a:pt x="2139098" y="-10331"/>
                  <a:pt x="2321086" y="135394"/>
                  <a:pt x="2311856" y="378702"/>
                </a:cubicBezTo>
                <a:cubicBezTo>
                  <a:pt x="2345163" y="592172"/>
                  <a:pt x="2295610" y="622807"/>
                  <a:pt x="2311856" y="853328"/>
                </a:cubicBezTo>
                <a:cubicBezTo>
                  <a:pt x="2328102" y="1083849"/>
                  <a:pt x="2291513" y="1205317"/>
                  <a:pt x="2311856" y="1327955"/>
                </a:cubicBezTo>
                <a:cubicBezTo>
                  <a:pt x="2332199" y="1450593"/>
                  <a:pt x="2306726" y="1764805"/>
                  <a:pt x="2311856" y="1893467"/>
                </a:cubicBezTo>
                <a:cubicBezTo>
                  <a:pt x="2327154" y="2106296"/>
                  <a:pt x="2121169" y="2268750"/>
                  <a:pt x="1933154" y="2272169"/>
                </a:cubicBezTo>
                <a:cubicBezTo>
                  <a:pt x="1787453" y="2325402"/>
                  <a:pt x="1641408" y="2211971"/>
                  <a:pt x="1415003" y="2272169"/>
                </a:cubicBezTo>
                <a:cubicBezTo>
                  <a:pt x="1188598" y="2332367"/>
                  <a:pt x="1133020" y="2263724"/>
                  <a:pt x="912397" y="2272169"/>
                </a:cubicBezTo>
                <a:cubicBezTo>
                  <a:pt x="691774" y="2280614"/>
                  <a:pt x="526489" y="2250090"/>
                  <a:pt x="378702" y="2272169"/>
                </a:cubicBezTo>
                <a:cubicBezTo>
                  <a:pt x="200757" y="2233429"/>
                  <a:pt x="-38183" y="2087857"/>
                  <a:pt x="0" y="1893467"/>
                </a:cubicBezTo>
                <a:cubicBezTo>
                  <a:pt x="-12695" y="1718298"/>
                  <a:pt x="46101" y="1631464"/>
                  <a:pt x="0" y="1388545"/>
                </a:cubicBezTo>
                <a:cubicBezTo>
                  <a:pt x="-46101" y="1145626"/>
                  <a:pt x="47961" y="1106300"/>
                  <a:pt x="0" y="853328"/>
                </a:cubicBezTo>
                <a:cubicBezTo>
                  <a:pt x="-47961" y="600356"/>
                  <a:pt x="56785" y="521917"/>
                  <a:pt x="0" y="378702"/>
                </a:cubicBezTo>
                <a:close/>
              </a:path>
            </a:pathLst>
          </a:custGeom>
          <a:noFill/>
          <a:ln>
            <a:solidFill>
              <a:schemeClr val="tx1"/>
            </a:solidFill>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23" name="Lige pilforbindelse 22">
            <a:extLst>
              <a:ext uri="{FF2B5EF4-FFF2-40B4-BE49-F238E27FC236}">
                <a16:creationId xmlns:a16="http://schemas.microsoft.com/office/drawing/2014/main" id="{8C5505D8-47DD-784D-ECF0-020199E63611}"/>
              </a:ext>
            </a:extLst>
          </p:cNvPr>
          <p:cNvCxnSpPr>
            <a:cxnSpLocks/>
            <a:endCxn id="10" idx="3"/>
          </p:cNvCxnSpPr>
          <p:nvPr/>
        </p:nvCxnSpPr>
        <p:spPr>
          <a:xfrm flipH="1" flipV="1">
            <a:off x="9118068" y="4772689"/>
            <a:ext cx="584522" cy="209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Lige pilforbindelse 24">
            <a:extLst>
              <a:ext uri="{FF2B5EF4-FFF2-40B4-BE49-F238E27FC236}">
                <a16:creationId xmlns:a16="http://schemas.microsoft.com/office/drawing/2014/main" id="{FA2F93D7-9134-5AF8-682A-AB975BD6FD6C}"/>
              </a:ext>
            </a:extLst>
          </p:cNvPr>
          <p:cNvCxnSpPr>
            <a:cxnSpLocks/>
            <a:stCxn id="9" idx="1"/>
          </p:cNvCxnSpPr>
          <p:nvPr/>
        </p:nvCxnSpPr>
        <p:spPr>
          <a:xfrm flipH="1">
            <a:off x="5336096" y="4011802"/>
            <a:ext cx="771240" cy="1678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Lige pilforbindelse 26">
            <a:extLst>
              <a:ext uri="{FF2B5EF4-FFF2-40B4-BE49-F238E27FC236}">
                <a16:creationId xmlns:a16="http://schemas.microsoft.com/office/drawing/2014/main" id="{FF274F87-0FDA-F11D-7C64-B86F8C0AF8BC}"/>
              </a:ext>
            </a:extLst>
          </p:cNvPr>
          <p:cNvCxnSpPr>
            <a:cxnSpLocks/>
            <a:stCxn id="10" idx="1"/>
          </p:cNvCxnSpPr>
          <p:nvPr/>
        </p:nvCxnSpPr>
        <p:spPr>
          <a:xfrm flipH="1" flipV="1">
            <a:off x="5336096" y="4673831"/>
            <a:ext cx="771240" cy="988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Lige pilforbindelse 32">
            <a:extLst>
              <a:ext uri="{FF2B5EF4-FFF2-40B4-BE49-F238E27FC236}">
                <a16:creationId xmlns:a16="http://schemas.microsoft.com/office/drawing/2014/main" id="{416957A8-0E18-AA27-2B36-88D6CECAC474}"/>
              </a:ext>
            </a:extLst>
          </p:cNvPr>
          <p:cNvCxnSpPr>
            <a:cxnSpLocks/>
            <a:stCxn id="11" idx="1"/>
          </p:cNvCxnSpPr>
          <p:nvPr/>
        </p:nvCxnSpPr>
        <p:spPr>
          <a:xfrm flipH="1" flipV="1">
            <a:off x="5137194" y="5245113"/>
            <a:ext cx="970142" cy="4017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Lige pilforbindelse 35">
            <a:extLst>
              <a:ext uri="{FF2B5EF4-FFF2-40B4-BE49-F238E27FC236}">
                <a16:creationId xmlns:a16="http://schemas.microsoft.com/office/drawing/2014/main" id="{4CA443CC-79B6-30E6-91A5-A1F0A9D73AE5}"/>
              </a:ext>
            </a:extLst>
          </p:cNvPr>
          <p:cNvCxnSpPr>
            <a:stCxn id="5" idx="6"/>
            <a:endCxn id="8" idx="2"/>
          </p:cNvCxnSpPr>
          <p:nvPr/>
        </p:nvCxnSpPr>
        <p:spPr>
          <a:xfrm flipV="1">
            <a:off x="1996950" y="4519943"/>
            <a:ext cx="1157260" cy="309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Lige pilforbindelse 39">
            <a:extLst>
              <a:ext uri="{FF2B5EF4-FFF2-40B4-BE49-F238E27FC236}">
                <a16:creationId xmlns:a16="http://schemas.microsoft.com/office/drawing/2014/main" id="{C3683E06-FE14-B34A-FB84-42CC02E9DB2E}"/>
              </a:ext>
            </a:extLst>
          </p:cNvPr>
          <p:cNvCxnSpPr>
            <a:stCxn id="6" idx="7"/>
          </p:cNvCxnSpPr>
          <p:nvPr/>
        </p:nvCxnSpPr>
        <p:spPr>
          <a:xfrm flipV="1">
            <a:off x="2415263" y="4937680"/>
            <a:ext cx="738947" cy="4161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Lige pilforbindelse 41">
            <a:extLst>
              <a:ext uri="{FF2B5EF4-FFF2-40B4-BE49-F238E27FC236}">
                <a16:creationId xmlns:a16="http://schemas.microsoft.com/office/drawing/2014/main" id="{2E2F305C-F745-C194-907C-EF0F4F89CD33}"/>
              </a:ext>
            </a:extLst>
          </p:cNvPr>
          <p:cNvCxnSpPr/>
          <p:nvPr/>
        </p:nvCxnSpPr>
        <p:spPr>
          <a:xfrm flipV="1">
            <a:off x="3494125" y="5496218"/>
            <a:ext cx="165750" cy="4335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Lige pilforbindelse 45">
            <a:extLst>
              <a:ext uri="{FF2B5EF4-FFF2-40B4-BE49-F238E27FC236}">
                <a16:creationId xmlns:a16="http://schemas.microsoft.com/office/drawing/2014/main" id="{BFF3728F-3A2A-0E0F-D0FD-5412823781F4}"/>
              </a:ext>
            </a:extLst>
          </p:cNvPr>
          <p:cNvCxnSpPr>
            <a:stCxn id="12" idx="2"/>
            <a:endCxn id="13" idx="0"/>
          </p:cNvCxnSpPr>
          <p:nvPr/>
        </p:nvCxnSpPr>
        <p:spPr>
          <a:xfrm flipH="1">
            <a:off x="4245153" y="989270"/>
            <a:ext cx="1" cy="35683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Lige pilforbindelse 47">
            <a:extLst>
              <a:ext uri="{FF2B5EF4-FFF2-40B4-BE49-F238E27FC236}">
                <a16:creationId xmlns:a16="http://schemas.microsoft.com/office/drawing/2014/main" id="{59A3A683-5B52-4A67-7FC1-DC295528DA6D}"/>
              </a:ext>
            </a:extLst>
          </p:cNvPr>
          <p:cNvCxnSpPr>
            <a:stCxn id="13" idx="2"/>
            <a:endCxn id="8" idx="0"/>
          </p:cNvCxnSpPr>
          <p:nvPr/>
        </p:nvCxnSpPr>
        <p:spPr>
          <a:xfrm>
            <a:off x="4245153" y="3122644"/>
            <a:ext cx="0" cy="30635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7288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C498D1-281D-93AA-1D83-B61ABD96871B}"/>
              </a:ext>
            </a:extLst>
          </p:cNvPr>
          <p:cNvSpPr>
            <a:spLocks noGrp="1"/>
          </p:cNvSpPr>
          <p:nvPr>
            <p:ph type="sldNum" sz="quarter" idx="4"/>
          </p:nvPr>
        </p:nvSpPr>
        <p:spPr/>
        <p:txBody>
          <a:bodyPr/>
          <a:lstStyle/>
          <a:p>
            <a:fld id="{D8D877B3-D348-4611-9BDB-C5374591D951}" type="slidenum">
              <a:rPr lang="en-US" smtClean="0"/>
              <a:pPr/>
              <a:t>14</a:t>
            </a:fld>
            <a:endParaRPr lang="en-US"/>
          </a:p>
        </p:txBody>
      </p:sp>
      <p:sp>
        <p:nvSpPr>
          <p:cNvPr id="3" name="Title 2">
            <a:extLst>
              <a:ext uri="{FF2B5EF4-FFF2-40B4-BE49-F238E27FC236}">
                <a16:creationId xmlns:a16="http://schemas.microsoft.com/office/drawing/2014/main" id="{5076DA46-80D0-1064-6976-65F200AAEA6F}"/>
              </a:ext>
            </a:extLst>
          </p:cNvPr>
          <p:cNvSpPr>
            <a:spLocks noGrp="1"/>
          </p:cNvSpPr>
          <p:nvPr>
            <p:ph type="title"/>
          </p:nvPr>
        </p:nvSpPr>
        <p:spPr>
          <a:xfrm>
            <a:off x="587374" y="370290"/>
            <a:ext cx="8978021" cy="1474385"/>
          </a:xfrm>
        </p:spPr>
        <p:txBody>
          <a:bodyPr/>
          <a:lstStyle/>
          <a:p>
            <a:r>
              <a:rPr lang="en-US" err="1">
                <a:cs typeface="Arial"/>
              </a:rPr>
              <a:t>Udfordringer</a:t>
            </a:r>
            <a:r>
              <a:rPr lang="en-US">
                <a:cs typeface="Arial"/>
              </a:rPr>
              <a:t> med </a:t>
            </a:r>
            <a:r>
              <a:rPr lang="en-US" err="1">
                <a:cs typeface="Arial"/>
              </a:rPr>
              <a:t>tilgangen</a:t>
            </a:r>
          </a:p>
        </p:txBody>
      </p:sp>
      <p:sp>
        <p:nvSpPr>
          <p:cNvPr id="4" name="Text Placeholder 3">
            <a:extLst>
              <a:ext uri="{FF2B5EF4-FFF2-40B4-BE49-F238E27FC236}">
                <a16:creationId xmlns:a16="http://schemas.microsoft.com/office/drawing/2014/main" id="{E1D5F58B-4704-5617-4A5F-1C4CC7A31DB1}"/>
              </a:ext>
            </a:extLst>
          </p:cNvPr>
          <p:cNvSpPr>
            <a:spLocks noGrp="1"/>
          </p:cNvSpPr>
          <p:nvPr>
            <p:ph type="body" sz="quarter" idx="12"/>
          </p:nvPr>
        </p:nvSpPr>
        <p:spPr/>
        <p:txBody>
          <a:bodyPr vert="horz" lIns="0" tIns="45720" rIns="0" bIns="45720" rtlCol="0" anchor="t">
            <a:normAutofit/>
          </a:bodyPr>
          <a:lstStyle/>
          <a:p>
            <a:pPr marL="0" indent="0">
              <a:buNone/>
            </a:pPr>
            <a:r>
              <a:rPr lang="en-US" dirty="0" err="1">
                <a:solidFill>
                  <a:srgbClr val="211A52"/>
                </a:solidFill>
                <a:latin typeface="Arial"/>
                <a:ea typeface="+mn-lt"/>
                <a:cs typeface="+mn-lt"/>
              </a:rPr>
              <a:t>En</a:t>
            </a:r>
            <a:r>
              <a:rPr lang="en-US" dirty="0">
                <a:solidFill>
                  <a:srgbClr val="211A52"/>
                </a:solidFill>
                <a:latin typeface="Arial"/>
                <a:ea typeface="+mn-lt"/>
                <a:cs typeface="+mn-lt"/>
              </a:rPr>
              <a:t> </a:t>
            </a:r>
            <a:r>
              <a:rPr lang="en-US" dirty="0" err="1">
                <a:solidFill>
                  <a:srgbClr val="211A52"/>
                </a:solidFill>
                <a:latin typeface="Arial"/>
                <a:ea typeface="+mn-lt"/>
                <a:cs typeface="+mn-lt"/>
              </a:rPr>
              <a:t>åben</a:t>
            </a:r>
            <a:r>
              <a:rPr lang="en-US" dirty="0">
                <a:solidFill>
                  <a:srgbClr val="211A52"/>
                </a:solidFill>
                <a:latin typeface="Arial"/>
                <a:ea typeface="+mn-lt"/>
                <a:cs typeface="+mn-lt"/>
              </a:rPr>
              <a:t> </a:t>
            </a:r>
            <a:r>
              <a:rPr lang="en-US" dirty="0" err="1">
                <a:solidFill>
                  <a:srgbClr val="211A52"/>
                </a:solidFill>
                <a:latin typeface="Arial"/>
                <a:ea typeface="+mn-lt"/>
                <a:cs typeface="+mn-lt"/>
              </a:rPr>
              <a:t>udfordring</a:t>
            </a:r>
            <a:r>
              <a:rPr lang="en-US" dirty="0">
                <a:solidFill>
                  <a:srgbClr val="211A52"/>
                </a:solidFill>
                <a:latin typeface="Arial"/>
                <a:ea typeface="+mn-lt"/>
                <a:cs typeface="+mn-lt"/>
              </a:rPr>
              <a:t> er at </a:t>
            </a:r>
            <a:r>
              <a:rPr lang="en-US" dirty="0" err="1">
                <a:solidFill>
                  <a:srgbClr val="211A52"/>
                </a:solidFill>
                <a:latin typeface="Arial"/>
                <a:ea typeface="+mn-lt"/>
                <a:cs typeface="+mn-lt"/>
              </a:rPr>
              <a:t>generiske</a:t>
            </a:r>
            <a:r>
              <a:rPr lang="en-US" dirty="0">
                <a:solidFill>
                  <a:srgbClr val="211A52"/>
                </a:solidFill>
                <a:latin typeface="Arial"/>
                <a:ea typeface="+mn-lt"/>
                <a:cs typeface="+mn-lt"/>
              </a:rPr>
              <a:t> </a:t>
            </a:r>
            <a:r>
              <a:rPr lang="en-US" dirty="0" err="1">
                <a:solidFill>
                  <a:srgbClr val="211A52"/>
                </a:solidFill>
                <a:latin typeface="Arial"/>
                <a:ea typeface="+mn-lt"/>
                <a:cs typeface="+mn-lt"/>
              </a:rPr>
              <a:t>kompetencer</a:t>
            </a:r>
            <a:r>
              <a:rPr lang="en-US" dirty="0">
                <a:solidFill>
                  <a:srgbClr val="211A52"/>
                </a:solidFill>
                <a:latin typeface="Arial"/>
                <a:ea typeface="+mn-lt"/>
                <a:cs typeface="+mn-lt"/>
              </a:rPr>
              <a:t> </a:t>
            </a:r>
            <a:r>
              <a:rPr lang="en-US" dirty="0" err="1">
                <a:solidFill>
                  <a:srgbClr val="211A52"/>
                </a:solidFill>
                <a:latin typeface="Arial"/>
                <a:ea typeface="+mn-lt"/>
                <a:cs typeface="+mn-lt"/>
              </a:rPr>
              <a:t>ofte</a:t>
            </a:r>
            <a:r>
              <a:rPr lang="en-US" dirty="0">
                <a:solidFill>
                  <a:srgbClr val="211A52"/>
                </a:solidFill>
                <a:latin typeface="Arial"/>
                <a:ea typeface="+mn-lt"/>
                <a:cs typeface="+mn-lt"/>
              </a:rPr>
              <a:t> </a:t>
            </a:r>
            <a:r>
              <a:rPr lang="en-US" dirty="0" err="1">
                <a:solidFill>
                  <a:srgbClr val="211A52"/>
                </a:solidFill>
                <a:latin typeface="Arial"/>
                <a:ea typeface="+mn-lt"/>
                <a:cs typeface="+mn-lt"/>
              </a:rPr>
              <a:t>optræder</a:t>
            </a:r>
            <a:r>
              <a:rPr lang="en-US" dirty="0">
                <a:solidFill>
                  <a:srgbClr val="211A52"/>
                </a:solidFill>
                <a:latin typeface="Arial"/>
                <a:ea typeface="+mn-lt"/>
                <a:cs typeface="+mn-lt"/>
              </a:rPr>
              <a:t> I </a:t>
            </a:r>
            <a:r>
              <a:rPr lang="en-US" dirty="0" err="1">
                <a:solidFill>
                  <a:srgbClr val="211A52"/>
                </a:solidFill>
                <a:latin typeface="Arial"/>
                <a:ea typeface="+mn-lt"/>
                <a:cs typeface="+mn-lt"/>
              </a:rPr>
              <a:t>samspil</a:t>
            </a:r>
            <a:r>
              <a:rPr lang="en-US" dirty="0">
                <a:solidFill>
                  <a:srgbClr val="211A52"/>
                </a:solidFill>
                <a:latin typeface="Arial"/>
                <a:ea typeface="+mn-lt"/>
                <a:cs typeface="+mn-lt"/>
              </a:rPr>
              <a:t> med </a:t>
            </a:r>
            <a:r>
              <a:rPr lang="en-US" dirty="0" err="1">
                <a:solidFill>
                  <a:srgbClr val="211A52"/>
                </a:solidFill>
                <a:latin typeface="Arial"/>
                <a:ea typeface="+mn-lt"/>
                <a:cs typeface="+mn-lt"/>
              </a:rPr>
              <a:t>andre</a:t>
            </a:r>
            <a:r>
              <a:rPr lang="en-US" dirty="0">
                <a:solidFill>
                  <a:srgbClr val="211A52"/>
                </a:solidFill>
                <a:latin typeface="Arial"/>
                <a:ea typeface="+mn-lt"/>
                <a:cs typeface="+mn-lt"/>
              </a:rPr>
              <a:t>. </a:t>
            </a:r>
          </a:p>
          <a:p>
            <a:pPr marL="0" indent="0">
              <a:buNone/>
            </a:pPr>
            <a:r>
              <a:rPr lang="en-US" dirty="0">
                <a:solidFill>
                  <a:srgbClr val="211A52"/>
                </a:solidFill>
                <a:latin typeface="Arial"/>
                <a:ea typeface="+mn-lt"/>
                <a:cs typeface="+mn-lt"/>
              </a:rPr>
              <a:t>I </a:t>
            </a:r>
            <a:r>
              <a:rPr lang="en-US" dirty="0" err="1">
                <a:solidFill>
                  <a:srgbClr val="211A52"/>
                </a:solidFill>
                <a:latin typeface="Arial"/>
                <a:ea typeface="+mn-lt"/>
                <a:cs typeface="+mn-lt"/>
              </a:rPr>
              <a:t>tidligere</a:t>
            </a:r>
            <a:r>
              <a:rPr lang="en-US" dirty="0">
                <a:solidFill>
                  <a:srgbClr val="211A52"/>
                </a:solidFill>
                <a:latin typeface="Arial"/>
                <a:ea typeface="+mn-lt"/>
                <a:cs typeface="+mn-lt"/>
              </a:rPr>
              <a:t> studier er </a:t>
            </a:r>
            <a:r>
              <a:rPr lang="en-US" dirty="0" err="1">
                <a:solidFill>
                  <a:srgbClr val="211A52"/>
                </a:solidFill>
                <a:latin typeface="Arial"/>
                <a:ea typeface="+mn-lt"/>
                <a:cs typeface="+mn-lt"/>
              </a:rPr>
              <a:t>træning</a:t>
            </a:r>
            <a:r>
              <a:rPr lang="en-US" dirty="0">
                <a:solidFill>
                  <a:srgbClr val="211A52"/>
                </a:solidFill>
                <a:latin typeface="Arial"/>
                <a:ea typeface="+mn-lt"/>
                <a:cs typeface="+mn-lt"/>
              </a:rPr>
              <a:t> </a:t>
            </a:r>
            <a:r>
              <a:rPr lang="en-US" dirty="0" err="1">
                <a:solidFill>
                  <a:srgbClr val="211A52"/>
                </a:solidFill>
                <a:latin typeface="Arial"/>
                <a:ea typeface="+mn-lt"/>
                <a:cs typeface="+mn-lt"/>
              </a:rPr>
              <a:t>af</a:t>
            </a:r>
            <a:r>
              <a:rPr lang="en-US" dirty="0">
                <a:solidFill>
                  <a:srgbClr val="211A52"/>
                </a:solidFill>
                <a:latin typeface="Arial"/>
                <a:ea typeface="+mn-lt"/>
                <a:cs typeface="+mn-lt"/>
              </a:rPr>
              <a:t> </a:t>
            </a:r>
            <a:r>
              <a:rPr lang="en-US" dirty="0" err="1">
                <a:solidFill>
                  <a:srgbClr val="211A52"/>
                </a:solidFill>
                <a:latin typeface="Arial"/>
                <a:ea typeface="+mn-lt"/>
                <a:cs typeface="+mn-lt"/>
              </a:rPr>
              <a:t>generiske</a:t>
            </a:r>
            <a:r>
              <a:rPr lang="en-US" dirty="0">
                <a:solidFill>
                  <a:srgbClr val="211A52"/>
                </a:solidFill>
                <a:latin typeface="Arial"/>
                <a:ea typeface="+mn-lt"/>
                <a:cs typeface="+mn-lt"/>
              </a:rPr>
              <a:t> </a:t>
            </a:r>
            <a:r>
              <a:rPr lang="en-US" dirty="0" err="1">
                <a:solidFill>
                  <a:srgbClr val="211A52"/>
                </a:solidFill>
                <a:latin typeface="Arial"/>
                <a:ea typeface="+mn-lt"/>
                <a:cs typeface="+mn-lt"/>
              </a:rPr>
              <a:t>kompetencer</a:t>
            </a:r>
            <a:r>
              <a:rPr lang="en-US" dirty="0">
                <a:solidFill>
                  <a:srgbClr val="211A52"/>
                </a:solidFill>
                <a:latin typeface="Arial"/>
                <a:ea typeface="+mn-lt"/>
                <a:cs typeface="+mn-lt"/>
              </a:rPr>
              <a:t> </a:t>
            </a:r>
            <a:r>
              <a:rPr lang="en-US" dirty="0" err="1">
                <a:solidFill>
                  <a:srgbClr val="211A52"/>
                </a:solidFill>
                <a:latin typeface="Arial"/>
                <a:ea typeface="+mn-lt"/>
                <a:cs typeface="+mn-lt"/>
              </a:rPr>
              <a:t>blevet</a:t>
            </a:r>
            <a:r>
              <a:rPr lang="en-US" dirty="0">
                <a:solidFill>
                  <a:srgbClr val="211A52"/>
                </a:solidFill>
                <a:latin typeface="Arial"/>
                <a:ea typeface="+mn-lt"/>
                <a:cs typeface="+mn-lt"/>
              </a:rPr>
              <a:t> </a:t>
            </a:r>
            <a:r>
              <a:rPr lang="en-US" dirty="0" err="1">
                <a:solidFill>
                  <a:srgbClr val="211A52"/>
                </a:solidFill>
                <a:latin typeface="Arial"/>
                <a:ea typeface="+mn-lt"/>
                <a:cs typeface="+mn-lt"/>
              </a:rPr>
              <a:t>formidlet</a:t>
            </a:r>
            <a:r>
              <a:rPr lang="en-US" dirty="0">
                <a:solidFill>
                  <a:srgbClr val="211A52"/>
                </a:solidFill>
                <a:latin typeface="Arial"/>
                <a:ea typeface="+mn-lt"/>
                <a:cs typeface="+mn-lt"/>
              </a:rPr>
              <a:t> </a:t>
            </a:r>
            <a:r>
              <a:rPr lang="en-US" dirty="0" err="1">
                <a:solidFill>
                  <a:srgbClr val="211A52"/>
                </a:solidFill>
                <a:latin typeface="Arial"/>
                <a:ea typeface="+mn-lt"/>
                <a:cs typeface="+mn-lt"/>
              </a:rPr>
              <a:t>gennem</a:t>
            </a:r>
            <a:r>
              <a:rPr lang="en-US" dirty="0">
                <a:solidFill>
                  <a:srgbClr val="211A52"/>
                </a:solidFill>
                <a:latin typeface="Arial"/>
                <a:ea typeface="+mn-lt"/>
                <a:cs typeface="+mn-lt"/>
              </a:rPr>
              <a:t>:</a:t>
            </a:r>
          </a:p>
          <a:p>
            <a:pPr>
              <a:buFont typeface="Arial"/>
              <a:buChar char="•"/>
            </a:pPr>
            <a:r>
              <a:rPr lang="en-US" dirty="0" err="1">
                <a:solidFill>
                  <a:srgbClr val="211A52"/>
                </a:solidFill>
                <a:latin typeface="Arial"/>
                <a:ea typeface="+mn-lt"/>
                <a:cs typeface="+mn-lt"/>
              </a:rPr>
              <a:t>Tekstbaseret</a:t>
            </a:r>
            <a:r>
              <a:rPr lang="en-US" dirty="0">
                <a:solidFill>
                  <a:srgbClr val="211A52"/>
                </a:solidFill>
                <a:latin typeface="Arial"/>
                <a:ea typeface="+mn-lt"/>
                <a:cs typeface="+mn-lt"/>
              </a:rPr>
              <a:t> </a:t>
            </a:r>
            <a:r>
              <a:rPr lang="en-US" dirty="0" err="1">
                <a:solidFill>
                  <a:srgbClr val="211A52"/>
                </a:solidFill>
                <a:latin typeface="Arial"/>
                <a:ea typeface="+mn-lt"/>
                <a:cs typeface="+mn-lt"/>
              </a:rPr>
              <a:t>samtale</a:t>
            </a:r>
            <a:r>
              <a:rPr lang="en-US" dirty="0">
                <a:solidFill>
                  <a:srgbClr val="211A52"/>
                </a:solidFill>
                <a:latin typeface="Arial"/>
                <a:ea typeface="+mn-lt"/>
                <a:cs typeface="+mn-lt"/>
              </a:rPr>
              <a:t> (Elliman et al., 2016)</a:t>
            </a:r>
          </a:p>
          <a:p>
            <a:pPr>
              <a:buFont typeface="Arial"/>
              <a:buChar char="•"/>
            </a:pPr>
            <a:r>
              <a:rPr lang="en-US" dirty="0" err="1">
                <a:solidFill>
                  <a:srgbClr val="211A52"/>
                </a:solidFill>
                <a:latin typeface="Arial"/>
                <a:ea typeface="+mn-lt"/>
                <a:cs typeface="+mn-lt"/>
              </a:rPr>
              <a:t>Rollespil</a:t>
            </a:r>
            <a:r>
              <a:rPr lang="en-US" dirty="0">
                <a:solidFill>
                  <a:srgbClr val="211A52"/>
                </a:solidFill>
                <a:latin typeface="Arial"/>
                <a:ea typeface="+mn-lt"/>
                <a:cs typeface="+mn-lt"/>
              </a:rPr>
              <a:t> (</a:t>
            </a:r>
            <a:r>
              <a:rPr lang="en-US" dirty="0" err="1">
                <a:solidFill>
                  <a:srgbClr val="211A52"/>
                </a:solidFill>
                <a:latin typeface="Arial"/>
                <a:ea typeface="+mn-lt"/>
                <a:cs typeface="+mn-lt"/>
              </a:rPr>
              <a:t>Kleven</a:t>
            </a:r>
            <a:r>
              <a:rPr lang="en-US" dirty="0">
                <a:solidFill>
                  <a:srgbClr val="211A52"/>
                </a:solidFill>
                <a:latin typeface="Arial"/>
                <a:ea typeface="+mn-lt"/>
                <a:cs typeface="+mn-lt"/>
              </a:rPr>
              <a:t> et al., 2014) </a:t>
            </a:r>
          </a:p>
          <a:p>
            <a:pPr>
              <a:buFont typeface="Arial"/>
              <a:buChar char="•"/>
            </a:pPr>
            <a:r>
              <a:rPr lang="en-US" dirty="0" err="1">
                <a:solidFill>
                  <a:srgbClr val="211A52"/>
                </a:solidFill>
                <a:latin typeface="Arial"/>
                <a:ea typeface="+mn-lt"/>
                <a:cs typeface="+mn-lt"/>
              </a:rPr>
              <a:t>Efterligning</a:t>
            </a:r>
            <a:r>
              <a:rPr lang="en-US" dirty="0">
                <a:solidFill>
                  <a:srgbClr val="211A52"/>
                </a:solidFill>
                <a:latin typeface="Arial"/>
                <a:ea typeface="+mn-lt"/>
                <a:cs typeface="+mn-lt"/>
              </a:rPr>
              <a:t> </a:t>
            </a:r>
            <a:r>
              <a:rPr lang="en-US" dirty="0" err="1">
                <a:solidFill>
                  <a:srgbClr val="211A52"/>
                </a:solidFill>
                <a:latin typeface="Arial"/>
                <a:ea typeface="+mn-lt"/>
                <a:cs typeface="+mn-lt"/>
              </a:rPr>
              <a:t>af</a:t>
            </a:r>
            <a:r>
              <a:rPr lang="en-US" dirty="0">
                <a:solidFill>
                  <a:srgbClr val="211A52"/>
                </a:solidFill>
                <a:latin typeface="Arial"/>
                <a:ea typeface="+mn-lt"/>
                <a:cs typeface="+mn-lt"/>
              </a:rPr>
              <a:t> </a:t>
            </a:r>
            <a:r>
              <a:rPr lang="en-US" dirty="0" err="1">
                <a:solidFill>
                  <a:srgbClr val="211A52"/>
                </a:solidFill>
                <a:latin typeface="Arial"/>
                <a:ea typeface="+mn-lt"/>
                <a:cs typeface="+mn-lt"/>
              </a:rPr>
              <a:t>en</a:t>
            </a:r>
            <a:r>
              <a:rPr lang="en-US" dirty="0">
                <a:solidFill>
                  <a:srgbClr val="211A52"/>
                </a:solidFill>
                <a:latin typeface="Arial"/>
                <a:ea typeface="+mn-lt"/>
                <a:cs typeface="+mn-lt"/>
              </a:rPr>
              <a:t> patients </a:t>
            </a:r>
            <a:r>
              <a:rPr lang="en-US" dirty="0" err="1">
                <a:solidFill>
                  <a:srgbClr val="211A52"/>
                </a:solidFill>
                <a:latin typeface="Arial"/>
                <a:ea typeface="+mn-lt"/>
                <a:cs typeface="+mn-lt"/>
              </a:rPr>
              <a:t>tilstand</a:t>
            </a:r>
            <a:r>
              <a:rPr lang="en-US" dirty="0">
                <a:solidFill>
                  <a:srgbClr val="211A52"/>
                </a:solidFill>
                <a:latin typeface="Arial"/>
                <a:ea typeface="+mn-lt"/>
                <a:cs typeface="+mn-lt"/>
              </a:rPr>
              <a:t> (</a:t>
            </a:r>
            <a:r>
              <a:rPr lang="en-US" dirty="0" err="1">
                <a:solidFill>
                  <a:srgbClr val="211A52"/>
                </a:solidFill>
                <a:latin typeface="Arial"/>
                <a:ea typeface="+mn-lt"/>
                <a:cs typeface="+mn-lt"/>
              </a:rPr>
              <a:t>Adefila</a:t>
            </a:r>
            <a:r>
              <a:rPr lang="en-US" dirty="0">
                <a:solidFill>
                  <a:srgbClr val="211A52"/>
                </a:solidFill>
                <a:latin typeface="Arial"/>
                <a:ea typeface="+mn-lt"/>
                <a:cs typeface="+mn-lt"/>
              </a:rPr>
              <a:t> et al., 2016).</a:t>
            </a:r>
            <a:endParaRPr lang="en-US" dirty="0">
              <a:cs typeface="Arial"/>
            </a:endParaRPr>
          </a:p>
          <a:p>
            <a:pPr>
              <a:buFont typeface="Arial"/>
              <a:buChar char="•"/>
            </a:pPr>
            <a:r>
              <a:rPr lang="en-US" dirty="0" err="1">
                <a:cs typeface="Arial"/>
              </a:rPr>
              <a:t>Understøtte</a:t>
            </a:r>
            <a:r>
              <a:rPr lang="en-US" dirty="0">
                <a:cs typeface="Arial"/>
              </a:rPr>
              <a:t> det med  </a:t>
            </a:r>
            <a:r>
              <a:rPr lang="en-US" dirty="0" err="1">
                <a:cs typeface="Arial"/>
              </a:rPr>
              <a:t>kunstig</a:t>
            </a:r>
            <a:r>
              <a:rPr lang="en-US" dirty="0">
                <a:cs typeface="Arial"/>
              </a:rPr>
              <a:t> </a:t>
            </a:r>
            <a:r>
              <a:rPr lang="en-US" dirty="0" err="1">
                <a:cs typeface="Arial"/>
              </a:rPr>
              <a:t>intelligens</a:t>
            </a:r>
            <a:r>
              <a:rPr lang="en-US" dirty="0">
                <a:cs typeface="Arial"/>
              </a:rPr>
              <a:t> </a:t>
            </a:r>
            <a:r>
              <a:rPr lang="en-US" dirty="0" err="1">
                <a:cs typeface="Arial"/>
              </a:rPr>
              <a:t>evt</a:t>
            </a:r>
            <a:r>
              <a:rPr lang="en-US" dirty="0">
                <a:cs typeface="Arial"/>
              </a:rPr>
              <a:t>. </a:t>
            </a:r>
            <a:r>
              <a:rPr lang="en-US" dirty="0" err="1">
                <a:cs typeface="Arial"/>
              </a:rPr>
              <a:t>Kombineret</a:t>
            </a:r>
            <a:r>
              <a:rPr lang="en-US" dirty="0">
                <a:cs typeface="Arial"/>
              </a:rPr>
              <a:t> med </a:t>
            </a:r>
            <a:r>
              <a:rPr lang="en-US" dirty="0" err="1">
                <a:cs typeface="Arial"/>
              </a:rPr>
              <a:t>talegenkendelse</a:t>
            </a:r>
            <a:r>
              <a:rPr lang="en-US" dirty="0">
                <a:cs typeface="Arial"/>
              </a:rPr>
              <a:t> (</a:t>
            </a:r>
            <a:r>
              <a:rPr lang="en-US" dirty="0" err="1">
                <a:cs typeface="Arial"/>
              </a:rPr>
              <a:t>Jorissen</a:t>
            </a:r>
            <a:r>
              <a:rPr lang="en-US" dirty="0">
                <a:cs typeface="Arial"/>
              </a:rPr>
              <a:t> </a:t>
            </a:r>
            <a:r>
              <a:rPr lang="en-US" dirty="0" err="1">
                <a:cs typeface="Arial"/>
              </a:rPr>
              <a:t>og</a:t>
            </a:r>
            <a:r>
              <a:rPr lang="en-US" dirty="0">
                <a:cs typeface="Arial"/>
              </a:rPr>
              <a:t> de </a:t>
            </a:r>
            <a:r>
              <a:rPr lang="en-US" dirty="0" err="1">
                <a:cs typeface="Arial"/>
              </a:rPr>
              <a:t>Boi</a:t>
            </a:r>
            <a:r>
              <a:rPr lang="en-US" dirty="0">
                <a:cs typeface="Arial"/>
              </a:rPr>
              <a:t>, 2018).</a:t>
            </a:r>
          </a:p>
          <a:p>
            <a:pPr marL="0" indent="0">
              <a:buNone/>
            </a:pPr>
            <a:r>
              <a:rPr lang="en-US" dirty="0">
                <a:ea typeface="+mn-lt"/>
                <a:cs typeface="+mn-lt"/>
              </a:rPr>
              <a:t>Kunne man </a:t>
            </a:r>
            <a:r>
              <a:rPr lang="en-US" dirty="0" err="1">
                <a:ea typeface="+mn-lt"/>
                <a:cs typeface="+mn-lt"/>
              </a:rPr>
              <a:t>også</a:t>
            </a:r>
            <a:r>
              <a:rPr lang="en-US" dirty="0">
                <a:ea typeface="+mn-lt"/>
                <a:cs typeface="+mn-lt"/>
              </a:rPr>
              <a:t> </a:t>
            </a:r>
            <a:r>
              <a:rPr lang="en-US" dirty="0" err="1">
                <a:ea typeface="+mn-lt"/>
                <a:cs typeface="+mn-lt"/>
              </a:rPr>
              <a:t>tænke</a:t>
            </a:r>
            <a:r>
              <a:rPr lang="en-US" dirty="0">
                <a:ea typeface="+mn-lt"/>
                <a:cs typeface="+mn-lt"/>
              </a:rPr>
              <a:t> </a:t>
            </a:r>
            <a:r>
              <a:rPr lang="en-US" dirty="0" err="1">
                <a:ea typeface="+mn-lt"/>
                <a:cs typeface="+mn-lt"/>
              </a:rPr>
              <a:t>i</a:t>
            </a:r>
            <a:r>
              <a:rPr lang="en-US" dirty="0">
                <a:ea typeface="+mn-lt"/>
                <a:cs typeface="+mn-lt"/>
              </a:rPr>
              <a:t> </a:t>
            </a:r>
            <a:r>
              <a:rPr lang="en-US" dirty="0" err="1">
                <a:ea typeface="+mn-lt"/>
                <a:cs typeface="+mn-lt"/>
              </a:rPr>
              <a:t>en</a:t>
            </a:r>
            <a:r>
              <a:rPr lang="en-US" dirty="0">
                <a:ea typeface="+mn-lt"/>
                <a:cs typeface="+mn-lt"/>
              </a:rPr>
              <a:t> </a:t>
            </a:r>
            <a:r>
              <a:rPr lang="en-US" dirty="0" err="1">
                <a:ea typeface="+mn-lt"/>
                <a:cs typeface="+mn-lt"/>
              </a:rPr>
              <a:t>kombination</a:t>
            </a:r>
            <a:r>
              <a:rPr lang="en-US" dirty="0">
                <a:ea typeface="+mn-lt"/>
                <a:cs typeface="+mn-lt"/>
              </a:rPr>
              <a:t> </a:t>
            </a:r>
            <a:r>
              <a:rPr lang="en-US" dirty="0" err="1">
                <a:ea typeface="+mn-lt"/>
                <a:cs typeface="+mn-lt"/>
              </a:rPr>
              <a:t>mellem</a:t>
            </a:r>
            <a:r>
              <a:rPr lang="en-US" dirty="0">
                <a:ea typeface="+mn-lt"/>
                <a:cs typeface="+mn-lt"/>
              </a:rPr>
              <a:t> VR </a:t>
            </a:r>
            <a:r>
              <a:rPr lang="en-US" dirty="0" err="1">
                <a:ea typeface="+mn-lt"/>
                <a:cs typeface="+mn-lt"/>
              </a:rPr>
              <a:t>og</a:t>
            </a:r>
            <a:r>
              <a:rPr lang="en-US" dirty="0">
                <a:ea typeface="+mn-lt"/>
                <a:cs typeface="+mn-lt"/>
              </a:rPr>
              <a:t> </a:t>
            </a:r>
            <a:r>
              <a:rPr lang="en-US" dirty="0" err="1">
                <a:ea typeface="+mn-lt"/>
                <a:cs typeface="+mn-lt"/>
              </a:rPr>
              <a:t>underviser</a:t>
            </a:r>
            <a:r>
              <a:rPr lang="en-US" dirty="0">
                <a:ea typeface="+mn-lt"/>
                <a:cs typeface="+mn-lt"/>
              </a:rPr>
              <a:t> </a:t>
            </a:r>
            <a:r>
              <a:rPr lang="en-US" dirty="0" err="1">
                <a:ea typeface="+mn-lt"/>
                <a:cs typeface="+mn-lt"/>
              </a:rPr>
              <a:t>som</a:t>
            </a:r>
            <a:r>
              <a:rPr lang="en-US" dirty="0">
                <a:ea typeface="+mn-lt"/>
                <a:cs typeface="+mn-lt"/>
              </a:rPr>
              <a:t> </a:t>
            </a:r>
            <a:r>
              <a:rPr lang="en-US" dirty="0" err="1">
                <a:ea typeface="+mn-lt"/>
                <a:cs typeface="+mn-lt"/>
              </a:rPr>
              <a:t>bruger</a:t>
            </a:r>
            <a:r>
              <a:rPr lang="en-US" dirty="0">
                <a:ea typeface="+mn-lt"/>
                <a:cs typeface="+mn-lt"/>
              </a:rPr>
              <a:t> </a:t>
            </a:r>
            <a:r>
              <a:rPr lang="en-US" dirty="0" err="1">
                <a:ea typeface="+mn-lt"/>
                <a:cs typeface="+mn-lt"/>
              </a:rPr>
              <a:t>scenariet</a:t>
            </a:r>
            <a:r>
              <a:rPr lang="en-US" dirty="0">
                <a:ea typeface="+mn-lt"/>
                <a:cs typeface="+mn-lt"/>
              </a:rPr>
              <a:t> </a:t>
            </a:r>
            <a:r>
              <a:rPr lang="en-US" dirty="0" err="1">
                <a:ea typeface="+mn-lt"/>
                <a:cs typeface="+mn-lt"/>
              </a:rPr>
              <a:t>til</a:t>
            </a:r>
            <a:r>
              <a:rPr lang="en-US" dirty="0">
                <a:ea typeface="+mn-lt"/>
                <a:cs typeface="+mn-lt"/>
              </a:rPr>
              <a:t> at </a:t>
            </a:r>
            <a:r>
              <a:rPr lang="en-US" dirty="0" err="1">
                <a:ea typeface="+mn-lt"/>
                <a:cs typeface="+mn-lt"/>
              </a:rPr>
              <a:t>italesætte</a:t>
            </a:r>
            <a:r>
              <a:rPr lang="en-US" dirty="0">
                <a:ea typeface="+mn-lt"/>
                <a:cs typeface="+mn-lt"/>
              </a:rPr>
              <a:t> </a:t>
            </a:r>
            <a:r>
              <a:rPr lang="en-US" dirty="0" err="1">
                <a:ea typeface="+mn-lt"/>
                <a:cs typeface="+mn-lt"/>
              </a:rPr>
              <a:t>flere</a:t>
            </a:r>
            <a:r>
              <a:rPr lang="en-US" dirty="0">
                <a:ea typeface="+mn-lt"/>
                <a:cs typeface="+mn-lt"/>
              </a:rPr>
              <a:t> </a:t>
            </a:r>
            <a:r>
              <a:rPr lang="en-US" dirty="0" err="1">
                <a:ea typeface="+mn-lt"/>
                <a:cs typeface="+mn-lt"/>
              </a:rPr>
              <a:t>handlingsmuligheder</a:t>
            </a:r>
            <a:r>
              <a:rPr lang="en-US" dirty="0">
                <a:ea typeface="+mn-lt"/>
                <a:cs typeface="+mn-lt"/>
              </a:rPr>
              <a:t>. </a:t>
            </a:r>
          </a:p>
          <a:p>
            <a:pPr marL="0" indent="0">
              <a:buNone/>
            </a:pPr>
            <a:endParaRPr lang="en-US" dirty="0">
              <a:ea typeface="+mn-lt"/>
              <a:cs typeface="+mn-lt"/>
            </a:endParaRPr>
          </a:p>
          <a:p>
            <a:pPr marL="0" indent="0">
              <a:buNone/>
            </a:pPr>
            <a:endParaRPr lang="en-US" dirty="0">
              <a:ea typeface="+mn-lt"/>
              <a:cs typeface="+mn-lt"/>
            </a:endParaRPr>
          </a:p>
          <a:p>
            <a:pPr marL="0" indent="0">
              <a:buNone/>
            </a:pPr>
            <a:endParaRPr lang="en-US" dirty="0">
              <a:cs typeface="Arial"/>
            </a:endParaRPr>
          </a:p>
          <a:p>
            <a:pPr marL="0" indent="0">
              <a:buNone/>
            </a:pPr>
            <a:endParaRPr lang="en-US" dirty="0">
              <a:cs typeface="Arial"/>
            </a:endParaRPr>
          </a:p>
        </p:txBody>
      </p:sp>
    </p:spTree>
    <p:extLst>
      <p:ext uri="{BB962C8B-B14F-4D97-AF65-F5344CB8AC3E}">
        <p14:creationId xmlns:p14="http://schemas.microsoft.com/office/powerpoint/2010/main" val="3802495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EFF6A7D7-FA78-8B8E-0EA4-9855CBC0547A}"/>
              </a:ext>
            </a:extLst>
          </p:cNvPr>
          <p:cNvSpPr>
            <a:spLocks noGrp="1"/>
          </p:cNvSpPr>
          <p:nvPr>
            <p:ph type="sldNum" sz="quarter" idx="4"/>
          </p:nvPr>
        </p:nvSpPr>
        <p:spPr/>
        <p:txBody>
          <a:bodyPr/>
          <a:lstStyle/>
          <a:p>
            <a:fld id="{D8D877B3-D348-4611-9BDB-C5374591D951}" type="slidenum">
              <a:rPr lang="en-US" smtClean="0"/>
              <a:pPr/>
              <a:t>15</a:t>
            </a:fld>
            <a:endParaRPr lang="en-US" dirty="0"/>
          </a:p>
        </p:txBody>
      </p:sp>
      <p:sp>
        <p:nvSpPr>
          <p:cNvPr id="3" name="Titel 2">
            <a:extLst>
              <a:ext uri="{FF2B5EF4-FFF2-40B4-BE49-F238E27FC236}">
                <a16:creationId xmlns:a16="http://schemas.microsoft.com/office/drawing/2014/main" id="{24882DD0-CA82-4232-A413-93B7E1D7241C}"/>
              </a:ext>
            </a:extLst>
          </p:cNvPr>
          <p:cNvSpPr>
            <a:spLocks noGrp="1"/>
          </p:cNvSpPr>
          <p:nvPr>
            <p:ph type="title"/>
          </p:nvPr>
        </p:nvSpPr>
        <p:spPr>
          <a:xfrm>
            <a:off x="587374" y="370290"/>
            <a:ext cx="10620094" cy="1474385"/>
          </a:xfrm>
        </p:spPr>
        <p:txBody>
          <a:bodyPr/>
          <a:lstStyle/>
          <a:p>
            <a:r>
              <a:rPr lang="da-DK" dirty="0"/>
              <a:t>Afslutning</a:t>
            </a:r>
          </a:p>
        </p:txBody>
      </p:sp>
      <p:sp>
        <p:nvSpPr>
          <p:cNvPr id="4" name="Pladsholder til tekst 3">
            <a:extLst>
              <a:ext uri="{FF2B5EF4-FFF2-40B4-BE49-F238E27FC236}">
                <a16:creationId xmlns:a16="http://schemas.microsoft.com/office/drawing/2014/main" id="{66744D2F-C409-A024-B1A8-480FBBAA492B}"/>
              </a:ext>
            </a:extLst>
          </p:cNvPr>
          <p:cNvSpPr>
            <a:spLocks noGrp="1"/>
          </p:cNvSpPr>
          <p:nvPr>
            <p:ph type="body" sz="quarter" idx="12"/>
          </p:nvPr>
        </p:nvSpPr>
        <p:spPr/>
        <p:txBody>
          <a:bodyPr>
            <a:normAutofit/>
          </a:bodyPr>
          <a:lstStyle/>
          <a:p>
            <a:pPr marL="0" indent="0">
              <a:buNone/>
            </a:pPr>
            <a:r>
              <a:rPr lang="da-DK" sz="2000" dirty="0"/>
              <a:t>Som fagprofessionel kan den fagfaglige viden ikke stå alene, men har også brug for at træne de generiske kompetencer i for at kunne agerer hensigtsmæssig i specifikke kontekster. </a:t>
            </a:r>
          </a:p>
          <a:p>
            <a:pPr marL="0" indent="0">
              <a:buNone/>
            </a:pPr>
            <a:r>
              <a:rPr lang="da-DK" sz="2000" dirty="0"/>
              <a:t>VR tilbyder gode muligheder for også at arbejde på de generiske kompetencer, og der er behov for også at tænke disse ind, når VR træningsscenarier udtænkes. </a:t>
            </a:r>
          </a:p>
        </p:txBody>
      </p:sp>
    </p:spTree>
    <p:extLst>
      <p:ext uri="{BB962C8B-B14F-4D97-AF65-F5344CB8AC3E}">
        <p14:creationId xmlns:p14="http://schemas.microsoft.com/office/powerpoint/2010/main" val="3238589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C2591B-A003-63D8-2C3B-7C32303C0BEE}"/>
              </a:ext>
            </a:extLst>
          </p:cNvPr>
          <p:cNvSpPr>
            <a:spLocks noGrp="1"/>
          </p:cNvSpPr>
          <p:nvPr>
            <p:ph type="sldNum" sz="quarter" idx="4"/>
          </p:nvPr>
        </p:nvSpPr>
        <p:spPr/>
        <p:txBody>
          <a:bodyPr/>
          <a:lstStyle/>
          <a:p>
            <a:fld id="{D8D877B3-D348-4611-9BDB-C5374591D951}" type="slidenum">
              <a:rPr lang="en-US" smtClean="0"/>
              <a:pPr/>
              <a:t>16</a:t>
            </a:fld>
            <a:endParaRPr lang="en-US"/>
          </a:p>
        </p:txBody>
      </p:sp>
      <p:sp>
        <p:nvSpPr>
          <p:cNvPr id="3" name="Title 2">
            <a:extLst>
              <a:ext uri="{FF2B5EF4-FFF2-40B4-BE49-F238E27FC236}">
                <a16:creationId xmlns:a16="http://schemas.microsoft.com/office/drawing/2014/main" id="{41C36028-9586-0248-2F68-6EA0BE568D9D}"/>
              </a:ext>
            </a:extLst>
          </p:cNvPr>
          <p:cNvSpPr>
            <a:spLocks noGrp="1"/>
          </p:cNvSpPr>
          <p:nvPr>
            <p:ph type="title"/>
          </p:nvPr>
        </p:nvSpPr>
        <p:spPr/>
        <p:txBody>
          <a:bodyPr/>
          <a:lstStyle/>
          <a:p>
            <a:r>
              <a:rPr lang="en-US" err="1">
                <a:cs typeface="Arial"/>
              </a:rPr>
              <a:t>Referencer</a:t>
            </a:r>
            <a:endParaRPr lang="en-US" err="1"/>
          </a:p>
        </p:txBody>
      </p:sp>
      <p:sp>
        <p:nvSpPr>
          <p:cNvPr id="4" name="Text Placeholder 3">
            <a:extLst>
              <a:ext uri="{FF2B5EF4-FFF2-40B4-BE49-F238E27FC236}">
                <a16:creationId xmlns:a16="http://schemas.microsoft.com/office/drawing/2014/main" id="{86CC2862-6538-1A31-C510-D85D9CF80812}"/>
              </a:ext>
            </a:extLst>
          </p:cNvPr>
          <p:cNvSpPr>
            <a:spLocks noGrp="1"/>
          </p:cNvSpPr>
          <p:nvPr>
            <p:ph type="body" sz="quarter" idx="12"/>
          </p:nvPr>
        </p:nvSpPr>
        <p:spPr>
          <a:xfrm>
            <a:off x="587375" y="2065336"/>
            <a:ext cx="10620094" cy="4422373"/>
          </a:xfrm>
        </p:spPr>
        <p:txBody>
          <a:bodyPr vert="horz" lIns="0" tIns="45720" rIns="0" bIns="45720" rtlCol="0" anchor="t">
            <a:normAutofit fontScale="40000" lnSpcReduction="20000"/>
          </a:bodyPr>
          <a:lstStyle/>
          <a:p>
            <a:pPr marL="0" indent="0">
              <a:buNone/>
            </a:pPr>
            <a:r>
              <a:rPr lang="en-US" sz="2300" dirty="0" err="1">
                <a:solidFill>
                  <a:srgbClr val="222222"/>
                </a:solidFill>
                <a:cs typeface="Arial"/>
              </a:rPr>
              <a:t>Adefila</a:t>
            </a:r>
            <a:r>
              <a:rPr lang="en-US" sz="2300" dirty="0">
                <a:solidFill>
                  <a:srgbClr val="222222"/>
                </a:solidFill>
                <a:cs typeface="Arial"/>
              </a:rPr>
              <a:t>, A., Graham, S., </a:t>
            </a:r>
            <a:r>
              <a:rPr lang="en-US" sz="2300" dirty="0" err="1">
                <a:solidFill>
                  <a:srgbClr val="222222"/>
                </a:solidFill>
                <a:cs typeface="Arial"/>
              </a:rPr>
              <a:t>Clouder</a:t>
            </a:r>
            <a:r>
              <a:rPr lang="en-US" sz="2300" dirty="0">
                <a:solidFill>
                  <a:srgbClr val="222222"/>
                </a:solidFill>
                <a:cs typeface="Arial"/>
              </a:rPr>
              <a:t>, L., </a:t>
            </a:r>
            <a:r>
              <a:rPr lang="en-US" sz="2300" dirty="0" err="1">
                <a:solidFill>
                  <a:srgbClr val="222222"/>
                </a:solidFill>
                <a:cs typeface="Arial"/>
              </a:rPr>
              <a:t>Bluteau</a:t>
            </a:r>
            <a:r>
              <a:rPr lang="en-US" sz="2300" dirty="0">
                <a:solidFill>
                  <a:srgbClr val="222222"/>
                </a:solidFill>
                <a:cs typeface="Arial"/>
              </a:rPr>
              <a:t>, P., &amp; Ball, S. (2016). </a:t>
            </a:r>
            <a:r>
              <a:rPr lang="en-US" sz="2300" dirty="0" err="1">
                <a:solidFill>
                  <a:srgbClr val="222222"/>
                </a:solidFill>
                <a:cs typeface="Arial"/>
              </a:rPr>
              <a:t>myShoes</a:t>
            </a:r>
            <a:r>
              <a:rPr lang="en-US" sz="2300" dirty="0">
                <a:solidFill>
                  <a:srgbClr val="222222"/>
                </a:solidFill>
                <a:cs typeface="Arial"/>
              </a:rPr>
              <a:t>–the future of experiential dementia training?. The Journal of Mental Health Training, Education and Practice, 11(2), 91-101.</a:t>
            </a:r>
          </a:p>
          <a:p>
            <a:pPr marL="0" indent="0">
              <a:buNone/>
            </a:pPr>
            <a:r>
              <a:rPr lang="en-US" sz="2300" dirty="0" err="1">
                <a:solidFill>
                  <a:srgbClr val="222222"/>
                </a:solidFill>
                <a:cs typeface="Arial"/>
              </a:rPr>
              <a:t>Boelt</a:t>
            </a:r>
            <a:r>
              <a:rPr lang="en-US" sz="2300" dirty="0">
                <a:solidFill>
                  <a:srgbClr val="222222"/>
                </a:solidFill>
                <a:cs typeface="Arial"/>
              </a:rPr>
              <a:t>, A. M, (2023). </a:t>
            </a:r>
            <a:r>
              <a:rPr lang="en-US" sz="2300" kern="100" dirty="0">
                <a:effectLst/>
                <a:latin typeface="Calibri" panose="020F0502020204030204" pitchFamily="34" charset="0"/>
                <a:ea typeface="Calibri" panose="020F0502020204030204" pitchFamily="34" charset="0"/>
                <a:cs typeface="Times New Roman" panose="02020603050405020304" pitchFamily="18" charset="0"/>
              </a:rPr>
              <a:t>Engineering students’ development of </a:t>
            </a:r>
            <a:r>
              <a:rPr lang="en-US" sz="2300" kern="100" dirty="0" err="1">
                <a:effectLst/>
                <a:latin typeface="Calibri" panose="020F0502020204030204" pitchFamily="34" charset="0"/>
                <a:ea typeface="Calibri" panose="020F0502020204030204" pitchFamily="34" charset="0"/>
                <a:cs typeface="Times New Roman" panose="02020603050405020304" pitchFamily="18" charset="0"/>
              </a:rPr>
              <a:t>pbl</a:t>
            </a:r>
            <a:r>
              <a:rPr lang="en-US" sz="2300" kern="100" dirty="0">
                <a:effectLst/>
                <a:latin typeface="Calibri" panose="020F0502020204030204" pitchFamily="34" charset="0"/>
                <a:ea typeface="Calibri" panose="020F0502020204030204" pitchFamily="34" charset="0"/>
                <a:cs typeface="Times New Roman" panose="02020603050405020304" pitchFamily="18" charset="0"/>
              </a:rPr>
              <a:t> competences in a </a:t>
            </a:r>
            <a:r>
              <a:rPr lang="en-US" sz="2300" kern="100" dirty="0" err="1">
                <a:effectLst/>
                <a:latin typeface="Calibri" panose="020F0502020204030204" pitchFamily="34" charset="0"/>
                <a:ea typeface="Calibri" panose="020F0502020204030204" pitchFamily="34" charset="0"/>
                <a:cs typeface="Times New Roman" panose="02020603050405020304" pitchFamily="18" charset="0"/>
              </a:rPr>
              <a:t>pbl</a:t>
            </a:r>
            <a:r>
              <a:rPr lang="en-US" sz="2300" kern="100" dirty="0">
                <a:effectLst/>
                <a:latin typeface="Calibri" panose="020F0502020204030204" pitchFamily="34" charset="0"/>
                <a:ea typeface="Calibri" panose="020F0502020204030204" pitchFamily="34" charset="0"/>
                <a:cs typeface="Times New Roman" panose="02020603050405020304" pitchFamily="18" charset="0"/>
              </a:rPr>
              <a:t> curriculum: exploring students’ reflections of teamwork competences in </a:t>
            </a:r>
            <a:r>
              <a:rPr lang="en-US" sz="2300" kern="100" dirty="0" err="1">
                <a:effectLst/>
                <a:latin typeface="Calibri" panose="020F0502020204030204" pitchFamily="34" charset="0"/>
                <a:ea typeface="Calibri" panose="020F0502020204030204" pitchFamily="34" charset="0"/>
                <a:cs typeface="Times New Roman" panose="02020603050405020304" pitchFamily="18" charset="0"/>
              </a:rPr>
              <a:t>pbl</a:t>
            </a:r>
            <a:r>
              <a:rPr lang="en-US" sz="23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300" kern="100" dirty="0" err="1">
                <a:effectLst/>
                <a:latin typeface="Calibri" panose="020F0502020204030204" pitchFamily="34" charset="0"/>
                <a:ea typeface="Calibri" panose="020F0502020204030204" pitchFamily="34" charset="0"/>
                <a:cs typeface="Times New Roman" panose="02020603050405020304" pitchFamily="18" charset="0"/>
              </a:rPr>
              <a:t>afhandling</a:t>
            </a:r>
            <a:r>
              <a:rPr lang="en-US" sz="23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300" kern="100" dirty="0" err="1">
                <a:effectLst/>
                <a:latin typeface="Calibri" panose="020F0502020204030204" pitchFamily="34" charset="0"/>
                <a:ea typeface="Calibri" panose="020F0502020204030204" pitchFamily="34" charset="0"/>
                <a:cs typeface="Times New Roman" panose="02020603050405020304" pitchFamily="18" charset="0"/>
              </a:rPr>
              <a:t>indleveret</a:t>
            </a:r>
            <a:r>
              <a:rPr lang="en-US" sz="2300" kern="100" dirty="0">
                <a:effectLst/>
                <a:latin typeface="Calibri" panose="020F0502020204030204" pitchFamily="34" charset="0"/>
                <a:ea typeface="Calibri" panose="020F0502020204030204" pitchFamily="34" charset="0"/>
                <a:cs typeface="Times New Roman" panose="02020603050405020304" pitchFamily="18" charset="0"/>
              </a:rPr>
              <a:t> august 2023)</a:t>
            </a:r>
            <a:endParaRPr lang="en-US" sz="2300" dirty="0">
              <a:solidFill>
                <a:srgbClr val="222222"/>
              </a:solidFill>
              <a:cs typeface="Arial"/>
            </a:endParaRPr>
          </a:p>
          <a:p>
            <a:pPr marL="0" indent="0">
              <a:buNone/>
            </a:pPr>
            <a:r>
              <a:rPr lang="da-DK" sz="2300" dirty="0">
                <a:effectLst/>
                <a:latin typeface="Helvetica" pitchFamily="2" charset="0"/>
              </a:rPr>
              <a:t>Cannon-</a:t>
            </a:r>
            <a:r>
              <a:rPr lang="da-DK" sz="2300" dirty="0" err="1">
                <a:effectLst/>
                <a:latin typeface="Helvetica" pitchFamily="2" charset="0"/>
              </a:rPr>
              <a:t>Bowers</a:t>
            </a:r>
            <a:r>
              <a:rPr lang="da-DK" sz="2300" dirty="0">
                <a:effectLst/>
                <a:latin typeface="Helvetica" pitchFamily="2" charset="0"/>
              </a:rPr>
              <a:t>, J. A., </a:t>
            </a:r>
            <a:r>
              <a:rPr lang="da-DK" sz="2300" dirty="0" err="1">
                <a:effectLst/>
                <a:latin typeface="Helvetica" pitchFamily="2" charset="0"/>
              </a:rPr>
              <a:t>Tannenbaum</a:t>
            </a:r>
            <a:r>
              <a:rPr lang="da-DK" sz="2300" dirty="0">
                <a:effectLst/>
                <a:latin typeface="Helvetica" pitchFamily="2" charset="0"/>
              </a:rPr>
              <a:t>, S. I., </a:t>
            </a:r>
            <a:r>
              <a:rPr lang="da-DK" sz="2300" dirty="0" err="1">
                <a:effectLst/>
                <a:latin typeface="Helvetica" pitchFamily="2" charset="0"/>
              </a:rPr>
              <a:t>Salas</a:t>
            </a:r>
            <a:r>
              <a:rPr lang="da-DK" sz="2300" dirty="0">
                <a:effectLst/>
                <a:latin typeface="Helvetica" pitchFamily="2" charset="0"/>
              </a:rPr>
              <a:t>, E., &amp; </a:t>
            </a:r>
            <a:r>
              <a:rPr lang="da-DK" sz="2300" dirty="0" err="1">
                <a:effectLst/>
                <a:latin typeface="Helvetica" pitchFamily="2" charset="0"/>
              </a:rPr>
              <a:t>Volpe</a:t>
            </a:r>
            <a:r>
              <a:rPr lang="da-DK" sz="2300" dirty="0">
                <a:effectLst/>
                <a:latin typeface="Helvetica" pitchFamily="2" charset="0"/>
              </a:rPr>
              <a:t>, C. E. (1995). </a:t>
            </a:r>
            <a:r>
              <a:rPr lang="da-DK" sz="2300" dirty="0" err="1">
                <a:effectLst/>
                <a:latin typeface="Helvetica" pitchFamily="2" charset="0"/>
              </a:rPr>
              <a:t>Defining</a:t>
            </a:r>
            <a:r>
              <a:rPr lang="da-DK" sz="2300" dirty="0">
                <a:effectLst/>
                <a:latin typeface="Helvetica" pitchFamily="2" charset="0"/>
              </a:rPr>
              <a:t> </a:t>
            </a:r>
            <a:r>
              <a:rPr lang="da-DK" sz="2300" dirty="0" err="1">
                <a:effectLst/>
                <a:latin typeface="Helvetica" pitchFamily="2" charset="0"/>
              </a:rPr>
              <a:t>Competencies</a:t>
            </a:r>
            <a:r>
              <a:rPr lang="da-DK" sz="2300" dirty="0">
                <a:effectLst/>
                <a:latin typeface="Helvetica" pitchFamily="2" charset="0"/>
              </a:rPr>
              <a:t> and </a:t>
            </a:r>
            <a:r>
              <a:rPr lang="da-DK" sz="2300" dirty="0" err="1">
                <a:effectLst/>
                <a:latin typeface="Helvetica" pitchFamily="2" charset="0"/>
              </a:rPr>
              <a:t>Establishing</a:t>
            </a:r>
            <a:r>
              <a:rPr lang="da-DK" sz="2300" dirty="0">
                <a:effectLst/>
                <a:latin typeface="Helvetica" pitchFamily="2" charset="0"/>
              </a:rPr>
              <a:t> Team Training </a:t>
            </a:r>
            <a:r>
              <a:rPr lang="da-DK" sz="2300" dirty="0" err="1">
                <a:effectLst/>
                <a:latin typeface="Helvetica" pitchFamily="2" charset="0"/>
              </a:rPr>
              <a:t>Requirements</a:t>
            </a:r>
            <a:r>
              <a:rPr lang="da-DK" sz="2300" dirty="0">
                <a:effectLst/>
                <a:latin typeface="Helvetica" pitchFamily="2" charset="0"/>
              </a:rPr>
              <a:t>. In R. A. </a:t>
            </a:r>
            <a:r>
              <a:rPr lang="da-DK" sz="2300" dirty="0" err="1">
                <a:effectLst/>
                <a:latin typeface="Helvetica" pitchFamily="2" charset="0"/>
              </a:rPr>
              <a:t>Guzzo</a:t>
            </a:r>
            <a:r>
              <a:rPr lang="da-DK" sz="2300" dirty="0">
                <a:effectLst/>
                <a:latin typeface="Helvetica" pitchFamily="2" charset="0"/>
              </a:rPr>
              <a:t>, E. </a:t>
            </a:r>
            <a:r>
              <a:rPr lang="da-DK" sz="2300" dirty="0" err="1">
                <a:effectLst/>
                <a:latin typeface="Helvetica" pitchFamily="2" charset="0"/>
              </a:rPr>
              <a:t>Salas</a:t>
            </a:r>
            <a:r>
              <a:rPr lang="da-DK" sz="2300" dirty="0">
                <a:effectLst/>
                <a:latin typeface="Helvetica" pitchFamily="2" charset="0"/>
              </a:rPr>
              <a:t>, &amp; </a:t>
            </a:r>
            <a:r>
              <a:rPr lang="da-DK" sz="2300" dirty="0" err="1">
                <a:effectLst/>
                <a:latin typeface="Helvetica" pitchFamily="2" charset="0"/>
              </a:rPr>
              <a:t>Associates</a:t>
            </a:r>
            <a:r>
              <a:rPr lang="da-DK" sz="2300" dirty="0">
                <a:effectLst/>
                <a:latin typeface="Helvetica" pitchFamily="2" charset="0"/>
              </a:rPr>
              <a:t> (Eds.), Team </a:t>
            </a:r>
            <a:r>
              <a:rPr lang="da-DK" sz="2300" dirty="0" err="1">
                <a:effectLst/>
                <a:latin typeface="Helvetica" pitchFamily="2" charset="0"/>
              </a:rPr>
              <a:t>Effectiveness</a:t>
            </a:r>
            <a:r>
              <a:rPr lang="da-DK" sz="2300" dirty="0">
                <a:effectLst/>
                <a:latin typeface="Helvetica" pitchFamily="2" charset="0"/>
              </a:rPr>
              <a:t> and Decision </a:t>
            </a:r>
            <a:r>
              <a:rPr lang="da-DK" sz="2300" dirty="0" err="1">
                <a:effectLst/>
                <a:latin typeface="Helvetica" pitchFamily="2" charset="0"/>
              </a:rPr>
              <a:t>Making</a:t>
            </a:r>
            <a:r>
              <a:rPr lang="da-DK" sz="2300" dirty="0">
                <a:effectLst/>
                <a:latin typeface="Helvetica" pitchFamily="2" charset="0"/>
              </a:rPr>
              <a:t> in Organizations (pp. 333–380). Pfeiffer.</a:t>
            </a:r>
            <a:endParaRPr lang="en-US" sz="2300" dirty="0"/>
          </a:p>
          <a:p>
            <a:pPr marL="0" indent="0">
              <a:buNone/>
            </a:pPr>
            <a:r>
              <a:rPr lang="en-US" sz="2300" dirty="0">
                <a:solidFill>
                  <a:srgbClr val="222222"/>
                </a:solidFill>
                <a:ea typeface="+mn-lt"/>
                <a:cs typeface="+mn-lt"/>
              </a:rPr>
              <a:t>Elliman, J., </a:t>
            </a:r>
            <a:r>
              <a:rPr lang="en-US" sz="2300" dirty="0" err="1">
                <a:solidFill>
                  <a:srgbClr val="222222"/>
                </a:solidFill>
                <a:ea typeface="+mn-lt"/>
                <a:cs typeface="+mn-lt"/>
              </a:rPr>
              <a:t>Loizou</a:t>
            </a:r>
            <a:r>
              <a:rPr lang="en-US" sz="2300" dirty="0">
                <a:solidFill>
                  <a:srgbClr val="222222"/>
                </a:solidFill>
                <a:ea typeface="+mn-lt"/>
                <a:cs typeface="+mn-lt"/>
              </a:rPr>
              <a:t>, M., &amp; </a:t>
            </a:r>
            <a:r>
              <a:rPr lang="en-US" sz="2300" dirty="0" err="1">
                <a:solidFill>
                  <a:srgbClr val="222222"/>
                </a:solidFill>
                <a:ea typeface="+mn-lt"/>
                <a:cs typeface="+mn-lt"/>
              </a:rPr>
              <a:t>Loizides</a:t>
            </a:r>
            <a:r>
              <a:rPr lang="en-US" sz="2300" dirty="0">
                <a:solidFill>
                  <a:srgbClr val="222222"/>
                </a:solidFill>
                <a:ea typeface="+mn-lt"/>
                <a:cs typeface="+mn-lt"/>
              </a:rPr>
              <a:t>, F. (2016, September). Virtual reality simulation training for student nurse education. In </a:t>
            </a:r>
            <a:r>
              <a:rPr lang="en-US" sz="2300" i="1" dirty="0">
                <a:solidFill>
                  <a:srgbClr val="222222"/>
                </a:solidFill>
                <a:ea typeface="+mn-lt"/>
                <a:cs typeface="+mn-lt"/>
              </a:rPr>
              <a:t>2016 8th international conference on games and virtual worlds for serious applications (VS-games)</a:t>
            </a:r>
            <a:r>
              <a:rPr lang="en-US" sz="2300" dirty="0">
                <a:solidFill>
                  <a:srgbClr val="222222"/>
                </a:solidFill>
                <a:ea typeface="+mn-lt"/>
                <a:cs typeface="+mn-lt"/>
              </a:rPr>
              <a:t> (pp. 1-2). IEEE.</a:t>
            </a:r>
          </a:p>
          <a:p>
            <a:pPr marL="0" indent="0">
              <a:buNone/>
            </a:pPr>
            <a:r>
              <a:rPr lang="da-DK" sz="2300" dirty="0">
                <a:effectLst/>
                <a:latin typeface="Helvetica" pitchFamily="2" charset="0"/>
              </a:rPr>
              <a:t>Gonzáles, J., &amp; </a:t>
            </a:r>
            <a:r>
              <a:rPr lang="da-DK" sz="2300" dirty="0" err="1">
                <a:effectLst/>
                <a:latin typeface="Helvetica" pitchFamily="2" charset="0"/>
              </a:rPr>
              <a:t>Wageneer</a:t>
            </a:r>
            <a:r>
              <a:rPr lang="da-DK" sz="2300" dirty="0">
                <a:effectLst/>
                <a:latin typeface="Helvetica" pitchFamily="2" charset="0"/>
              </a:rPr>
              <a:t>, R. (2003). Tuning </a:t>
            </a:r>
            <a:r>
              <a:rPr lang="da-DK" sz="2300" dirty="0" err="1">
                <a:effectLst/>
                <a:latin typeface="Helvetica" pitchFamily="2" charset="0"/>
              </a:rPr>
              <a:t>Educational</a:t>
            </a:r>
            <a:r>
              <a:rPr lang="da-DK" sz="2300" dirty="0">
                <a:effectLst/>
                <a:latin typeface="Helvetica" pitchFamily="2" charset="0"/>
              </a:rPr>
              <a:t> </a:t>
            </a:r>
            <a:r>
              <a:rPr lang="da-DK" sz="2300" dirty="0" err="1">
                <a:effectLst/>
                <a:latin typeface="Helvetica" pitchFamily="2" charset="0"/>
              </a:rPr>
              <a:t>Structure</a:t>
            </a:r>
            <a:r>
              <a:rPr lang="da-DK" sz="2300" dirty="0">
                <a:effectLst/>
                <a:latin typeface="Helvetica" pitchFamily="2" charset="0"/>
              </a:rPr>
              <a:t> in Europe—Final Report </a:t>
            </a:r>
            <a:r>
              <a:rPr lang="da-DK" sz="2300" dirty="0" err="1">
                <a:effectLst/>
                <a:latin typeface="Helvetica" pitchFamily="2" charset="0"/>
              </a:rPr>
              <a:t>Phase</a:t>
            </a:r>
            <a:r>
              <a:rPr lang="da-DK" sz="2300" dirty="0">
                <a:effectLst/>
                <a:latin typeface="Helvetica" pitchFamily="2" charset="0"/>
              </a:rPr>
              <a:t> One. </a:t>
            </a:r>
            <a:r>
              <a:rPr lang="da-DK" sz="2300" dirty="0" err="1">
                <a:effectLst/>
                <a:latin typeface="Helvetica" pitchFamily="2" charset="0"/>
              </a:rPr>
              <a:t>Universidad</a:t>
            </a:r>
            <a:r>
              <a:rPr lang="da-DK" sz="2300" dirty="0">
                <a:effectLst/>
                <a:latin typeface="Helvetica" pitchFamily="2" charset="0"/>
              </a:rPr>
              <a:t> de </a:t>
            </a:r>
            <a:r>
              <a:rPr lang="da-DK" sz="2300" dirty="0" err="1">
                <a:effectLst/>
                <a:latin typeface="Helvetica" pitchFamily="2" charset="0"/>
              </a:rPr>
              <a:t>Deusto</a:t>
            </a:r>
            <a:r>
              <a:rPr lang="da-DK" sz="2300" dirty="0">
                <a:effectLst/>
                <a:latin typeface="Helvetica" pitchFamily="2" charset="0"/>
              </a:rPr>
              <a:t>. </a:t>
            </a:r>
            <a:endParaRPr lang="en-US" sz="2300" dirty="0">
              <a:cs typeface="Arial"/>
            </a:endParaRPr>
          </a:p>
          <a:p>
            <a:pPr marL="0" indent="0">
              <a:buNone/>
            </a:pPr>
            <a:r>
              <a:rPr lang="en-US" sz="2300" dirty="0">
                <a:solidFill>
                  <a:srgbClr val="211A52"/>
                </a:solidFill>
                <a:ea typeface="+mn-lt"/>
                <a:cs typeface="+mn-lt"/>
              </a:rPr>
              <a:t>Jensen, L., </a:t>
            </a:r>
            <a:r>
              <a:rPr lang="en-US" sz="2300" dirty="0" err="1">
                <a:solidFill>
                  <a:srgbClr val="211A52"/>
                </a:solidFill>
                <a:ea typeface="+mn-lt"/>
                <a:cs typeface="+mn-lt"/>
              </a:rPr>
              <a:t>Konradsen</a:t>
            </a:r>
            <a:r>
              <a:rPr lang="en-US" sz="2300" dirty="0">
                <a:solidFill>
                  <a:srgbClr val="211A52"/>
                </a:solidFill>
                <a:ea typeface="+mn-lt"/>
                <a:cs typeface="+mn-lt"/>
              </a:rPr>
              <a:t>, F. A review of the use of virtual reality head-mounted displays in education and training. Educ Inf Technol 23, 1515–1529 (2018). </a:t>
            </a:r>
            <a:r>
              <a:rPr lang="en-US" sz="2300" dirty="0">
                <a:solidFill>
                  <a:srgbClr val="211A52"/>
                </a:solidFill>
                <a:ea typeface="+mn-lt"/>
                <a:cs typeface="+mn-lt"/>
                <a:hlinkClick r:id="rId2"/>
              </a:rPr>
              <a:t>https://doi.org/10.1007/s10639-017-9676-0</a:t>
            </a:r>
            <a:endParaRPr lang="en-US" sz="2300" dirty="0">
              <a:solidFill>
                <a:srgbClr val="211A52"/>
              </a:solidFill>
              <a:ea typeface="+mn-lt"/>
              <a:cs typeface="+mn-lt"/>
            </a:endParaRPr>
          </a:p>
          <a:p>
            <a:pPr marL="0" indent="0">
              <a:buNone/>
            </a:pPr>
            <a:r>
              <a:rPr lang="en-US" sz="2300" dirty="0" err="1">
                <a:cs typeface="Arial"/>
              </a:rPr>
              <a:t>Jorissen</a:t>
            </a:r>
            <a:r>
              <a:rPr lang="en-US" sz="2300" dirty="0">
                <a:cs typeface="Arial"/>
              </a:rPr>
              <a:t>, P., &amp; De </a:t>
            </a:r>
            <a:r>
              <a:rPr lang="en-US" sz="2300" dirty="0" err="1">
                <a:cs typeface="Arial"/>
              </a:rPr>
              <a:t>Boi</a:t>
            </a:r>
            <a:r>
              <a:rPr lang="en-US" sz="2300" dirty="0">
                <a:cs typeface="Arial"/>
              </a:rPr>
              <a:t>, I. (2018). </a:t>
            </a:r>
            <a:r>
              <a:rPr lang="en-US" sz="2300" dirty="0" err="1">
                <a:cs typeface="Arial"/>
              </a:rPr>
              <a:t>ImmersiMed</a:t>
            </a:r>
            <a:r>
              <a:rPr lang="en-US" sz="2300" dirty="0">
                <a:cs typeface="Arial"/>
              </a:rPr>
              <a:t>: Cross-platform simulation training. Digital Medicine, 4(4), 166-172.</a:t>
            </a:r>
            <a:endParaRPr lang="en-US" sz="2300" dirty="0"/>
          </a:p>
          <a:p>
            <a:pPr marL="0" indent="0">
              <a:buNone/>
            </a:pPr>
            <a:r>
              <a:rPr lang="en-US" sz="2300" dirty="0" err="1">
                <a:cs typeface="Arial"/>
              </a:rPr>
              <a:t>Kleven</a:t>
            </a:r>
            <a:r>
              <a:rPr lang="en-US" sz="2300" dirty="0">
                <a:cs typeface="Arial"/>
              </a:rPr>
              <a:t>, N.F., </a:t>
            </a:r>
            <a:r>
              <a:rPr lang="en-US" sz="2300" dirty="0" err="1">
                <a:cs typeface="Arial"/>
              </a:rPr>
              <a:t>Prasolova-Førland</a:t>
            </a:r>
            <a:r>
              <a:rPr lang="en-US" sz="2300" dirty="0">
                <a:cs typeface="Arial"/>
              </a:rPr>
              <a:t>, E., </a:t>
            </a:r>
            <a:r>
              <a:rPr lang="en-US" sz="2300" dirty="0" err="1">
                <a:cs typeface="Arial"/>
              </a:rPr>
              <a:t>Fominykh</a:t>
            </a:r>
            <a:r>
              <a:rPr lang="en-US" sz="2300" dirty="0">
                <a:cs typeface="Arial"/>
              </a:rPr>
              <a:t>, M., Hansen, A., Rasmussen, G.,</a:t>
            </a:r>
            <a:r>
              <a:rPr lang="en-US" sz="2300" dirty="0">
                <a:ea typeface="+mn-lt"/>
                <a:cs typeface="+mn-lt"/>
              </a:rPr>
              <a:t> </a:t>
            </a:r>
            <a:r>
              <a:rPr lang="en-US" sz="2300" dirty="0" err="1">
                <a:ea typeface="+mn-lt"/>
                <a:cs typeface="+mn-lt"/>
              </a:rPr>
              <a:t>Sagberg</a:t>
            </a:r>
            <a:r>
              <a:rPr lang="en-US" sz="2300" dirty="0">
                <a:ea typeface="+mn-lt"/>
                <a:cs typeface="+mn-lt"/>
              </a:rPr>
              <a:t>, L.M., </a:t>
            </a:r>
            <a:r>
              <a:rPr lang="en-US" sz="2300" dirty="0" err="1">
                <a:ea typeface="+mn-lt"/>
                <a:cs typeface="+mn-lt"/>
              </a:rPr>
              <a:t>Lindseth</a:t>
            </a:r>
            <a:r>
              <a:rPr lang="en-US" sz="2300" dirty="0">
                <a:ea typeface="+mn-lt"/>
                <a:cs typeface="+mn-lt"/>
              </a:rPr>
              <a:t>, F. (Eds.), 2014. Training nurses and educating the public using a virtual operating room with Oculus Rift. 2014 International Conference on Virtual Systems &amp; Multimedia (VSMM), Hong Kong, China. 09.12.2014–12.12.2014. IEEE. </a:t>
            </a:r>
            <a:r>
              <a:rPr lang="en-US" sz="2300" dirty="0">
                <a:ea typeface="+mn-lt"/>
                <a:cs typeface="+mn-lt"/>
                <a:hlinkClick r:id="rId3"/>
              </a:rPr>
              <a:t>https://doi.org/10.1109/VSMM.2014.7136687</a:t>
            </a:r>
            <a:r>
              <a:rPr lang="en-US" sz="2300" dirty="0">
                <a:ea typeface="+mn-lt"/>
                <a:cs typeface="+mn-lt"/>
              </a:rPr>
              <a:t>.</a:t>
            </a:r>
          </a:p>
          <a:p>
            <a:pPr marL="0" indent="0">
              <a:buNone/>
            </a:pPr>
            <a:r>
              <a:rPr lang="da-DK" sz="2300" dirty="0">
                <a:effectLst/>
                <a:latin typeface="Helvetica" pitchFamily="2" charset="0"/>
              </a:rPr>
              <a:t>Male, S. (2010). </a:t>
            </a:r>
            <a:r>
              <a:rPr lang="da-DK" sz="2300" dirty="0" err="1">
                <a:effectLst/>
                <a:latin typeface="Helvetica" pitchFamily="2" charset="0"/>
              </a:rPr>
              <a:t>Generic</a:t>
            </a:r>
            <a:r>
              <a:rPr lang="da-DK" sz="2300" dirty="0">
                <a:effectLst/>
                <a:latin typeface="Helvetica" pitchFamily="2" charset="0"/>
              </a:rPr>
              <a:t> Engineering </a:t>
            </a:r>
            <a:r>
              <a:rPr lang="da-DK" sz="2300" dirty="0" err="1">
                <a:effectLst/>
                <a:latin typeface="Helvetica" pitchFamily="2" charset="0"/>
              </a:rPr>
              <a:t>Competencies</a:t>
            </a:r>
            <a:r>
              <a:rPr lang="da-DK" sz="2300" dirty="0">
                <a:effectLst/>
                <a:latin typeface="Helvetica" pitchFamily="2" charset="0"/>
              </a:rPr>
              <a:t>: A Review and </a:t>
            </a:r>
            <a:r>
              <a:rPr lang="da-DK" sz="2300" dirty="0" err="1">
                <a:effectLst/>
                <a:latin typeface="Helvetica" pitchFamily="2" charset="0"/>
              </a:rPr>
              <a:t>Modelling</a:t>
            </a:r>
            <a:r>
              <a:rPr lang="da-DK" sz="2300" dirty="0">
                <a:effectLst/>
                <a:latin typeface="Helvetica" pitchFamily="2" charset="0"/>
              </a:rPr>
              <a:t> Approach. Education Research and </a:t>
            </a:r>
            <a:r>
              <a:rPr lang="da-DK" sz="2300" dirty="0" err="1">
                <a:effectLst/>
                <a:latin typeface="Helvetica" pitchFamily="2" charset="0"/>
              </a:rPr>
              <a:t>Perspectives</a:t>
            </a:r>
            <a:r>
              <a:rPr lang="da-DK" sz="2300" dirty="0">
                <a:effectLst/>
                <a:latin typeface="Helvetica" pitchFamily="2" charset="0"/>
              </a:rPr>
              <a:t>, 37(1), 25–51.</a:t>
            </a:r>
          </a:p>
          <a:p>
            <a:pPr marL="0" indent="0">
              <a:buNone/>
            </a:pPr>
            <a:r>
              <a:rPr lang="da-DK" sz="2300" dirty="0">
                <a:effectLst/>
                <a:latin typeface="Helvetica" pitchFamily="2" charset="0"/>
              </a:rPr>
              <a:t>Male, S. A., Bush, M. B., &amp; Chapman, E. S. (2011). </a:t>
            </a:r>
            <a:r>
              <a:rPr lang="da-DK" sz="2300" dirty="0" err="1">
                <a:effectLst/>
                <a:latin typeface="Helvetica" pitchFamily="2" charset="0"/>
              </a:rPr>
              <a:t>Understanding</a:t>
            </a:r>
            <a:r>
              <a:rPr lang="da-DK" sz="2300" dirty="0">
                <a:effectLst/>
                <a:latin typeface="Helvetica" pitchFamily="2" charset="0"/>
              </a:rPr>
              <a:t> </a:t>
            </a:r>
            <a:r>
              <a:rPr lang="da-DK" sz="2300" dirty="0" err="1">
                <a:effectLst/>
                <a:latin typeface="Helvetica" pitchFamily="2" charset="0"/>
              </a:rPr>
              <a:t>Generic</a:t>
            </a:r>
            <a:r>
              <a:rPr lang="da-DK" sz="2300" dirty="0">
                <a:effectLst/>
                <a:latin typeface="Helvetica" pitchFamily="2" charset="0"/>
              </a:rPr>
              <a:t> Engineering </a:t>
            </a:r>
            <a:r>
              <a:rPr lang="da-DK" sz="2300" dirty="0" err="1">
                <a:effectLst/>
                <a:latin typeface="Helvetica" pitchFamily="2" charset="0"/>
              </a:rPr>
              <a:t>Competencies</a:t>
            </a:r>
            <a:r>
              <a:rPr lang="da-DK" sz="2300" dirty="0">
                <a:effectLst/>
                <a:latin typeface="Helvetica" pitchFamily="2" charset="0"/>
              </a:rPr>
              <a:t>. </a:t>
            </a:r>
            <a:r>
              <a:rPr lang="da-DK" sz="2300" dirty="0" err="1">
                <a:effectLst/>
                <a:latin typeface="Helvetica" pitchFamily="2" charset="0"/>
              </a:rPr>
              <a:t>Australasian</a:t>
            </a:r>
            <a:r>
              <a:rPr lang="da-DK" sz="2300" dirty="0">
                <a:effectLst/>
                <a:latin typeface="Helvetica" pitchFamily="2" charset="0"/>
              </a:rPr>
              <a:t> Journal of Engineering Education, 17(3),147–156. </a:t>
            </a:r>
            <a:r>
              <a:rPr lang="da-DK" sz="2300" dirty="0" err="1">
                <a:effectLst/>
                <a:latin typeface="Helvetica" pitchFamily="2" charset="0"/>
              </a:rPr>
              <a:t>https</a:t>
            </a:r>
            <a:r>
              <a:rPr lang="da-DK" sz="2300" dirty="0">
                <a:effectLst/>
                <a:latin typeface="Helvetica" pitchFamily="2" charset="0"/>
              </a:rPr>
              <a:t>://</a:t>
            </a:r>
            <a:r>
              <a:rPr lang="da-DK" sz="2300" dirty="0" err="1">
                <a:effectLst/>
                <a:latin typeface="Helvetica" pitchFamily="2" charset="0"/>
              </a:rPr>
              <a:t>doi.org</a:t>
            </a:r>
            <a:r>
              <a:rPr lang="da-DK" sz="2300" dirty="0">
                <a:effectLst/>
                <a:latin typeface="Helvetica" pitchFamily="2" charset="0"/>
              </a:rPr>
              <a:t>/10.1080/22054952.2011.11464064</a:t>
            </a:r>
            <a:endParaRPr lang="en-US" sz="2300" dirty="0"/>
          </a:p>
          <a:p>
            <a:pPr marL="0" indent="0">
              <a:buNone/>
            </a:pPr>
            <a:r>
              <a:rPr lang="en-US" sz="2300" dirty="0" err="1">
                <a:solidFill>
                  <a:srgbClr val="222222"/>
                </a:solidFill>
                <a:cs typeface="Arial"/>
              </a:rPr>
              <a:t>Plotzky</a:t>
            </a:r>
            <a:r>
              <a:rPr lang="en-US" sz="2300" dirty="0">
                <a:solidFill>
                  <a:srgbClr val="222222"/>
                </a:solidFill>
                <a:cs typeface="Arial"/>
              </a:rPr>
              <a:t>, C., </a:t>
            </a:r>
            <a:r>
              <a:rPr lang="en-US" sz="2300" dirty="0" err="1">
                <a:solidFill>
                  <a:srgbClr val="222222"/>
                </a:solidFill>
                <a:cs typeface="Arial"/>
              </a:rPr>
              <a:t>Lindwedel</a:t>
            </a:r>
            <a:r>
              <a:rPr lang="en-US" sz="2300" dirty="0">
                <a:solidFill>
                  <a:srgbClr val="222222"/>
                </a:solidFill>
                <a:cs typeface="Arial"/>
              </a:rPr>
              <a:t>, U., </a:t>
            </a:r>
            <a:r>
              <a:rPr lang="en-US" sz="2300" dirty="0" err="1">
                <a:solidFill>
                  <a:srgbClr val="222222"/>
                </a:solidFill>
                <a:cs typeface="Arial"/>
              </a:rPr>
              <a:t>Sorber</a:t>
            </a:r>
            <a:r>
              <a:rPr lang="en-US" sz="2300" dirty="0">
                <a:solidFill>
                  <a:srgbClr val="222222"/>
                </a:solidFill>
                <a:cs typeface="Arial"/>
              </a:rPr>
              <a:t>, M., </a:t>
            </a:r>
            <a:r>
              <a:rPr lang="en-US" sz="2300" dirty="0" err="1">
                <a:solidFill>
                  <a:srgbClr val="222222"/>
                </a:solidFill>
                <a:cs typeface="Arial"/>
              </a:rPr>
              <a:t>Loessl</a:t>
            </a:r>
            <a:r>
              <a:rPr lang="en-US" sz="2300" dirty="0">
                <a:solidFill>
                  <a:srgbClr val="222222"/>
                </a:solidFill>
                <a:cs typeface="Arial"/>
              </a:rPr>
              <a:t>, B., König, P., Kunze, C., ... &amp; Meng, M. (2021). Virtual reality simulations in nurse education: A systematic mapping review. Nurse education today, 101, 104868.</a:t>
            </a:r>
          </a:p>
          <a:p>
            <a:pPr marL="0" indent="0">
              <a:buNone/>
            </a:pPr>
            <a:r>
              <a:rPr lang="da-DK" sz="2300" dirty="0">
                <a:effectLst/>
                <a:latin typeface="Helvetica" pitchFamily="2" charset="0"/>
              </a:rPr>
              <a:t>Raven, J. (2001). The </a:t>
            </a:r>
            <a:r>
              <a:rPr lang="da-DK" sz="2300" dirty="0" err="1">
                <a:effectLst/>
                <a:latin typeface="Helvetica" pitchFamily="2" charset="0"/>
              </a:rPr>
              <a:t>Conceptualisation</a:t>
            </a:r>
            <a:r>
              <a:rPr lang="da-DK" sz="2300" dirty="0">
                <a:effectLst/>
                <a:latin typeface="Helvetica" pitchFamily="2" charset="0"/>
              </a:rPr>
              <a:t> of </a:t>
            </a:r>
            <a:r>
              <a:rPr lang="da-DK" sz="2300" dirty="0" err="1">
                <a:effectLst/>
                <a:latin typeface="Helvetica" pitchFamily="2" charset="0"/>
              </a:rPr>
              <a:t>Competence</a:t>
            </a:r>
            <a:r>
              <a:rPr lang="da-DK" sz="2300" dirty="0">
                <a:effectLst/>
                <a:latin typeface="Helvetica" pitchFamily="2" charset="0"/>
              </a:rPr>
              <a:t>. In J. Raven &amp; J. </a:t>
            </a:r>
            <a:r>
              <a:rPr lang="da-DK" sz="2300" dirty="0" err="1">
                <a:effectLst/>
                <a:latin typeface="Helvetica" pitchFamily="2" charset="0"/>
              </a:rPr>
              <a:t>Stephenson</a:t>
            </a:r>
            <a:r>
              <a:rPr lang="da-DK" sz="2300" dirty="0">
                <a:latin typeface="Helvetica" pitchFamily="2" charset="0"/>
              </a:rPr>
              <a:t> </a:t>
            </a:r>
            <a:r>
              <a:rPr lang="da-DK" sz="2300" dirty="0">
                <a:effectLst/>
                <a:latin typeface="Helvetica" pitchFamily="2" charset="0"/>
              </a:rPr>
              <a:t>(Eds.), </a:t>
            </a:r>
            <a:r>
              <a:rPr lang="da-DK" sz="2300" dirty="0" err="1">
                <a:effectLst/>
                <a:latin typeface="Helvetica" pitchFamily="2" charset="0"/>
              </a:rPr>
              <a:t>Competence</a:t>
            </a:r>
            <a:r>
              <a:rPr lang="da-DK" sz="2300" dirty="0">
                <a:effectLst/>
                <a:latin typeface="Helvetica" pitchFamily="2" charset="0"/>
              </a:rPr>
              <a:t> in the Learning Society. Peter Lang Publishing.</a:t>
            </a:r>
          </a:p>
          <a:p>
            <a:pPr marL="0" indent="0">
              <a:buNone/>
            </a:pPr>
            <a:r>
              <a:rPr lang="da-DK" sz="2300" dirty="0" err="1">
                <a:effectLst/>
                <a:latin typeface="Helvetica" pitchFamily="2" charset="0"/>
              </a:rPr>
              <a:t>Rychen</a:t>
            </a:r>
            <a:r>
              <a:rPr lang="da-DK" sz="2300" dirty="0">
                <a:effectLst/>
                <a:latin typeface="Helvetica" pitchFamily="2" charset="0"/>
              </a:rPr>
              <a:t>, D. S., &amp; </a:t>
            </a:r>
            <a:r>
              <a:rPr lang="da-DK" sz="2300" dirty="0" err="1">
                <a:effectLst/>
                <a:latin typeface="Helvetica" pitchFamily="2" charset="0"/>
              </a:rPr>
              <a:t>Salganik</a:t>
            </a:r>
            <a:r>
              <a:rPr lang="da-DK" sz="2300" dirty="0">
                <a:effectLst/>
                <a:latin typeface="Helvetica" pitchFamily="2" charset="0"/>
              </a:rPr>
              <a:t>, L. H. (2003a). A </a:t>
            </a:r>
            <a:r>
              <a:rPr lang="da-DK" sz="2300" dirty="0" err="1">
                <a:effectLst/>
                <a:latin typeface="Helvetica" pitchFamily="2" charset="0"/>
              </a:rPr>
              <a:t>holistic</a:t>
            </a:r>
            <a:r>
              <a:rPr lang="da-DK" sz="2300" dirty="0">
                <a:effectLst/>
                <a:latin typeface="Helvetica" pitchFamily="2" charset="0"/>
              </a:rPr>
              <a:t> model of </a:t>
            </a:r>
            <a:r>
              <a:rPr lang="da-DK" sz="2300" dirty="0" err="1">
                <a:effectLst/>
                <a:latin typeface="Helvetica" pitchFamily="2" charset="0"/>
              </a:rPr>
              <a:t>competence</a:t>
            </a:r>
            <a:r>
              <a:rPr lang="da-DK" sz="2300" dirty="0">
                <a:effectLst/>
                <a:latin typeface="Helvetica" pitchFamily="2" charset="0"/>
              </a:rPr>
              <a:t>. In L. H. </a:t>
            </a:r>
            <a:r>
              <a:rPr lang="da-DK" sz="2300" dirty="0" err="1">
                <a:effectLst/>
                <a:latin typeface="Helvetica" pitchFamily="2" charset="0"/>
              </a:rPr>
              <a:t>Salganik</a:t>
            </a:r>
            <a:r>
              <a:rPr lang="da-DK" sz="2300" dirty="0">
                <a:effectLst/>
                <a:latin typeface="Helvetica" pitchFamily="2" charset="0"/>
              </a:rPr>
              <a:t> &amp; D. S. </a:t>
            </a:r>
            <a:r>
              <a:rPr lang="da-DK" sz="2300" dirty="0" err="1">
                <a:effectLst/>
                <a:latin typeface="Helvetica" pitchFamily="2" charset="0"/>
              </a:rPr>
              <a:t>Rychen</a:t>
            </a:r>
            <a:r>
              <a:rPr lang="da-DK" sz="2300" dirty="0">
                <a:effectLst/>
                <a:latin typeface="Helvetica" pitchFamily="2" charset="0"/>
              </a:rPr>
              <a:t> (Eds.), Key </a:t>
            </a:r>
            <a:r>
              <a:rPr lang="da-DK" sz="2300" dirty="0" err="1">
                <a:effectLst/>
                <a:latin typeface="Helvetica" pitchFamily="2" charset="0"/>
              </a:rPr>
              <a:t>competencies</a:t>
            </a:r>
            <a:r>
              <a:rPr lang="da-DK" sz="2300" dirty="0">
                <a:effectLst/>
                <a:latin typeface="Helvetica" pitchFamily="2" charset="0"/>
              </a:rPr>
              <a:t> for a </a:t>
            </a:r>
            <a:r>
              <a:rPr lang="da-DK" sz="2300" dirty="0" err="1">
                <a:effectLst/>
                <a:latin typeface="Helvetica" pitchFamily="2" charset="0"/>
              </a:rPr>
              <a:t>successful</a:t>
            </a:r>
            <a:r>
              <a:rPr lang="da-DK" sz="2300" dirty="0">
                <a:effectLst/>
                <a:latin typeface="Helvetica" pitchFamily="2" charset="0"/>
              </a:rPr>
              <a:t> </a:t>
            </a:r>
            <a:r>
              <a:rPr lang="da-DK" sz="2300" dirty="0" err="1">
                <a:effectLst/>
                <a:latin typeface="Helvetica" pitchFamily="2" charset="0"/>
              </a:rPr>
              <a:t>life</a:t>
            </a:r>
            <a:r>
              <a:rPr lang="da-DK" sz="2300" dirty="0">
                <a:effectLst/>
                <a:latin typeface="Helvetica" pitchFamily="2" charset="0"/>
              </a:rPr>
              <a:t> and a </a:t>
            </a:r>
            <a:r>
              <a:rPr lang="da-DK" sz="2300" dirty="0" err="1">
                <a:effectLst/>
                <a:latin typeface="Helvetica" pitchFamily="2" charset="0"/>
              </a:rPr>
              <a:t>well-functioning</a:t>
            </a:r>
            <a:r>
              <a:rPr lang="da-DK" sz="2300" dirty="0">
                <a:effectLst/>
                <a:latin typeface="Helvetica" pitchFamily="2" charset="0"/>
              </a:rPr>
              <a:t> society (pp. 41–62). </a:t>
            </a:r>
            <a:r>
              <a:rPr lang="da-DK" sz="2300" dirty="0" err="1">
                <a:effectLst/>
                <a:latin typeface="Helvetica" pitchFamily="2" charset="0"/>
              </a:rPr>
              <a:t>Hogrefe</a:t>
            </a:r>
            <a:r>
              <a:rPr lang="da-DK" sz="2300" dirty="0">
                <a:effectLst/>
                <a:latin typeface="Helvetica" pitchFamily="2" charset="0"/>
              </a:rPr>
              <a:t> &amp; Huber.</a:t>
            </a:r>
            <a:endParaRPr lang="en-US" sz="2300" dirty="0">
              <a:solidFill>
                <a:srgbClr val="222222"/>
              </a:solidFill>
              <a:cs typeface="Arial"/>
            </a:endParaRPr>
          </a:p>
          <a:p>
            <a:pPr marL="0" indent="0">
              <a:buNone/>
            </a:pPr>
            <a:r>
              <a:rPr lang="da-DK" sz="2300" dirty="0" err="1">
                <a:effectLst/>
                <a:latin typeface="Helvetica" pitchFamily="2" charset="0"/>
              </a:rPr>
              <a:t>Voogt</a:t>
            </a:r>
            <a:r>
              <a:rPr lang="da-DK" sz="2300" dirty="0">
                <a:effectLst/>
                <a:latin typeface="Helvetica" pitchFamily="2" charset="0"/>
              </a:rPr>
              <a:t>, J., &amp; </a:t>
            </a:r>
            <a:r>
              <a:rPr lang="da-DK" sz="2300" dirty="0" err="1">
                <a:effectLst/>
                <a:latin typeface="Helvetica" pitchFamily="2" charset="0"/>
              </a:rPr>
              <a:t>Roblin</a:t>
            </a:r>
            <a:r>
              <a:rPr lang="da-DK" sz="2300" dirty="0">
                <a:effectLst/>
                <a:latin typeface="Helvetica" pitchFamily="2" charset="0"/>
              </a:rPr>
              <a:t>, N. P. (2012). A </a:t>
            </a:r>
            <a:r>
              <a:rPr lang="da-DK" sz="2300" dirty="0" err="1">
                <a:effectLst/>
                <a:latin typeface="Helvetica" pitchFamily="2" charset="0"/>
              </a:rPr>
              <a:t>comparative</a:t>
            </a:r>
            <a:r>
              <a:rPr lang="da-DK" sz="2300" dirty="0">
                <a:effectLst/>
                <a:latin typeface="Helvetica" pitchFamily="2" charset="0"/>
              </a:rPr>
              <a:t> </a:t>
            </a:r>
            <a:r>
              <a:rPr lang="da-DK" sz="2300" dirty="0" err="1">
                <a:effectLst/>
                <a:latin typeface="Helvetica" pitchFamily="2" charset="0"/>
              </a:rPr>
              <a:t>analysis</a:t>
            </a:r>
            <a:r>
              <a:rPr lang="da-DK" sz="2300" dirty="0">
                <a:effectLst/>
                <a:latin typeface="Helvetica" pitchFamily="2" charset="0"/>
              </a:rPr>
              <a:t> of international frameworks for 21st </a:t>
            </a:r>
            <a:r>
              <a:rPr lang="da-DK" sz="2300" dirty="0" err="1">
                <a:effectLst/>
                <a:latin typeface="Helvetica" pitchFamily="2" charset="0"/>
              </a:rPr>
              <a:t>century</a:t>
            </a:r>
            <a:r>
              <a:rPr lang="da-DK" sz="2300" dirty="0">
                <a:effectLst/>
                <a:latin typeface="Helvetica" pitchFamily="2" charset="0"/>
              </a:rPr>
              <a:t> </a:t>
            </a:r>
            <a:r>
              <a:rPr lang="da-DK" sz="2300" dirty="0" err="1">
                <a:effectLst/>
                <a:latin typeface="Helvetica" pitchFamily="2" charset="0"/>
              </a:rPr>
              <a:t>competences</a:t>
            </a:r>
            <a:r>
              <a:rPr lang="da-DK" sz="2300" dirty="0">
                <a:effectLst/>
                <a:latin typeface="Helvetica" pitchFamily="2" charset="0"/>
              </a:rPr>
              <a:t>: </a:t>
            </a:r>
            <a:r>
              <a:rPr lang="da-DK" sz="2300" dirty="0" err="1">
                <a:effectLst/>
                <a:latin typeface="Helvetica" pitchFamily="2" charset="0"/>
              </a:rPr>
              <a:t>Implications</a:t>
            </a:r>
            <a:r>
              <a:rPr lang="da-DK" sz="2300" dirty="0">
                <a:effectLst/>
                <a:latin typeface="Helvetica" pitchFamily="2" charset="0"/>
              </a:rPr>
              <a:t> for national curriculum </a:t>
            </a:r>
            <a:r>
              <a:rPr lang="da-DK" sz="2300" dirty="0" err="1">
                <a:effectLst/>
                <a:latin typeface="Helvetica" pitchFamily="2" charset="0"/>
              </a:rPr>
              <a:t>policies</a:t>
            </a:r>
            <a:r>
              <a:rPr lang="da-DK" sz="2300" dirty="0">
                <a:effectLst/>
                <a:latin typeface="Helvetica" pitchFamily="2" charset="0"/>
              </a:rPr>
              <a:t>. Journal of Curriculum Studies, 44(3), 299–321.</a:t>
            </a:r>
          </a:p>
          <a:p>
            <a:pPr marL="0" indent="0">
              <a:buNone/>
            </a:pPr>
            <a:endParaRPr lang="en-US" sz="1200" dirty="0"/>
          </a:p>
        </p:txBody>
      </p:sp>
    </p:spTree>
    <p:extLst>
      <p:ext uri="{BB962C8B-B14F-4D97-AF65-F5344CB8AC3E}">
        <p14:creationId xmlns:p14="http://schemas.microsoft.com/office/powerpoint/2010/main" val="1416641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82F010-CCC0-B9FF-3446-CE159C0B43B9}"/>
              </a:ext>
            </a:extLst>
          </p:cNvPr>
          <p:cNvSpPr>
            <a:spLocks noGrp="1"/>
          </p:cNvSpPr>
          <p:nvPr>
            <p:ph type="sldNum" sz="quarter" idx="10"/>
          </p:nvPr>
        </p:nvSpPr>
        <p:spPr>
          <a:xfrm>
            <a:off x="11339887" y="593223"/>
            <a:ext cx="571468" cy="227164"/>
          </a:xfrm>
        </p:spPr>
        <p:txBody>
          <a:bodyPr anchor="ctr">
            <a:normAutofit/>
          </a:bodyPr>
          <a:lstStyle/>
          <a:p>
            <a:pPr>
              <a:spcAft>
                <a:spcPts val="600"/>
              </a:spcAft>
            </a:pPr>
            <a:fld id="{D8D877B3-D348-4611-9BDB-C5374591D951}" type="slidenum">
              <a:rPr lang="en-US" smtClean="0"/>
              <a:pPr>
                <a:spcAft>
                  <a:spcPts val="600"/>
                </a:spcAft>
              </a:pPr>
              <a:t>2</a:t>
            </a:fld>
            <a:endParaRPr lang="en-US"/>
          </a:p>
        </p:txBody>
      </p:sp>
      <p:pic>
        <p:nvPicPr>
          <p:cNvPr id="5" name="Picture 4">
            <a:extLst>
              <a:ext uri="{FF2B5EF4-FFF2-40B4-BE49-F238E27FC236}">
                <a16:creationId xmlns:a16="http://schemas.microsoft.com/office/drawing/2014/main" id="{21D5768B-0605-8BC9-ABC7-B5562F330B36}"/>
              </a:ext>
            </a:extLst>
          </p:cNvPr>
          <p:cNvPicPr>
            <a:picLocks noChangeAspect="1"/>
          </p:cNvPicPr>
          <p:nvPr/>
        </p:nvPicPr>
        <p:blipFill rotWithShape="1">
          <a:blip r:embed="rId2"/>
          <a:srcRect l="16364" r="20544" b="-1"/>
          <a:stretch/>
        </p:blipFill>
        <p:spPr>
          <a:xfrm>
            <a:off x="-1" y="10"/>
            <a:ext cx="7427914" cy="6857990"/>
          </a:xfrm>
          <a:prstGeom prst="rect">
            <a:avLst/>
          </a:prstGeom>
          <a:noFill/>
        </p:spPr>
      </p:pic>
      <p:sp>
        <p:nvSpPr>
          <p:cNvPr id="3" name="Title 2">
            <a:extLst>
              <a:ext uri="{FF2B5EF4-FFF2-40B4-BE49-F238E27FC236}">
                <a16:creationId xmlns:a16="http://schemas.microsoft.com/office/drawing/2014/main" id="{C55955F3-36D0-9A0B-9EBC-857B3ACFC8D8}"/>
              </a:ext>
            </a:extLst>
          </p:cNvPr>
          <p:cNvSpPr>
            <a:spLocks noGrp="1"/>
          </p:cNvSpPr>
          <p:nvPr>
            <p:ph type="title"/>
          </p:nvPr>
        </p:nvSpPr>
        <p:spPr>
          <a:xfrm>
            <a:off x="8031878" y="957753"/>
            <a:ext cx="3879477" cy="1987748"/>
          </a:xfrm>
        </p:spPr>
        <p:txBody>
          <a:bodyPr anchor="t">
            <a:normAutofit/>
          </a:bodyPr>
          <a:lstStyle/>
          <a:p>
            <a:r>
              <a:rPr lang="en-US" err="1"/>
              <a:t>Hvem</a:t>
            </a:r>
            <a:r>
              <a:rPr lang="en-US"/>
              <a:t> er vi</a:t>
            </a:r>
          </a:p>
        </p:txBody>
      </p:sp>
      <p:sp>
        <p:nvSpPr>
          <p:cNvPr id="4" name="Text Placeholder 3">
            <a:extLst>
              <a:ext uri="{FF2B5EF4-FFF2-40B4-BE49-F238E27FC236}">
                <a16:creationId xmlns:a16="http://schemas.microsoft.com/office/drawing/2014/main" id="{4D562564-047E-285B-7F3D-BC42F7D49D1A}"/>
              </a:ext>
            </a:extLst>
          </p:cNvPr>
          <p:cNvSpPr>
            <a:spLocks noGrp="1"/>
          </p:cNvSpPr>
          <p:nvPr>
            <p:ph type="body" sz="quarter" idx="12"/>
          </p:nvPr>
        </p:nvSpPr>
        <p:spPr>
          <a:xfrm>
            <a:off x="7840717" y="2025748"/>
            <a:ext cx="4070638" cy="4156567"/>
          </a:xfrm>
        </p:spPr>
        <p:txBody>
          <a:bodyPr vert="horz" lIns="0" tIns="45720" rIns="0" bIns="45720" rtlCol="0">
            <a:normAutofit/>
          </a:bodyPr>
          <a:lstStyle/>
          <a:p>
            <a:pPr>
              <a:buFont typeface="Arial"/>
              <a:buChar char="•"/>
            </a:pPr>
            <a:r>
              <a:rPr lang="en-US" sz="1800" dirty="0" err="1"/>
              <a:t>Lektor</a:t>
            </a:r>
            <a:r>
              <a:rPr lang="en-US" sz="1800" dirty="0"/>
              <a:t>, </a:t>
            </a:r>
            <a:r>
              <a:rPr lang="en-US" sz="1800" dirty="0" err="1"/>
              <a:t>phd</a:t>
            </a:r>
            <a:r>
              <a:rPr lang="en-US" sz="1800" dirty="0"/>
              <a:t>. Anders </a:t>
            </a:r>
            <a:r>
              <a:rPr lang="en-US" sz="1800" dirty="0" err="1"/>
              <a:t>Kalsgaard</a:t>
            </a:r>
            <a:r>
              <a:rPr lang="en-US" sz="1800" dirty="0"/>
              <a:t> </a:t>
            </a:r>
            <a:r>
              <a:rPr lang="en-US" sz="1800" dirty="0" err="1"/>
              <a:t>Møller</a:t>
            </a:r>
            <a:endParaRPr lang="en-US" sz="1800" dirty="0"/>
          </a:p>
          <a:p>
            <a:pPr>
              <a:buFont typeface="Arial"/>
              <a:buChar char="•"/>
            </a:pPr>
            <a:r>
              <a:rPr lang="en-US" sz="1800" dirty="0" err="1"/>
              <a:t>Phd</a:t>
            </a:r>
            <a:r>
              <a:rPr lang="en-US" sz="1800" dirty="0"/>
              <a:t>. </a:t>
            </a:r>
            <a:r>
              <a:rPr lang="en-US" sz="1800" dirty="0" err="1"/>
              <a:t>studerende</a:t>
            </a:r>
            <a:r>
              <a:rPr lang="en-US" sz="1800" dirty="0"/>
              <a:t> Anders </a:t>
            </a:r>
            <a:r>
              <a:rPr lang="en-US" sz="1800" dirty="0" err="1"/>
              <a:t>Melbye</a:t>
            </a:r>
            <a:r>
              <a:rPr lang="en-US" sz="1800" dirty="0"/>
              <a:t> </a:t>
            </a:r>
            <a:r>
              <a:rPr lang="en-US" sz="1800" dirty="0" err="1"/>
              <a:t>Boelt</a:t>
            </a:r>
            <a:endParaRPr lang="en-US" sz="1800" dirty="0"/>
          </a:p>
          <a:p>
            <a:pPr marL="0" indent="0">
              <a:buNone/>
            </a:pPr>
            <a:r>
              <a:rPr lang="en-US" dirty="0"/>
              <a:t> </a:t>
            </a:r>
          </a:p>
          <a:p>
            <a:pPr marL="0" indent="0">
              <a:buNone/>
            </a:pPr>
            <a:r>
              <a:rPr lang="en-US" sz="1800" dirty="0"/>
              <a:t>Aalborg </a:t>
            </a:r>
            <a:r>
              <a:rPr lang="en-US" sz="1800" dirty="0" err="1"/>
              <a:t>Universitet</a:t>
            </a:r>
            <a:r>
              <a:rPr lang="en-US" sz="1800" dirty="0"/>
              <a:t> </a:t>
            </a:r>
            <a:r>
              <a:rPr lang="en-US" sz="1800" dirty="0" err="1"/>
              <a:t>Institut</a:t>
            </a:r>
            <a:r>
              <a:rPr lang="en-US" sz="1800" dirty="0"/>
              <a:t> for Kultur </a:t>
            </a:r>
            <a:r>
              <a:rPr lang="en-US" sz="1800" dirty="0" err="1"/>
              <a:t>og</a:t>
            </a:r>
            <a:r>
              <a:rPr lang="en-US" sz="1800" dirty="0"/>
              <a:t> </a:t>
            </a:r>
            <a:r>
              <a:rPr lang="en-US" sz="1800" dirty="0" err="1"/>
              <a:t>Læring</a:t>
            </a:r>
            <a:endParaRPr lang="en-US" sz="1800" dirty="0"/>
          </a:p>
          <a:p>
            <a:pPr marL="0" indent="0">
              <a:buNone/>
            </a:pPr>
            <a:r>
              <a:rPr lang="en-US" sz="1800" dirty="0" err="1"/>
              <a:t>Tilknyttet</a:t>
            </a:r>
            <a:r>
              <a:rPr lang="en-US" sz="1800" dirty="0"/>
              <a:t> </a:t>
            </a:r>
            <a:r>
              <a:rPr lang="en-US" sz="1800" dirty="0" err="1"/>
              <a:t>forskningslaboratoriet</a:t>
            </a:r>
            <a:r>
              <a:rPr lang="en-US" sz="1800" dirty="0"/>
              <a:t> </a:t>
            </a:r>
            <a:r>
              <a:rPr lang="en-US" sz="1800" dirty="0" err="1"/>
              <a:t>Xlab</a:t>
            </a:r>
            <a:endParaRPr lang="en-US" sz="1800"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582009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FB891B60-40C4-4646-BDAE-A9BF0B852496}"/>
              </a:ext>
            </a:extLst>
          </p:cNvPr>
          <p:cNvSpPr>
            <a:spLocks noGrp="1"/>
          </p:cNvSpPr>
          <p:nvPr>
            <p:ph type="sldNum" sz="quarter" idx="4"/>
          </p:nvPr>
        </p:nvSpPr>
        <p:spPr/>
        <p:txBody>
          <a:bodyPr/>
          <a:lstStyle/>
          <a:p>
            <a:fld id="{D8D877B3-D348-4611-9BDB-C5374591D951}" type="slidenum">
              <a:rPr lang="en-US" smtClean="0"/>
              <a:pPr/>
              <a:t>3</a:t>
            </a:fld>
            <a:endParaRPr lang="en-US"/>
          </a:p>
        </p:txBody>
      </p:sp>
      <p:sp>
        <p:nvSpPr>
          <p:cNvPr id="3" name="Titel 2">
            <a:extLst>
              <a:ext uri="{FF2B5EF4-FFF2-40B4-BE49-F238E27FC236}">
                <a16:creationId xmlns:a16="http://schemas.microsoft.com/office/drawing/2014/main" id="{1D473FBE-A6F3-4DE1-B88D-B2E0C5FC00E8}"/>
              </a:ext>
            </a:extLst>
          </p:cNvPr>
          <p:cNvSpPr>
            <a:spLocks noGrp="1"/>
          </p:cNvSpPr>
          <p:nvPr>
            <p:ph type="title"/>
          </p:nvPr>
        </p:nvSpPr>
        <p:spPr>
          <a:xfrm>
            <a:off x="587374" y="370290"/>
            <a:ext cx="10620094" cy="1474385"/>
          </a:xfrm>
        </p:spPr>
        <p:txBody>
          <a:bodyPr/>
          <a:lstStyle/>
          <a:p>
            <a:r>
              <a:rPr lang="da-DK"/>
              <a:t>Hvad kan VR bruges til i uddannelse?</a:t>
            </a:r>
          </a:p>
        </p:txBody>
      </p:sp>
      <p:sp>
        <p:nvSpPr>
          <p:cNvPr id="4" name="Pladsholder til tekst 3">
            <a:extLst>
              <a:ext uri="{FF2B5EF4-FFF2-40B4-BE49-F238E27FC236}">
                <a16:creationId xmlns:a16="http://schemas.microsoft.com/office/drawing/2014/main" id="{35EFBFF1-1823-4CE4-AB25-EA557659C3B3}"/>
              </a:ext>
            </a:extLst>
          </p:cNvPr>
          <p:cNvSpPr>
            <a:spLocks noGrp="1"/>
          </p:cNvSpPr>
          <p:nvPr>
            <p:ph type="body" sz="quarter" idx="12"/>
          </p:nvPr>
        </p:nvSpPr>
        <p:spPr>
          <a:xfrm>
            <a:off x="587375" y="2065336"/>
            <a:ext cx="10620093" cy="4222447"/>
          </a:xfrm>
        </p:spPr>
        <p:txBody>
          <a:bodyPr vert="horz" lIns="0" tIns="45720" rIns="0" bIns="45720" rtlCol="0" anchor="t">
            <a:normAutofit/>
          </a:bodyPr>
          <a:lstStyle/>
          <a:p>
            <a:pPr>
              <a:buFont typeface="Arial" panose="020B0604020202020204" pitchFamily="34" charset="0"/>
              <a:buChar char="•"/>
            </a:pPr>
            <a:r>
              <a:rPr lang="da-DK" sz="2000" dirty="0"/>
              <a:t>Kognitive færdigheder relateret til at huske – særligt til at forstå rumlig og visuel information og viden. (f.eks. Anatomisk sammensætning i kroppen)</a:t>
            </a:r>
            <a:endParaRPr lang="da-DK" sz="2000" dirty="0">
              <a:cs typeface="Arial"/>
            </a:endParaRPr>
          </a:p>
          <a:p>
            <a:pPr>
              <a:buFont typeface="Arial" panose="020B0604020202020204" pitchFamily="34" charset="0"/>
              <a:buChar char="•"/>
            </a:pPr>
            <a:r>
              <a:rPr lang="da-DK" sz="2000" dirty="0" err="1"/>
              <a:t>Psykomotoriske</a:t>
            </a:r>
            <a:r>
              <a:rPr lang="da-DK" sz="2000" dirty="0"/>
              <a:t> færdigheder - f.eks. at gennemføre </a:t>
            </a:r>
            <a:r>
              <a:rPr lang="da-DK" sz="2000" dirty="0">
                <a:ea typeface="+mn-lt"/>
                <a:cs typeface="+mn-lt"/>
              </a:rPr>
              <a:t>kirurgiske indgreb</a:t>
            </a:r>
            <a:endParaRPr lang="da-DK" sz="2000" dirty="0">
              <a:solidFill>
                <a:srgbClr val="00B050"/>
              </a:solidFill>
              <a:ea typeface="+mn-lt"/>
              <a:cs typeface="+mn-lt"/>
            </a:endParaRPr>
          </a:p>
          <a:p>
            <a:pPr>
              <a:buFont typeface="Arial" panose="020B0604020202020204" pitchFamily="34" charset="0"/>
              <a:buChar char="•"/>
            </a:pPr>
            <a:r>
              <a:rPr lang="da-DK" sz="2000" dirty="0"/>
              <a:t>Affektive færdigheder relateret til at kontrollere følelsesmæssige reaktioner på stressende eller vanskelige situationer. </a:t>
            </a:r>
            <a:endParaRPr lang="da-DK" sz="2000" dirty="0">
              <a:solidFill>
                <a:srgbClr val="00B050"/>
              </a:solidFill>
              <a:cs typeface="Arial"/>
            </a:endParaRPr>
          </a:p>
          <a:p>
            <a:pPr marL="0" indent="0">
              <a:buNone/>
            </a:pPr>
            <a:endParaRPr lang="da-DK" sz="2000" dirty="0">
              <a:solidFill>
                <a:srgbClr val="FF0000"/>
              </a:solidFill>
              <a:cs typeface="Arial"/>
            </a:endParaRPr>
          </a:p>
          <a:p>
            <a:pPr marL="0" indent="0">
              <a:buNone/>
            </a:pPr>
            <a:r>
              <a:rPr lang="da-DK" sz="2000" dirty="0"/>
              <a:t>								(Jensen &amp; Konradsen,  2018)</a:t>
            </a:r>
            <a:endParaRPr lang="da-DK" sz="2000" dirty="0">
              <a:cs typeface="Arial"/>
            </a:endParaRPr>
          </a:p>
        </p:txBody>
      </p:sp>
    </p:spTree>
    <p:extLst>
      <p:ext uri="{BB962C8B-B14F-4D97-AF65-F5344CB8AC3E}">
        <p14:creationId xmlns:p14="http://schemas.microsoft.com/office/powerpoint/2010/main" val="3958488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FB891B60-40C4-4646-BDAE-A9BF0B852496}"/>
              </a:ext>
            </a:extLst>
          </p:cNvPr>
          <p:cNvSpPr>
            <a:spLocks noGrp="1"/>
          </p:cNvSpPr>
          <p:nvPr>
            <p:ph type="sldNum" sz="quarter" idx="4"/>
          </p:nvPr>
        </p:nvSpPr>
        <p:spPr/>
        <p:txBody>
          <a:bodyPr/>
          <a:lstStyle/>
          <a:p>
            <a:fld id="{D8D877B3-D348-4611-9BDB-C5374591D951}" type="slidenum">
              <a:rPr lang="en-US" smtClean="0"/>
              <a:pPr/>
              <a:t>4</a:t>
            </a:fld>
            <a:endParaRPr lang="en-US"/>
          </a:p>
        </p:txBody>
      </p:sp>
      <p:sp>
        <p:nvSpPr>
          <p:cNvPr id="3" name="Titel 2">
            <a:extLst>
              <a:ext uri="{FF2B5EF4-FFF2-40B4-BE49-F238E27FC236}">
                <a16:creationId xmlns:a16="http://schemas.microsoft.com/office/drawing/2014/main" id="{1D473FBE-A6F3-4DE1-B88D-B2E0C5FC00E8}"/>
              </a:ext>
            </a:extLst>
          </p:cNvPr>
          <p:cNvSpPr>
            <a:spLocks noGrp="1"/>
          </p:cNvSpPr>
          <p:nvPr>
            <p:ph type="title"/>
          </p:nvPr>
        </p:nvSpPr>
        <p:spPr>
          <a:xfrm>
            <a:off x="587374" y="370290"/>
            <a:ext cx="10620094" cy="1474385"/>
          </a:xfrm>
        </p:spPr>
        <p:txBody>
          <a:bodyPr/>
          <a:lstStyle/>
          <a:p>
            <a:r>
              <a:rPr lang="da-DK"/>
              <a:t>Indenfor </a:t>
            </a:r>
            <a:r>
              <a:rPr lang="da-DK" err="1"/>
              <a:t>Nursing</a:t>
            </a:r>
            <a:endParaRPr lang="da-DK" err="1">
              <a:cs typeface="Arial"/>
            </a:endParaRPr>
          </a:p>
        </p:txBody>
      </p:sp>
      <p:sp>
        <p:nvSpPr>
          <p:cNvPr id="4" name="Pladsholder til tekst 3">
            <a:extLst>
              <a:ext uri="{FF2B5EF4-FFF2-40B4-BE49-F238E27FC236}">
                <a16:creationId xmlns:a16="http://schemas.microsoft.com/office/drawing/2014/main" id="{35EFBFF1-1823-4CE4-AB25-EA557659C3B3}"/>
              </a:ext>
            </a:extLst>
          </p:cNvPr>
          <p:cNvSpPr>
            <a:spLocks noGrp="1"/>
          </p:cNvSpPr>
          <p:nvPr>
            <p:ph type="body" sz="quarter" idx="12"/>
          </p:nvPr>
        </p:nvSpPr>
        <p:spPr>
          <a:xfrm>
            <a:off x="587375" y="2065337"/>
            <a:ext cx="10620093" cy="3704284"/>
          </a:xfrm>
        </p:spPr>
        <p:txBody>
          <a:bodyPr vert="horz" lIns="0" tIns="45720" rIns="0" bIns="45720" rtlCol="0" anchor="t">
            <a:normAutofit/>
          </a:bodyPr>
          <a:lstStyle/>
          <a:p>
            <a:pPr marL="0" indent="0">
              <a:buNone/>
            </a:pPr>
            <a:r>
              <a:rPr lang="da-DK" sz="2000" dirty="0"/>
              <a:t>Fire hovedpædagogiske mål: </a:t>
            </a:r>
          </a:p>
          <a:p>
            <a:pPr>
              <a:buFont typeface="Arial" panose="020B0604020202020204" pitchFamily="34" charset="0"/>
              <a:buChar char="•"/>
            </a:pPr>
            <a:r>
              <a:rPr lang="da-DK" sz="2000" dirty="0"/>
              <a:t>Proceduremæssige færdigheder (injektion, sårpleje etc.)</a:t>
            </a:r>
            <a:endParaRPr lang="da-DK" sz="2000" dirty="0">
              <a:cs typeface="Arial"/>
            </a:endParaRPr>
          </a:p>
          <a:p>
            <a:pPr>
              <a:buFont typeface="Arial" panose="020B0604020202020204" pitchFamily="34" charset="0"/>
              <a:buChar char="•"/>
            </a:pPr>
            <a:r>
              <a:rPr lang="da-DK" sz="2000" dirty="0"/>
              <a:t>Beredskabstræning (træning af nødsituationer) </a:t>
            </a:r>
            <a:endParaRPr lang="da-DK" sz="2000" dirty="0">
              <a:solidFill>
                <a:srgbClr val="211A52"/>
              </a:solidFill>
              <a:ea typeface="+mn-lt"/>
              <a:cs typeface="+mn-lt"/>
            </a:endParaRPr>
          </a:p>
          <a:p>
            <a:pPr>
              <a:buFont typeface="Arial" panose="020B0604020202020204" pitchFamily="34" charset="0"/>
              <a:buChar char="•"/>
            </a:pPr>
            <a:r>
              <a:rPr lang="da-DK" sz="2000" dirty="0" err="1">
                <a:ea typeface="+mn-lt"/>
                <a:cs typeface="+mn-lt"/>
              </a:rPr>
              <a:t>Psykomotorisk</a:t>
            </a:r>
            <a:r>
              <a:rPr lang="da-DK" sz="2000" dirty="0">
                <a:ea typeface="+mn-lt"/>
                <a:cs typeface="+mn-lt"/>
              </a:rPr>
              <a:t> træning</a:t>
            </a:r>
          </a:p>
          <a:p>
            <a:pPr>
              <a:buFont typeface="Arial" panose="020B0604020202020204" pitchFamily="34" charset="0"/>
              <a:buChar char="•"/>
            </a:pPr>
            <a:r>
              <a:rPr lang="da-DK" sz="2000" dirty="0">
                <a:ea typeface="+mn-lt"/>
                <a:cs typeface="+mn-lt"/>
              </a:rPr>
              <a:t>Træning i ”bløde” færdigheder, simuleringer der støtter empati</a:t>
            </a:r>
            <a:endParaRPr lang="da-DK" sz="2000" dirty="0">
              <a:cs typeface="Arial"/>
            </a:endParaRPr>
          </a:p>
          <a:p>
            <a:pPr marL="0" indent="0">
              <a:buNone/>
            </a:pPr>
            <a:r>
              <a:rPr lang="da-DK" sz="2000" dirty="0">
                <a:solidFill>
                  <a:srgbClr val="00B050"/>
                </a:solidFill>
              </a:rPr>
              <a:t>																</a:t>
            </a:r>
            <a:r>
              <a:rPr lang="da-DK" sz="1800" dirty="0">
                <a:solidFill>
                  <a:srgbClr val="000000"/>
                </a:solidFill>
              </a:rPr>
              <a:t>((</a:t>
            </a:r>
            <a:r>
              <a:rPr lang="da-DK" sz="1800" b="0" i="0" u="none" strike="noStrike" baseline="0" dirty="0" err="1">
                <a:solidFill>
                  <a:srgbClr val="000000"/>
                </a:solidFill>
              </a:rPr>
              <a:t>Plotzky</a:t>
            </a:r>
            <a:r>
              <a:rPr lang="da-DK" sz="1800" b="0" i="0" u="none" strike="noStrike" baseline="0" dirty="0">
                <a:solidFill>
                  <a:srgbClr val="000000"/>
                </a:solidFill>
              </a:rPr>
              <a:t> et </a:t>
            </a:r>
            <a:r>
              <a:rPr lang="da-DK" sz="1800" dirty="0">
                <a:solidFill>
                  <a:srgbClr val="000000"/>
                </a:solidFill>
              </a:rPr>
              <a:t>al., 2021)</a:t>
            </a:r>
            <a:endParaRPr lang="da-DK" sz="2000" dirty="0">
              <a:solidFill>
                <a:srgbClr val="00B050"/>
              </a:solidFill>
            </a:endParaRPr>
          </a:p>
        </p:txBody>
      </p:sp>
    </p:spTree>
    <p:extLst>
      <p:ext uri="{BB962C8B-B14F-4D97-AF65-F5344CB8AC3E}">
        <p14:creationId xmlns:p14="http://schemas.microsoft.com/office/powerpoint/2010/main" val="2600514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E78AD8-E2C1-8D71-48F7-6136506431AB}"/>
              </a:ext>
            </a:extLst>
          </p:cNvPr>
          <p:cNvSpPr>
            <a:spLocks noGrp="1"/>
          </p:cNvSpPr>
          <p:nvPr>
            <p:ph type="sldNum" sz="quarter" idx="4"/>
          </p:nvPr>
        </p:nvSpPr>
        <p:spPr/>
        <p:txBody>
          <a:bodyPr/>
          <a:lstStyle/>
          <a:p>
            <a:fld id="{D8D877B3-D348-4611-9BDB-C5374591D951}" type="slidenum">
              <a:rPr lang="en-US" smtClean="0"/>
              <a:pPr/>
              <a:t>5</a:t>
            </a:fld>
            <a:endParaRPr lang="en-US"/>
          </a:p>
        </p:txBody>
      </p:sp>
      <p:sp>
        <p:nvSpPr>
          <p:cNvPr id="3" name="Title 2">
            <a:extLst>
              <a:ext uri="{FF2B5EF4-FFF2-40B4-BE49-F238E27FC236}">
                <a16:creationId xmlns:a16="http://schemas.microsoft.com/office/drawing/2014/main" id="{5AD19C1B-114B-E253-E5B1-8E613CCF89EB}"/>
              </a:ext>
            </a:extLst>
          </p:cNvPr>
          <p:cNvSpPr>
            <a:spLocks noGrp="1"/>
          </p:cNvSpPr>
          <p:nvPr>
            <p:ph type="title"/>
          </p:nvPr>
        </p:nvSpPr>
        <p:spPr>
          <a:xfrm>
            <a:off x="587374" y="370290"/>
            <a:ext cx="8851021" cy="1474385"/>
          </a:xfrm>
        </p:spPr>
        <p:txBody>
          <a:bodyPr/>
          <a:lstStyle/>
          <a:p>
            <a:r>
              <a:rPr lang="en-US">
                <a:cs typeface="Arial"/>
              </a:rPr>
              <a:t> Vores </a:t>
            </a:r>
            <a:r>
              <a:rPr lang="en-US" err="1">
                <a:ea typeface="+mn-lt"/>
                <a:cs typeface="+mn-lt"/>
              </a:rPr>
              <a:t>litteraturstudie</a:t>
            </a:r>
            <a:endParaRPr lang="en-US" err="1"/>
          </a:p>
        </p:txBody>
      </p:sp>
      <p:sp>
        <p:nvSpPr>
          <p:cNvPr id="4" name="Text Placeholder 3">
            <a:extLst>
              <a:ext uri="{FF2B5EF4-FFF2-40B4-BE49-F238E27FC236}">
                <a16:creationId xmlns:a16="http://schemas.microsoft.com/office/drawing/2014/main" id="{952B04E2-51DB-E717-A26C-423ABEF7C383}"/>
              </a:ext>
            </a:extLst>
          </p:cNvPr>
          <p:cNvSpPr>
            <a:spLocks noGrp="1"/>
          </p:cNvSpPr>
          <p:nvPr>
            <p:ph type="body" sz="quarter" idx="12"/>
          </p:nvPr>
        </p:nvSpPr>
        <p:spPr/>
        <p:txBody>
          <a:bodyPr vert="horz" lIns="0" tIns="45720" rIns="0" bIns="45720" rtlCol="0" anchor="t">
            <a:normAutofit/>
          </a:bodyPr>
          <a:lstStyle/>
          <a:p>
            <a:pPr marL="0" indent="0">
              <a:buNone/>
            </a:pPr>
            <a:r>
              <a:rPr lang="en-US" sz="1800" dirty="0">
                <a:cs typeface="Arial"/>
              </a:rPr>
              <a:t>I </a:t>
            </a:r>
            <a:r>
              <a:rPr lang="en-US" sz="1800" dirty="0" err="1">
                <a:cs typeface="Arial"/>
              </a:rPr>
              <a:t>litteraturstudiet</a:t>
            </a:r>
            <a:r>
              <a:rPr lang="en-US" sz="1800" dirty="0">
                <a:cs typeface="Arial"/>
              </a:rPr>
              <a:t> </a:t>
            </a:r>
            <a:r>
              <a:rPr lang="en-US" sz="1800" dirty="0" err="1">
                <a:cs typeface="Arial"/>
              </a:rPr>
              <a:t>kigger</a:t>
            </a:r>
            <a:r>
              <a:rPr lang="en-US" sz="1800" dirty="0">
                <a:cs typeface="Arial"/>
              </a:rPr>
              <a:t> vi </a:t>
            </a:r>
            <a:r>
              <a:rPr lang="en-US" sz="1800" dirty="0" err="1">
                <a:cs typeface="Arial"/>
              </a:rPr>
              <a:t>på</a:t>
            </a:r>
            <a:r>
              <a:rPr lang="en-US" sz="1800" dirty="0">
                <a:cs typeface="Arial"/>
              </a:rPr>
              <a:t> </a:t>
            </a:r>
            <a:r>
              <a:rPr lang="en-US" sz="1800" dirty="0" err="1">
                <a:cs typeface="Arial"/>
              </a:rPr>
              <a:t>hvordan</a:t>
            </a:r>
            <a:r>
              <a:rPr lang="en-US" sz="1800" dirty="0">
                <a:cs typeface="Arial"/>
              </a:rPr>
              <a:t> VR er </a:t>
            </a:r>
            <a:r>
              <a:rPr lang="en-US" sz="1800" dirty="0" err="1">
                <a:cs typeface="Arial"/>
              </a:rPr>
              <a:t>blevet</a:t>
            </a:r>
            <a:r>
              <a:rPr lang="en-US" sz="1800" dirty="0">
                <a:cs typeface="Arial"/>
              </a:rPr>
              <a:t> </a:t>
            </a:r>
            <a:r>
              <a:rPr lang="en-US" sz="1800" dirty="0" err="1">
                <a:cs typeface="Arial"/>
              </a:rPr>
              <a:t>brugt</a:t>
            </a:r>
            <a:r>
              <a:rPr lang="en-US" sz="1800" dirty="0">
                <a:cs typeface="Arial"/>
              </a:rPr>
              <a:t> </a:t>
            </a:r>
            <a:r>
              <a:rPr lang="en-US" sz="1800" dirty="0" err="1">
                <a:cs typeface="Arial"/>
              </a:rPr>
              <a:t>til</a:t>
            </a:r>
            <a:r>
              <a:rPr lang="en-US" sz="1800" dirty="0">
                <a:cs typeface="Arial"/>
              </a:rPr>
              <a:t> at </a:t>
            </a:r>
            <a:r>
              <a:rPr lang="en-US" sz="1800" dirty="0" err="1">
                <a:cs typeface="Arial"/>
              </a:rPr>
              <a:t>understøtte</a:t>
            </a:r>
            <a:r>
              <a:rPr lang="en-US" sz="1800" dirty="0">
                <a:cs typeface="Arial"/>
              </a:rPr>
              <a:t> </a:t>
            </a:r>
            <a:r>
              <a:rPr lang="en-US" sz="1800" dirty="0" err="1">
                <a:cs typeface="Arial"/>
              </a:rPr>
              <a:t>generiske</a:t>
            </a:r>
            <a:r>
              <a:rPr lang="en-US" sz="1800" dirty="0">
                <a:cs typeface="Arial"/>
              </a:rPr>
              <a:t> </a:t>
            </a:r>
            <a:r>
              <a:rPr lang="en-US" sz="1800" dirty="0" err="1">
                <a:cs typeface="Arial"/>
              </a:rPr>
              <a:t>kompetencer</a:t>
            </a:r>
            <a:r>
              <a:rPr lang="en-US" sz="1800" dirty="0">
                <a:cs typeface="Arial"/>
              </a:rPr>
              <a:t>. (</a:t>
            </a:r>
            <a:r>
              <a:rPr lang="en-US" sz="1800" dirty="0" err="1">
                <a:cs typeface="Arial"/>
              </a:rPr>
              <a:t>Litteraturstudiet</a:t>
            </a:r>
            <a:r>
              <a:rPr lang="en-US" sz="1800" dirty="0">
                <a:cs typeface="Arial"/>
              </a:rPr>
              <a:t> er under </a:t>
            </a:r>
            <a:r>
              <a:rPr lang="en-US" sz="1800" dirty="0" err="1">
                <a:cs typeface="Arial"/>
              </a:rPr>
              <a:t>udarbejdelse</a:t>
            </a:r>
            <a:r>
              <a:rPr lang="en-US" sz="1800" dirty="0">
                <a:cs typeface="Arial"/>
              </a:rPr>
              <a:t> </a:t>
            </a:r>
            <a:r>
              <a:rPr lang="en-US" sz="1800" dirty="0" err="1">
                <a:cs typeface="Arial"/>
              </a:rPr>
              <a:t>og</a:t>
            </a:r>
            <a:r>
              <a:rPr lang="en-US" sz="1800" dirty="0">
                <a:cs typeface="Arial"/>
              </a:rPr>
              <a:t> </a:t>
            </a:r>
            <a:r>
              <a:rPr lang="en-US" sz="1800" dirty="0" err="1">
                <a:cs typeface="Arial"/>
              </a:rPr>
              <a:t>endnu</a:t>
            </a:r>
            <a:r>
              <a:rPr lang="en-US" sz="1800" dirty="0">
                <a:cs typeface="Arial"/>
              </a:rPr>
              <a:t> </a:t>
            </a:r>
            <a:r>
              <a:rPr lang="en-US" sz="1800" dirty="0" err="1">
                <a:cs typeface="Arial"/>
              </a:rPr>
              <a:t>ikke</a:t>
            </a:r>
            <a:r>
              <a:rPr lang="en-US" sz="1800" dirty="0">
                <a:cs typeface="Arial"/>
              </a:rPr>
              <a:t> </a:t>
            </a:r>
            <a:r>
              <a:rPr lang="en-US" sz="1800" dirty="0" err="1">
                <a:cs typeface="Arial"/>
              </a:rPr>
              <a:t>publiceret</a:t>
            </a:r>
            <a:r>
              <a:rPr lang="en-US" sz="1800" dirty="0">
                <a:cs typeface="Arial"/>
              </a:rPr>
              <a:t>.) </a:t>
            </a:r>
          </a:p>
          <a:p>
            <a:pPr marL="0" indent="0">
              <a:buNone/>
            </a:pPr>
            <a:r>
              <a:rPr lang="en-US" sz="1800" dirty="0" err="1">
                <a:cs typeface="Arial"/>
              </a:rPr>
              <a:t>Litteraturstudiet</a:t>
            </a:r>
            <a:r>
              <a:rPr lang="en-US" sz="1800" dirty="0">
                <a:cs typeface="Arial"/>
              </a:rPr>
              <a:t> </a:t>
            </a:r>
            <a:r>
              <a:rPr lang="en-US" sz="1800" dirty="0" err="1">
                <a:cs typeface="Arial"/>
              </a:rPr>
              <a:t>peger</a:t>
            </a:r>
            <a:r>
              <a:rPr lang="en-US" sz="1800" dirty="0">
                <a:cs typeface="Arial"/>
              </a:rPr>
              <a:t> </a:t>
            </a:r>
            <a:r>
              <a:rPr lang="en-US" sz="1800" dirty="0" err="1">
                <a:cs typeface="Arial"/>
              </a:rPr>
              <a:t>blandt</a:t>
            </a:r>
            <a:r>
              <a:rPr lang="en-US" sz="1800" dirty="0">
                <a:cs typeface="Arial"/>
              </a:rPr>
              <a:t> </a:t>
            </a:r>
            <a:r>
              <a:rPr lang="en-US" sz="1800" dirty="0" err="1">
                <a:cs typeface="Arial"/>
              </a:rPr>
              <a:t>andet</a:t>
            </a:r>
            <a:r>
              <a:rPr lang="en-US" sz="1800" dirty="0">
                <a:cs typeface="Arial"/>
              </a:rPr>
              <a:t> </a:t>
            </a:r>
            <a:r>
              <a:rPr lang="en-US" sz="1800" dirty="0" err="1">
                <a:cs typeface="Arial"/>
              </a:rPr>
              <a:t>på</a:t>
            </a:r>
            <a:r>
              <a:rPr lang="en-US" sz="1800" dirty="0">
                <a:cs typeface="Arial"/>
              </a:rPr>
              <a:t>: </a:t>
            </a:r>
          </a:p>
          <a:p>
            <a:r>
              <a:rPr lang="en-US" sz="1800" dirty="0" err="1">
                <a:cs typeface="Arial"/>
              </a:rPr>
              <a:t>Stort</a:t>
            </a:r>
            <a:r>
              <a:rPr lang="en-US" sz="1800" dirty="0">
                <a:cs typeface="Arial"/>
              </a:rPr>
              <a:t> </a:t>
            </a:r>
            <a:r>
              <a:rPr lang="en-US" sz="1800" dirty="0" err="1">
                <a:cs typeface="Arial"/>
              </a:rPr>
              <a:t>fokus</a:t>
            </a:r>
            <a:r>
              <a:rPr lang="en-US" sz="1800" dirty="0">
                <a:cs typeface="Arial"/>
              </a:rPr>
              <a:t> </a:t>
            </a:r>
            <a:r>
              <a:rPr lang="en-US" sz="1800" dirty="0" err="1">
                <a:cs typeface="Arial"/>
              </a:rPr>
              <a:t>på</a:t>
            </a:r>
            <a:r>
              <a:rPr lang="en-US" sz="1800" dirty="0">
                <a:cs typeface="Arial"/>
              </a:rPr>
              <a:t> </a:t>
            </a:r>
            <a:r>
              <a:rPr lang="en-US" sz="1800" dirty="0" err="1">
                <a:cs typeface="Arial"/>
              </a:rPr>
              <a:t>specifikke</a:t>
            </a:r>
            <a:r>
              <a:rPr lang="en-US" sz="1800" dirty="0">
                <a:cs typeface="Arial"/>
              </a:rPr>
              <a:t> </a:t>
            </a:r>
            <a:r>
              <a:rPr lang="en-US" sz="1800" dirty="0" err="1">
                <a:cs typeface="Arial"/>
              </a:rPr>
              <a:t>fagkompetencer</a:t>
            </a:r>
            <a:r>
              <a:rPr lang="en-US" sz="1800" dirty="0">
                <a:cs typeface="Arial"/>
              </a:rPr>
              <a:t> </a:t>
            </a:r>
            <a:r>
              <a:rPr lang="en-US" sz="1800" dirty="0" err="1">
                <a:cs typeface="Arial"/>
              </a:rPr>
              <a:t>i</a:t>
            </a:r>
            <a:r>
              <a:rPr lang="en-US" sz="1800" dirty="0">
                <a:cs typeface="Arial"/>
              </a:rPr>
              <a:t> </a:t>
            </a:r>
            <a:r>
              <a:rPr lang="en-US" sz="1800" dirty="0" err="1">
                <a:cs typeface="Arial"/>
              </a:rPr>
              <a:t>anvendelse</a:t>
            </a:r>
            <a:r>
              <a:rPr lang="en-US" sz="1800" dirty="0">
                <a:cs typeface="Arial"/>
              </a:rPr>
              <a:t> </a:t>
            </a:r>
            <a:r>
              <a:rPr lang="en-US" sz="1800" dirty="0" err="1">
                <a:cs typeface="Arial"/>
              </a:rPr>
              <a:t>af</a:t>
            </a:r>
            <a:r>
              <a:rPr lang="en-US" sz="1800" dirty="0">
                <a:cs typeface="Arial"/>
              </a:rPr>
              <a:t> VR - </a:t>
            </a:r>
            <a:r>
              <a:rPr lang="en-US" sz="1800" dirty="0" err="1">
                <a:cs typeface="Arial"/>
              </a:rPr>
              <a:t>mindre</a:t>
            </a:r>
            <a:r>
              <a:rPr lang="en-US" sz="1800" dirty="0">
                <a:cs typeface="Arial"/>
              </a:rPr>
              <a:t> </a:t>
            </a:r>
            <a:r>
              <a:rPr lang="en-US" sz="1800" dirty="0" err="1">
                <a:cs typeface="Arial"/>
              </a:rPr>
              <a:t>fokus</a:t>
            </a:r>
            <a:r>
              <a:rPr lang="en-US" sz="1800" dirty="0">
                <a:cs typeface="Arial"/>
              </a:rPr>
              <a:t> </a:t>
            </a:r>
            <a:r>
              <a:rPr lang="en-US" sz="1800" dirty="0" err="1">
                <a:cs typeface="Arial"/>
              </a:rPr>
              <a:t>på</a:t>
            </a:r>
            <a:r>
              <a:rPr lang="en-US" sz="1800" dirty="0">
                <a:cs typeface="Arial"/>
              </a:rPr>
              <a:t> </a:t>
            </a:r>
            <a:r>
              <a:rPr lang="en-US" sz="1800" dirty="0" err="1">
                <a:cs typeface="Arial"/>
              </a:rPr>
              <a:t>generiske</a:t>
            </a:r>
            <a:r>
              <a:rPr lang="en-US" sz="1800" dirty="0">
                <a:cs typeface="Arial"/>
              </a:rPr>
              <a:t> </a:t>
            </a:r>
            <a:r>
              <a:rPr lang="en-US" sz="1800" dirty="0" err="1">
                <a:cs typeface="Arial"/>
              </a:rPr>
              <a:t>kompetencer</a:t>
            </a:r>
            <a:r>
              <a:rPr lang="en-US" sz="1800" dirty="0">
                <a:cs typeface="Arial"/>
              </a:rPr>
              <a:t>. (</a:t>
            </a:r>
            <a:r>
              <a:rPr lang="en-US" sz="1800" dirty="0" err="1">
                <a:cs typeface="Arial"/>
              </a:rPr>
              <a:t>fokus</a:t>
            </a:r>
            <a:r>
              <a:rPr lang="en-US" sz="1800" dirty="0">
                <a:cs typeface="Arial"/>
              </a:rPr>
              <a:t> </a:t>
            </a:r>
            <a:r>
              <a:rPr lang="en-US" sz="1800" dirty="0" err="1">
                <a:cs typeface="Arial"/>
              </a:rPr>
              <a:t>på</a:t>
            </a:r>
            <a:r>
              <a:rPr lang="en-US" sz="1800" dirty="0">
                <a:cs typeface="Arial"/>
              </a:rPr>
              <a:t> </a:t>
            </a:r>
            <a:r>
              <a:rPr lang="en-US" sz="1800" dirty="0" err="1">
                <a:cs typeface="Arial"/>
              </a:rPr>
              <a:t>udførsel</a:t>
            </a:r>
            <a:r>
              <a:rPr lang="en-US" sz="1800" dirty="0">
                <a:cs typeface="Arial"/>
              </a:rPr>
              <a:t> </a:t>
            </a:r>
            <a:r>
              <a:rPr lang="en-US" sz="1800" dirty="0" err="1">
                <a:cs typeface="Arial"/>
              </a:rPr>
              <a:t>af</a:t>
            </a:r>
            <a:r>
              <a:rPr lang="en-US" sz="1800" dirty="0">
                <a:cs typeface="Arial"/>
              </a:rPr>
              <a:t> </a:t>
            </a:r>
            <a:r>
              <a:rPr lang="en-US" sz="1800" dirty="0" err="1">
                <a:cs typeface="Arial"/>
              </a:rPr>
              <a:t>indgreb</a:t>
            </a:r>
            <a:r>
              <a:rPr lang="en-US" sz="1800" dirty="0">
                <a:cs typeface="Arial"/>
              </a:rPr>
              <a:t> </a:t>
            </a:r>
            <a:r>
              <a:rPr lang="en-US" sz="1800" dirty="0" err="1">
                <a:cs typeface="Arial"/>
              </a:rPr>
              <a:t>frem</a:t>
            </a:r>
            <a:r>
              <a:rPr lang="en-US" sz="1800" dirty="0">
                <a:cs typeface="Arial"/>
              </a:rPr>
              <a:t> for </a:t>
            </a:r>
            <a:r>
              <a:rPr lang="en-US" sz="1800" dirty="0" err="1">
                <a:cs typeface="Arial"/>
              </a:rPr>
              <a:t>kommunikation</a:t>
            </a:r>
            <a:r>
              <a:rPr lang="en-US" sz="1800" dirty="0">
                <a:cs typeface="Arial"/>
              </a:rPr>
              <a:t> om </a:t>
            </a:r>
            <a:r>
              <a:rPr lang="en-US" sz="1800" dirty="0" err="1">
                <a:cs typeface="Arial"/>
              </a:rPr>
              <a:t>dette</a:t>
            </a:r>
            <a:r>
              <a:rPr lang="en-US" sz="1800" dirty="0">
                <a:cs typeface="Arial"/>
              </a:rPr>
              <a:t>)</a:t>
            </a:r>
          </a:p>
          <a:p>
            <a:pPr marL="0" indent="0">
              <a:buNone/>
            </a:pPr>
            <a:r>
              <a:rPr lang="en-US" sz="1800" dirty="0">
                <a:cs typeface="Arial"/>
              </a:rPr>
              <a:t>Det </a:t>
            </a:r>
            <a:r>
              <a:rPr lang="en-US" sz="1800" dirty="0" err="1">
                <a:cs typeface="Arial"/>
              </a:rPr>
              <a:t>rejser</a:t>
            </a:r>
            <a:r>
              <a:rPr lang="en-US" sz="1800" dirty="0">
                <a:cs typeface="Arial"/>
              </a:rPr>
              <a:t> </a:t>
            </a:r>
            <a:r>
              <a:rPr lang="en-US" sz="1800" dirty="0" err="1">
                <a:cs typeface="Arial"/>
              </a:rPr>
              <a:t>spørgsmålet</a:t>
            </a:r>
            <a:r>
              <a:rPr lang="en-US" sz="1800" dirty="0">
                <a:cs typeface="Arial"/>
              </a:rPr>
              <a:t> om:</a:t>
            </a:r>
          </a:p>
          <a:p>
            <a:pPr>
              <a:buFont typeface="Arial"/>
              <a:buChar char="•"/>
            </a:pPr>
            <a:r>
              <a:rPr lang="en-US" sz="1800" dirty="0" err="1">
                <a:cs typeface="Arial"/>
              </a:rPr>
              <a:t>Hvordan</a:t>
            </a:r>
            <a:r>
              <a:rPr lang="en-US" sz="1800" dirty="0">
                <a:cs typeface="Arial"/>
              </a:rPr>
              <a:t> </a:t>
            </a:r>
            <a:r>
              <a:rPr lang="en-US" sz="1800" dirty="0" err="1">
                <a:cs typeface="Arial"/>
              </a:rPr>
              <a:t>kan</a:t>
            </a:r>
            <a:r>
              <a:rPr lang="en-US" sz="1800" dirty="0">
                <a:cs typeface="Arial"/>
              </a:rPr>
              <a:t> man </a:t>
            </a:r>
            <a:r>
              <a:rPr lang="en-US" sz="1800" dirty="0" err="1">
                <a:cs typeface="Arial"/>
              </a:rPr>
              <a:t>arbejde</a:t>
            </a:r>
            <a:r>
              <a:rPr lang="en-US" sz="1800" dirty="0">
                <a:cs typeface="Arial"/>
              </a:rPr>
              <a:t> </a:t>
            </a:r>
            <a:r>
              <a:rPr lang="en-US" sz="1800" dirty="0" err="1">
                <a:cs typeface="Arial"/>
              </a:rPr>
              <a:t>målrettet</a:t>
            </a:r>
            <a:r>
              <a:rPr lang="en-US" sz="1800" dirty="0">
                <a:cs typeface="Arial"/>
              </a:rPr>
              <a:t> med de </a:t>
            </a:r>
            <a:r>
              <a:rPr lang="en-US" sz="1800" dirty="0" err="1">
                <a:cs typeface="Arial"/>
              </a:rPr>
              <a:t>generiske</a:t>
            </a:r>
            <a:r>
              <a:rPr lang="en-US" sz="1800" dirty="0">
                <a:cs typeface="Arial"/>
              </a:rPr>
              <a:t> </a:t>
            </a:r>
            <a:r>
              <a:rPr lang="en-US" sz="1800" dirty="0" err="1">
                <a:cs typeface="Arial"/>
              </a:rPr>
              <a:t>kompetencer</a:t>
            </a:r>
            <a:r>
              <a:rPr lang="en-US" sz="1800" dirty="0">
                <a:cs typeface="Arial"/>
              </a:rPr>
              <a:t> </a:t>
            </a:r>
            <a:r>
              <a:rPr lang="en-US" sz="1800" dirty="0" err="1">
                <a:cs typeface="Arial"/>
              </a:rPr>
              <a:t>i</a:t>
            </a:r>
            <a:r>
              <a:rPr lang="en-US" sz="1800" dirty="0">
                <a:cs typeface="Arial"/>
              </a:rPr>
              <a:t> Virtual Reality?</a:t>
            </a:r>
          </a:p>
        </p:txBody>
      </p:sp>
    </p:spTree>
    <p:extLst>
      <p:ext uri="{BB962C8B-B14F-4D97-AF65-F5344CB8AC3E}">
        <p14:creationId xmlns:p14="http://schemas.microsoft.com/office/powerpoint/2010/main" val="302130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E9BACD90-42B2-940D-26D3-EFFD4687F16D}"/>
              </a:ext>
            </a:extLst>
          </p:cNvPr>
          <p:cNvSpPr>
            <a:spLocks noGrp="1"/>
          </p:cNvSpPr>
          <p:nvPr>
            <p:ph type="sldNum" sz="quarter" idx="4"/>
          </p:nvPr>
        </p:nvSpPr>
        <p:spPr/>
        <p:txBody>
          <a:bodyPr/>
          <a:lstStyle/>
          <a:p>
            <a:fld id="{D8D877B3-D348-4611-9BDB-C5374591D951}" type="slidenum">
              <a:rPr lang="en-US" smtClean="0"/>
              <a:pPr/>
              <a:t>6</a:t>
            </a:fld>
            <a:endParaRPr lang="en-US" dirty="0"/>
          </a:p>
        </p:txBody>
      </p:sp>
      <p:sp>
        <p:nvSpPr>
          <p:cNvPr id="3" name="Titel 2">
            <a:extLst>
              <a:ext uri="{FF2B5EF4-FFF2-40B4-BE49-F238E27FC236}">
                <a16:creationId xmlns:a16="http://schemas.microsoft.com/office/drawing/2014/main" id="{7F97109E-EF80-F4D5-7091-67A7F5F6AD68}"/>
              </a:ext>
            </a:extLst>
          </p:cNvPr>
          <p:cNvSpPr>
            <a:spLocks noGrp="1"/>
          </p:cNvSpPr>
          <p:nvPr>
            <p:ph type="title"/>
          </p:nvPr>
        </p:nvSpPr>
        <p:spPr>
          <a:xfrm>
            <a:off x="587374" y="370290"/>
            <a:ext cx="6547522" cy="1474385"/>
          </a:xfrm>
        </p:spPr>
        <p:txBody>
          <a:bodyPr/>
          <a:lstStyle/>
          <a:p>
            <a:r>
              <a:rPr lang="da-DK" dirty="0"/>
              <a:t>Generiske kompetencer</a:t>
            </a:r>
          </a:p>
        </p:txBody>
      </p:sp>
      <p:sp>
        <p:nvSpPr>
          <p:cNvPr id="6" name="Pladsholder til tekst 5">
            <a:extLst>
              <a:ext uri="{FF2B5EF4-FFF2-40B4-BE49-F238E27FC236}">
                <a16:creationId xmlns:a16="http://schemas.microsoft.com/office/drawing/2014/main" id="{B62A9911-B411-1228-EDB6-F40CDF36B0BA}"/>
              </a:ext>
            </a:extLst>
          </p:cNvPr>
          <p:cNvSpPr>
            <a:spLocks noGrp="1"/>
          </p:cNvSpPr>
          <p:nvPr>
            <p:ph type="body" sz="quarter" idx="12"/>
          </p:nvPr>
        </p:nvSpPr>
        <p:spPr/>
        <p:txBody>
          <a:bodyPr vert="horz" lIns="0" tIns="45720" rIns="0" bIns="45720" rtlCol="0" anchor="t">
            <a:normAutofit fontScale="92500"/>
          </a:bodyPr>
          <a:lstStyle/>
          <a:p>
            <a:r>
              <a:rPr lang="da-DK" sz="2200" dirty="0"/>
              <a:t>Et væld af begreber, der forsøger at indfange det samme - fx </a:t>
            </a:r>
            <a:r>
              <a:rPr lang="da-DK" sz="2200" i="1" dirty="0" err="1"/>
              <a:t>key</a:t>
            </a:r>
            <a:r>
              <a:rPr lang="da-DK" sz="2200" i="1" dirty="0"/>
              <a:t>, </a:t>
            </a:r>
            <a:r>
              <a:rPr lang="da-DK" sz="2200" i="1" dirty="0" err="1"/>
              <a:t>soft</a:t>
            </a:r>
            <a:r>
              <a:rPr lang="da-DK" sz="2200" i="1" dirty="0"/>
              <a:t>, generisk, </a:t>
            </a:r>
            <a:r>
              <a:rPr lang="da-DK" sz="2200" i="1" dirty="0" err="1"/>
              <a:t>transferable</a:t>
            </a:r>
            <a:r>
              <a:rPr lang="da-DK" sz="2200" i="1" dirty="0"/>
              <a:t> </a:t>
            </a:r>
            <a:r>
              <a:rPr lang="da-DK" sz="2200" dirty="0"/>
              <a:t>(og</a:t>
            </a:r>
            <a:r>
              <a:rPr lang="da-DK" sz="2200" i="1" dirty="0"/>
              <a:t> 21st </a:t>
            </a:r>
            <a:r>
              <a:rPr lang="da-DK" sz="2200" i="1" dirty="0" err="1"/>
              <a:t>century</a:t>
            </a:r>
            <a:r>
              <a:rPr lang="da-DK" sz="2200" i="1" dirty="0"/>
              <a:t> </a:t>
            </a:r>
            <a:r>
              <a:rPr lang="da-DK" sz="2200" i="1" dirty="0" err="1"/>
              <a:t>skills</a:t>
            </a:r>
            <a:r>
              <a:rPr lang="da-DK" sz="2200" dirty="0"/>
              <a:t>):</a:t>
            </a:r>
            <a:endParaRPr lang="da-DK" sz="2200" dirty="0">
              <a:cs typeface="Arial"/>
            </a:endParaRPr>
          </a:p>
          <a:p>
            <a:pPr marL="623570" lvl="1"/>
            <a:r>
              <a:rPr lang="da-DK" sz="2200" dirty="0">
                <a:latin typeface="Arial"/>
                <a:cs typeface="Helvetica"/>
              </a:rPr>
              <a:t>Kommunikation, samarbejde, problemløsning, lederskab, projekt-planlægning og forskellige former for </a:t>
            </a:r>
            <a:r>
              <a:rPr lang="da-DK" sz="2200" dirty="0" err="1">
                <a:latin typeface="Arial"/>
                <a:cs typeface="Helvetica"/>
              </a:rPr>
              <a:t>literacies</a:t>
            </a:r>
            <a:r>
              <a:rPr lang="da-DK" sz="2200" dirty="0">
                <a:latin typeface="Arial"/>
                <a:cs typeface="Helvetica"/>
              </a:rPr>
              <a:t> (ex. ICT, </a:t>
            </a:r>
            <a:r>
              <a:rPr lang="da-DK" sz="2200" dirty="0" err="1">
                <a:latin typeface="Arial"/>
                <a:cs typeface="Helvetica"/>
              </a:rPr>
              <a:t>maths</a:t>
            </a:r>
            <a:r>
              <a:rPr lang="da-DK" sz="2200" dirty="0">
                <a:latin typeface="Arial"/>
                <a:cs typeface="Helvetica"/>
              </a:rPr>
              <a:t>) (</a:t>
            </a:r>
            <a:r>
              <a:rPr lang="da-DK" sz="2200" dirty="0" err="1">
                <a:latin typeface="Arial"/>
                <a:cs typeface="Helvetica"/>
              </a:rPr>
              <a:t>Voogt</a:t>
            </a:r>
            <a:r>
              <a:rPr lang="da-DK" sz="2200" dirty="0">
                <a:latin typeface="Arial"/>
                <a:cs typeface="Helvetica"/>
              </a:rPr>
              <a:t> &amp; </a:t>
            </a:r>
            <a:r>
              <a:rPr lang="da-DK" sz="2200" dirty="0" err="1">
                <a:latin typeface="Arial"/>
                <a:cs typeface="Helvetica"/>
              </a:rPr>
              <a:t>Roblin</a:t>
            </a:r>
            <a:r>
              <a:rPr lang="da-DK" sz="2200" dirty="0">
                <a:latin typeface="Arial"/>
                <a:cs typeface="Helvetica"/>
              </a:rPr>
              <a:t>, 2012).</a:t>
            </a:r>
          </a:p>
          <a:p>
            <a:pPr marL="623570" lvl="1"/>
            <a:r>
              <a:rPr lang="da-DK" sz="2000" dirty="0">
                <a:latin typeface="Arial"/>
                <a:cs typeface="Helvetica"/>
              </a:rPr>
              <a:t>Særligt promoveret/introduceret ifm. Tuning Processen (</a:t>
            </a:r>
            <a:r>
              <a:rPr lang="da-DK" sz="2000" dirty="0" err="1">
                <a:latin typeface="Arial"/>
                <a:cs typeface="Helvetica"/>
              </a:rPr>
              <a:t>Gonzales</a:t>
            </a:r>
            <a:r>
              <a:rPr lang="da-DK" sz="2000" dirty="0">
                <a:latin typeface="Arial"/>
                <a:cs typeface="Helvetica"/>
              </a:rPr>
              <a:t> &amp; </a:t>
            </a:r>
            <a:r>
              <a:rPr lang="da-DK" sz="2000" dirty="0" err="1">
                <a:latin typeface="Arial"/>
                <a:cs typeface="Helvetica"/>
              </a:rPr>
              <a:t>Wageneer</a:t>
            </a:r>
            <a:r>
              <a:rPr lang="da-DK" sz="2000" dirty="0">
                <a:latin typeface="Arial"/>
                <a:cs typeface="Helvetica"/>
              </a:rPr>
              <a:t>, 2003) og Bologna Processen (i 2003), der peger tilbage på </a:t>
            </a:r>
            <a:r>
              <a:rPr lang="da-DK" sz="2000" dirty="0" err="1">
                <a:latin typeface="Arial"/>
                <a:cs typeface="Helvetica"/>
              </a:rPr>
              <a:t>OECDs</a:t>
            </a:r>
            <a:r>
              <a:rPr lang="da-DK" sz="2000" dirty="0">
                <a:latin typeface="Arial"/>
                <a:cs typeface="Helvetica"/>
              </a:rPr>
              <a:t> </a:t>
            </a:r>
            <a:r>
              <a:rPr lang="da-DK" sz="2000" dirty="0" err="1">
                <a:latin typeface="Arial"/>
                <a:cs typeface="Helvetica"/>
              </a:rPr>
              <a:t>DeSeCo</a:t>
            </a:r>
            <a:r>
              <a:rPr lang="da-DK" sz="2000" dirty="0">
                <a:latin typeface="Arial"/>
                <a:cs typeface="Helvetica"/>
              </a:rPr>
              <a:t>-projekt.</a:t>
            </a:r>
            <a:endParaRPr lang="da-DK" sz="2000" dirty="0">
              <a:effectLst/>
              <a:latin typeface="Arial"/>
              <a:cs typeface="Helvetica"/>
            </a:endParaRPr>
          </a:p>
          <a:p>
            <a:r>
              <a:rPr lang="da-DK" sz="2200" dirty="0">
                <a:effectLst/>
                <a:latin typeface="Arial"/>
                <a:cs typeface="Helvetica"/>
              </a:rPr>
              <a:t>Praktisk </a:t>
            </a:r>
            <a:r>
              <a:rPr lang="da-DK" sz="2200" dirty="0">
                <a:latin typeface="Arial"/>
                <a:cs typeface="Helvetica"/>
              </a:rPr>
              <a:t>kan</a:t>
            </a:r>
            <a:r>
              <a:rPr lang="da-DK" sz="2200" dirty="0">
                <a:effectLst/>
                <a:latin typeface="Arial"/>
                <a:cs typeface="Helvetica"/>
              </a:rPr>
              <a:t> </a:t>
            </a:r>
            <a:r>
              <a:rPr lang="da-DK" sz="2200" dirty="0" err="1">
                <a:effectLst/>
                <a:latin typeface="Arial"/>
                <a:cs typeface="Helvetica"/>
              </a:rPr>
              <a:t>key</a:t>
            </a:r>
            <a:r>
              <a:rPr lang="da-DK" sz="2200" dirty="0">
                <a:effectLst/>
                <a:latin typeface="Arial"/>
                <a:cs typeface="Helvetica"/>
              </a:rPr>
              <a:t> eller generiske</a:t>
            </a:r>
            <a:r>
              <a:rPr lang="da-DK" sz="2200" dirty="0">
                <a:latin typeface="Arial"/>
                <a:cs typeface="Helvetica"/>
              </a:rPr>
              <a:t> kompetencer forstås </a:t>
            </a:r>
            <a:r>
              <a:rPr lang="da-DK" sz="2200" i="1" dirty="0">
                <a:effectLst/>
                <a:latin typeface="Arial"/>
                <a:cs typeface="Helvetica"/>
              </a:rPr>
              <a:t>”as </a:t>
            </a:r>
            <a:r>
              <a:rPr lang="da-DK" sz="2200" i="1" dirty="0" err="1">
                <a:effectLst/>
                <a:latin typeface="Arial"/>
                <a:cs typeface="Helvetica"/>
              </a:rPr>
              <a:t>constellations</a:t>
            </a:r>
            <a:r>
              <a:rPr lang="da-DK" sz="2200" i="1" dirty="0">
                <a:effectLst/>
                <a:latin typeface="Arial"/>
                <a:cs typeface="Helvetica"/>
              </a:rPr>
              <a:t> of multiple </a:t>
            </a:r>
            <a:r>
              <a:rPr lang="da-DK" sz="2200" i="1" dirty="0" err="1">
                <a:effectLst/>
                <a:latin typeface="Arial"/>
                <a:cs typeface="Helvetica"/>
              </a:rPr>
              <a:t>interrelated</a:t>
            </a:r>
            <a:r>
              <a:rPr lang="da-DK" sz="2200" i="1" dirty="0">
                <a:effectLst/>
                <a:latin typeface="Arial"/>
                <a:cs typeface="Helvetica"/>
              </a:rPr>
              <a:t> </a:t>
            </a:r>
            <a:r>
              <a:rPr lang="da-DK" sz="2200" i="1" dirty="0" err="1">
                <a:effectLst/>
                <a:latin typeface="Arial"/>
                <a:cs typeface="Helvetica"/>
              </a:rPr>
              <a:t>key</a:t>
            </a:r>
            <a:r>
              <a:rPr lang="da-DK" sz="2200" i="1" dirty="0">
                <a:effectLst/>
                <a:latin typeface="Arial"/>
                <a:cs typeface="Helvetica"/>
              </a:rPr>
              <a:t> </a:t>
            </a:r>
            <a:r>
              <a:rPr lang="da-DK" sz="2200" i="1" dirty="0" err="1">
                <a:effectLst/>
                <a:latin typeface="Arial"/>
                <a:cs typeface="Helvetica"/>
              </a:rPr>
              <a:t>competencies</a:t>
            </a:r>
            <a:r>
              <a:rPr lang="da-DK" sz="2200" i="1" dirty="0">
                <a:effectLst/>
                <a:latin typeface="Arial"/>
                <a:cs typeface="Helvetica"/>
              </a:rPr>
              <a:t> </a:t>
            </a:r>
            <a:r>
              <a:rPr lang="da-DK" sz="2200" i="1" dirty="0" err="1">
                <a:effectLst/>
                <a:latin typeface="Arial"/>
                <a:cs typeface="Helvetica"/>
              </a:rPr>
              <a:t>that</a:t>
            </a:r>
            <a:r>
              <a:rPr lang="da-DK" sz="2200" i="1" dirty="0">
                <a:effectLst/>
                <a:latin typeface="Arial"/>
                <a:cs typeface="Helvetica"/>
              </a:rPr>
              <a:t> </a:t>
            </a:r>
            <a:r>
              <a:rPr lang="da-DK" sz="2200" i="1" dirty="0" err="1">
                <a:effectLst/>
                <a:latin typeface="Arial"/>
                <a:cs typeface="Helvetica"/>
              </a:rPr>
              <a:t>take</a:t>
            </a:r>
            <a:r>
              <a:rPr lang="da-DK" sz="2200" i="1" dirty="0">
                <a:effectLst/>
                <a:latin typeface="Arial"/>
                <a:cs typeface="Helvetica"/>
              </a:rPr>
              <a:t> on </a:t>
            </a:r>
            <a:r>
              <a:rPr lang="da-DK" sz="2200" i="1" dirty="0" err="1">
                <a:effectLst/>
                <a:latin typeface="Arial"/>
                <a:cs typeface="Helvetica"/>
              </a:rPr>
              <a:t>different</a:t>
            </a:r>
            <a:r>
              <a:rPr lang="da-DK" sz="2200" i="1" dirty="0">
                <a:effectLst/>
                <a:latin typeface="Arial"/>
                <a:cs typeface="Helvetica"/>
              </a:rPr>
              <a:t> forms </a:t>
            </a:r>
            <a:r>
              <a:rPr lang="da-DK" sz="2200" i="1" dirty="0" err="1">
                <a:effectLst/>
                <a:latin typeface="Arial"/>
                <a:cs typeface="Helvetica"/>
              </a:rPr>
              <a:t>depending</a:t>
            </a:r>
            <a:r>
              <a:rPr lang="da-DK" sz="2200" i="1" dirty="0">
                <a:effectLst/>
                <a:latin typeface="Arial"/>
                <a:cs typeface="Helvetica"/>
              </a:rPr>
              <a:t> on </a:t>
            </a:r>
            <a:r>
              <a:rPr lang="da-DK" sz="2200" i="1" dirty="0" err="1">
                <a:effectLst/>
                <a:latin typeface="Arial"/>
                <a:cs typeface="Helvetica"/>
              </a:rPr>
              <a:t>contextual</a:t>
            </a:r>
            <a:r>
              <a:rPr lang="da-DK" sz="2200" i="1" dirty="0">
                <a:effectLst/>
                <a:latin typeface="Arial"/>
                <a:cs typeface="Helvetica"/>
              </a:rPr>
              <a:t> or </a:t>
            </a:r>
            <a:r>
              <a:rPr lang="da-DK" sz="2200" i="1" dirty="0" err="1">
                <a:effectLst/>
                <a:latin typeface="Arial"/>
                <a:cs typeface="Helvetica"/>
              </a:rPr>
              <a:t>cultural</a:t>
            </a:r>
            <a:r>
              <a:rPr lang="da-DK" sz="2200" i="1" dirty="0">
                <a:effectLst/>
                <a:latin typeface="Arial"/>
                <a:cs typeface="Helvetica"/>
              </a:rPr>
              <a:t> factors” </a:t>
            </a:r>
            <a:r>
              <a:rPr lang="da-DK" sz="2200" dirty="0">
                <a:effectLst/>
                <a:latin typeface="Arial"/>
                <a:cs typeface="Helvetica"/>
              </a:rPr>
              <a:t>(</a:t>
            </a:r>
            <a:r>
              <a:rPr lang="da-DK" sz="2200" dirty="0" err="1">
                <a:effectLst/>
                <a:latin typeface="Arial"/>
                <a:cs typeface="Helvetica"/>
              </a:rPr>
              <a:t>Rychen</a:t>
            </a:r>
            <a:r>
              <a:rPr lang="da-DK" sz="2200" dirty="0">
                <a:effectLst/>
                <a:latin typeface="Arial"/>
                <a:cs typeface="Helvetica"/>
              </a:rPr>
              <a:t> and </a:t>
            </a:r>
            <a:r>
              <a:rPr lang="da-DK" sz="2200" dirty="0" err="1">
                <a:effectLst/>
                <a:latin typeface="Arial"/>
                <a:cs typeface="Helvetica"/>
              </a:rPr>
              <a:t>Salganik</a:t>
            </a:r>
            <a:r>
              <a:rPr lang="da-DK" sz="2200" dirty="0">
                <a:effectLst/>
                <a:latin typeface="Arial"/>
                <a:cs typeface="Helvetica"/>
              </a:rPr>
              <a:t>, 2003, p. 4), der kan tilpasse et væld af kontekster</a:t>
            </a:r>
            <a:r>
              <a:rPr lang="da-DK" sz="2200" dirty="0">
                <a:solidFill>
                  <a:srgbClr val="00B050"/>
                </a:solidFill>
                <a:effectLst/>
                <a:latin typeface="Arial"/>
                <a:cs typeface="Helvetica"/>
              </a:rPr>
              <a:t>.</a:t>
            </a:r>
          </a:p>
          <a:p>
            <a:pPr marL="337820" lvl="1" indent="0">
              <a:buNone/>
            </a:pPr>
            <a:endParaRPr lang="da-DK" sz="1800" dirty="0">
              <a:solidFill>
                <a:srgbClr val="00B050"/>
              </a:solidFill>
              <a:effectLst/>
              <a:latin typeface="Helvetica" pitchFamily="2" charset="0"/>
              <a:cs typeface="Helvetica" pitchFamily="2" charset="0"/>
            </a:endParaRPr>
          </a:p>
        </p:txBody>
      </p:sp>
    </p:spTree>
    <p:extLst>
      <p:ext uri="{BB962C8B-B14F-4D97-AF65-F5344CB8AC3E}">
        <p14:creationId xmlns:p14="http://schemas.microsoft.com/office/powerpoint/2010/main" val="3115932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E9BACD90-42B2-940D-26D3-EFFD4687F16D}"/>
              </a:ext>
            </a:extLst>
          </p:cNvPr>
          <p:cNvSpPr>
            <a:spLocks noGrp="1"/>
          </p:cNvSpPr>
          <p:nvPr>
            <p:ph type="sldNum" sz="quarter" idx="4"/>
          </p:nvPr>
        </p:nvSpPr>
        <p:spPr/>
        <p:txBody>
          <a:bodyPr/>
          <a:lstStyle/>
          <a:p>
            <a:fld id="{D8D877B3-D348-4611-9BDB-C5374591D951}" type="slidenum">
              <a:rPr lang="en-US" smtClean="0"/>
              <a:pPr/>
              <a:t>7</a:t>
            </a:fld>
            <a:endParaRPr lang="en-US" dirty="0"/>
          </a:p>
        </p:txBody>
      </p:sp>
      <p:sp>
        <p:nvSpPr>
          <p:cNvPr id="3" name="Titel 2">
            <a:extLst>
              <a:ext uri="{FF2B5EF4-FFF2-40B4-BE49-F238E27FC236}">
                <a16:creationId xmlns:a16="http://schemas.microsoft.com/office/drawing/2014/main" id="{7F97109E-EF80-F4D5-7091-67A7F5F6AD68}"/>
              </a:ext>
            </a:extLst>
          </p:cNvPr>
          <p:cNvSpPr>
            <a:spLocks noGrp="1"/>
          </p:cNvSpPr>
          <p:nvPr>
            <p:ph type="title"/>
          </p:nvPr>
        </p:nvSpPr>
        <p:spPr>
          <a:xfrm>
            <a:off x="587374" y="370290"/>
            <a:ext cx="6547522" cy="1474385"/>
          </a:xfrm>
        </p:spPr>
        <p:txBody>
          <a:bodyPr/>
          <a:lstStyle/>
          <a:p>
            <a:r>
              <a:rPr lang="da-DK" dirty="0"/>
              <a:t>Særligt fremtrædende kompetence-felter.</a:t>
            </a:r>
          </a:p>
        </p:txBody>
      </p:sp>
      <p:sp>
        <p:nvSpPr>
          <p:cNvPr id="6" name="Pladsholder til tekst 5">
            <a:extLst>
              <a:ext uri="{FF2B5EF4-FFF2-40B4-BE49-F238E27FC236}">
                <a16:creationId xmlns:a16="http://schemas.microsoft.com/office/drawing/2014/main" id="{B62A9911-B411-1228-EDB6-F40CDF36B0BA}"/>
              </a:ext>
            </a:extLst>
          </p:cNvPr>
          <p:cNvSpPr>
            <a:spLocks noGrp="1"/>
          </p:cNvSpPr>
          <p:nvPr>
            <p:ph type="body" sz="quarter" idx="12"/>
          </p:nvPr>
        </p:nvSpPr>
        <p:spPr/>
        <p:txBody>
          <a:bodyPr>
            <a:normAutofit/>
          </a:bodyPr>
          <a:lstStyle/>
          <a:p>
            <a:r>
              <a:rPr lang="da-DK" sz="2200" dirty="0"/>
              <a:t>Jf. </a:t>
            </a:r>
            <a:r>
              <a:rPr lang="da-DK" sz="2200" dirty="0" err="1"/>
              <a:t>Voogt</a:t>
            </a:r>
            <a:r>
              <a:rPr lang="da-DK" sz="2200" dirty="0"/>
              <a:t> og </a:t>
            </a:r>
            <a:r>
              <a:rPr lang="da-DK" sz="2200" dirty="0" err="1"/>
              <a:t>Roblins</a:t>
            </a:r>
            <a:r>
              <a:rPr lang="da-DK" sz="2200" dirty="0"/>
              <a:t> (2012) analyse af internationale frameworks for 21st </a:t>
            </a:r>
            <a:r>
              <a:rPr lang="da-DK" sz="2200" dirty="0" err="1"/>
              <a:t>century</a:t>
            </a:r>
            <a:r>
              <a:rPr lang="da-DK" sz="2200" dirty="0"/>
              <a:t> </a:t>
            </a:r>
            <a:r>
              <a:rPr lang="da-DK" sz="2200" dirty="0" err="1"/>
              <a:t>skills</a:t>
            </a:r>
            <a:r>
              <a:rPr lang="da-DK" sz="2200" dirty="0"/>
              <a:t> går 4 kompetence-felter igen:</a:t>
            </a:r>
          </a:p>
          <a:p>
            <a:pPr lvl="1"/>
            <a:r>
              <a:rPr lang="da-DK" sz="2000" dirty="0"/>
              <a:t>Samarbejde.</a:t>
            </a:r>
          </a:p>
          <a:p>
            <a:pPr lvl="1"/>
            <a:r>
              <a:rPr lang="da-DK" sz="2000" dirty="0"/>
              <a:t>Kommunikation.</a:t>
            </a:r>
          </a:p>
          <a:p>
            <a:pPr lvl="1"/>
            <a:r>
              <a:rPr lang="da-DK" sz="2000" dirty="0"/>
              <a:t>ICT </a:t>
            </a:r>
            <a:r>
              <a:rPr lang="da-DK" sz="2000" dirty="0" err="1"/>
              <a:t>literacy</a:t>
            </a:r>
            <a:r>
              <a:rPr lang="da-DK" sz="2000" dirty="0"/>
              <a:t>.</a:t>
            </a:r>
          </a:p>
          <a:p>
            <a:pPr lvl="1"/>
            <a:r>
              <a:rPr lang="da-DK" sz="2000" dirty="0"/>
              <a:t>Sociale og kulturelle færdigheder, borgerskab.</a:t>
            </a:r>
          </a:p>
          <a:p>
            <a:pPr marL="338138" lvl="1" indent="0">
              <a:buNone/>
            </a:pPr>
            <a:endParaRPr lang="da-DK" sz="2000" dirty="0"/>
          </a:p>
          <a:p>
            <a:pPr marL="338138" lvl="1" indent="0">
              <a:buNone/>
            </a:pPr>
            <a:endParaRPr lang="da-DK" sz="1800" dirty="0">
              <a:solidFill>
                <a:srgbClr val="00B050"/>
              </a:solidFill>
              <a:effectLst/>
              <a:latin typeface="Helvetica" pitchFamily="2" charset="0"/>
            </a:endParaRPr>
          </a:p>
        </p:txBody>
      </p:sp>
    </p:spTree>
    <p:extLst>
      <p:ext uri="{BB962C8B-B14F-4D97-AF65-F5344CB8AC3E}">
        <p14:creationId xmlns:p14="http://schemas.microsoft.com/office/powerpoint/2010/main" val="2336243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E9BACD90-42B2-940D-26D3-EFFD4687F16D}"/>
              </a:ext>
            </a:extLst>
          </p:cNvPr>
          <p:cNvSpPr>
            <a:spLocks noGrp="1"/>
          </p:cNvSpPr>
          <p:nvPr>
            <p:ph type="sldNum" sz="quarter" idx="4"/>
          </p:nvPr>
        </p:nvSpPr>
        <p:spPr/>
        <p:txBody>
          <a:bodyPr/>
          <a:lstStyle/>
          <a:p>
            <a:fld id="{D8D877B3-D348-4611-9BDB-C5374591D951}" type="slidenum">
              <a:rPr lang="en-US" smtClean="0"/>
              <a:pPr/>
              <a:t>8</a:t>
            </a:fld>
            <a:endParaRPr lang="en-US"/>
          </a:p>
        </p:txBody>
      </p:sp>
      <p:sp>
        <p:nvSpPr>
          <p:cNvPr id="3" name="Titel 2">
            <a:extLst>
              <a:ext uri="{FF2B5EF4-FFF2-40B4-BE49-F238E27FC236}">
                <a16:creationId xmlns:a16="http://schemas.microsoft.com/office/drawing/2014/main" id="{7F97109E-EF80-F4D5-7091-67A7F5F6AD68}"/>
              </a:ext>
            </a:extLst>
          </p:cNvPr>
          <p:cNvSpPr>
            <a:spLocks noGrp="1"/>
          </p:cNvSpPr>
          <p:nvPr>
            <p:ph type="title"/>
          </p:nvPr>
        </p:nvSpPr>
        <p:spPr>
          <a:xfrm>
            <a:off x="587374" y="370290"/>
            <a:ext cx="6547522" cy="1474385"/>
          </a:xfrm>
        </p:spPr>
        <p:txBody>
          <a:bodyPr/>
          <a:lstStyle/>
          <a:p>
            <a:r>
              <a:rPr lang="da-DK"/>
              <a:t>Personlige dispositioner i tillæg..</a:t>
            </a:r>
          </a:p>
        </p:txBody>
      </p:sp>
      <p:sp>
        <p:nvSpPr>
          <p:cNvPr id="6" name="Pladsholder til tekst 5">
            <a:extLst>
              <a:ext uri="{FF2B5EF4-FFF2-40B4-BE49-F238E27FC236}">
                <a16:creationId xmlns:a16="http://schemas.microsoft.com/office/drawing/2014/main" id="{B62A9911-B411-1228-EDB6-F40CDF36B0BA}"/>
              </a:ext>
            </a:extLst>
          </p:cNvPr>
          <p:cNvSpPr>
            <a:spLocks noGrp="1"/>
          </p:cNvSpPr>
          <p:nvPr>
            <p:ph type="body" sz="quarter" idx="12"/>
          </p:nvPr>
        </p:nvSpPr>
        <p:spPr/>
        <p:txBody>
          <a:bodyPr vert="horz" lIns="0" tIns="45720" rIns="0" bIns="45720" rtlCol="0" anchor="t">
            <a:normAutofit fontScale="85000" lnSpcReduction="20000"/>
          </a:bodyPr>
          <a:lstStyle/>
          <a:p>
            <a:r>
              <a:rPr lang="da-DK" sz="2200" dirty="0"/>
              <a:t>Cannon-</a:t>
            </a:r>
            <a:r>
              <a:rPr lang="da-DK" sz="2200" dirty="0" err="1"/>
              <a:t>Bowers</a:t>
            </a:r>
            <a:r>
              <a:rPr lang="da-DK" sz="2200" dirty="0"/>
              <a:t> m.fl. (1995) og Raven (2001) fremhæver personlige dispositioner som udslagsgivne for det at føle sig kompetent:</a:t>
            </a:r>
          </a:p>
          <a:p>
            <a:pPr marL="623570" lvl="1"/>
            <a:r>
              <a:rPr lang="da-DK" sz="2000" dirty="0"/>
              <a:t>Indholdet i pågældende aktivitet (hvori en kompetence udøves).</a:t>
            </a:r>
            <a:endParaRPr lang="da-DK" sz="2000" dirty="0">
              <a:cs typeface="Arial"/>
            </a:endParaRPr>
          </a:p>
          <a:p>
            <a:pPr marL="623570" lvl="1"/>
            <a:r>
              <a:rPr lang="da-DK" sz="2000" dirty="0"/>
              <a:t>Relationen til pågældende aktivitet.</a:t>
            </a:r>
            <a:endParaRPr lang="da-DK" sz="2000" dirty="0">
              <a:cs typeface="Arial"/>
            </a:endParaRPr>
          </a:p>
          <a:p>
            <a:pPr marL="623570" lvl="1"/>
            <a:r>
              <a:rPr lang="da-DK" sz="2000" dirty="0"/>
              <a:t>Aktivitetens ”krav” – hvad skal der til for at optræde kompetent?</a:t>
            </a:r>
            <a:endParaRPr lang="da-DK" sz="2000" dirty="0">
              <a:cs typeface="Arial"/>
            </a:endParaRPr>
          </a:p>
          <a:p>
            <a:pPr marL="337820" lvl="1" indent="0">
              <a:buNone/>
            </a:pPr>
            <a:endParaRPr lang="da-DK" sz="2000" dirty="0">
              <a:cs typeface="Arial"/>
            </a:endParaRPr>
          </a:p>
          <a:p>
            <a:r>
              <a:rPr lang="da-DK" sz="2200" dirty="0"/>
              <a:t>Giver det mening, at snakke om generelle og generiske kompetencer med udgangspunkt i ovenstående triade? Male (2010) og Male et al. (2011) fra et fagfagligt perspektiv siger nej. Specifikke fagfelter har egne generiske kompetencer.</a:t>
            </a:r>
            <a:endParaRPr lang="da-DK" sz="2200" dirty="0">
              <a:cs typeface="Arial"/>
            </a:endParaRPr>
          </a:p>
          <a:p>
            <a:r>
              <a:rPr lang="da-DK" sz="2200" dirty="0">
                <a:solidFill>
                  <a:srgbClr val="211A52"/>
                </a:solidFill>
                <a:latin typeface="Arial"/>
                <a:cs typeface="Arial"/>
              </a:rPr>
              <a:t>Fx det sundhedsfaglige som overordnet professions/</a:t>
            </a:r>
            <a:r>
              <a:rPr lang="da-DK" sz="2200" dirty="0" err="1">
                <a:solidFill>
                  <a:srgbClr val="211A52"/>
                </a:solidFill>
                <a:latin typeface="Arial"/>
                <a:cs typeface="Arial"/>
              </a:rPr>
              <a:t>fagfelt</a:t>
            </a:r>
            <a:r>
              <a:rPr lang="da-DK" sz="2200" dirty="0">
                <a:solidFill>
                  <a:srgbClr val="211A52"/>
                </a:solidFill>
                <a:latin typeface="Arial"/>
                <a:cs typeface="Arial"/>
              </a:rPr>
              <a:t> med sygeplejerske, SOSU og læge som </a:t>
            </a:r>
            <a:r>
              <a:rPr lang="da-DK" sz="2200">
                <a:solidFill>
                  <a:srgbClr val="211A52"/>
                </a:solidFill>
                <a:latin typeface="Arial"/>
                <a:cs typeface="Arial"/>
              </a:rPr>
              <a:t>underordnede fagfelter.</a:t>
            </a:r>
            <a:endParaRPr lang="da-DK" sz="2200" dirty="0">
              <a:solidFill>
                <a:srgbClr val="211A52"/>
              </a:solidFill>
              <a:effectLst/>
              <a:latin typeface="Arial"/>
              <a:cs typeface="Arial"/>
            </a:endParaRPr>
          </a:p>
          <a:p>
            <a:pPr>
              <a:buChar char="•"/>
            </a:pPr>
            <a:endParaRPr lang="da-DK" sz="2200" dirty="0">
              <a:solidFill>
                <a:srgbClr val="00B050"/>
              </a:solidFill>
              <a:effectLst/>
              <a:latin typeface="Helvetica" pitchFamily="2" charset="0"/>
              <a:cs typeface="Helvetica" pitchFamily="2" charset="0"/>
            </a:endParaRPr>
          </a:p>
          <a:p>
            <a:pPr marL="337820" lvl="1" indent="0">
              <a:buNone/>
            </a:pPr>
            <a:endParaRPr lang="da-DK" sz="1800" dirty="0">
              <a:solidFill>
                <a:srgbClr val="00B050"/>
              </a:solidFill>
              <a:latin typeface="Helvetica" pitchFamily="2" charset="0"/>
              <a:cs typeface="Helvetica" pitchFamily="2" charset="0"/>
            </a:endParaRPr>
          </a:p>
        </p:txBody>
      </p:sp>
    </p:spTree>
    <p:extLst>
      <p:ext uri="{BB962C8B-B14F-4D97-AF65-F5344CB8AC3E}">
        <p14:creationId xmlns:p14="http://schemas.microsoft.com/office/powerpoint/2010/main" val="4124016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E90C2B34-3A73-5BC5-6FD2-82AAB8B27961}"/>
              </a:ext>
            </a:extLst>
          </p:cNvPr>
          <p:cNvSpPr>
            <a:spLocks noGrp="1"/>
          </p:cNvSpPr>
          <p:nvPr>
            <p:ph type="sldNum" sz="quarter" idx="10"/>
          </p:nvPr>
        </p:nvSpPr>
        <p:spPr>
          <a:xfrm>
            <a:off x="11339887" y="593223"/>
            <a:ext cx="571468" cy="227164"/>
          </a:xfrm>
        </p:spPr>
        <p:txBody>
          <a:bodyPr anchor="ctr">
            <a:normAutofit/>
          </a:bodyPr>
          <a:lstStyle/>
          <a:p>
            <a:pPr>
              <a:spcAft>
                <a:spcPts val="600"/>
              </a:spcAft>
            </a:pPr>
            <a:fld id="{D8D877B3-D348-4611-9BDB-C5374591D951}" type="slidenum">
              <a:rPr lang="en-US" smtClean="0"/>
              <a:pPr>
                <a:spcAft>
                  <a:spcPts val="600"/>
                </a:spcAft>
              </a:pPr>
              <a:t>9</a:t>
            </a:fld>
            <a:endParaRPr lang="en-US"/>
          </a:p>
        </p:txBody>
      </p:sp>
      <p:pic>
        <p:nvPicPr>
          <p:cNvPr id="6" name="Billede 5" descr="Et billede, der indeholder diagram, skærmbillede, tekst, cirkel&#10;&#10;Automatisk genereret beskrivelse">
            <a:extLst>
              <a:ext uri="{FF2B5EF4-FFF2-40B4-BE49-F238E27FC236}">
                <a16:creationId xmlns:a16="http://schemas.microsoft.com/office/drawing/2014/main" id="{F6EB8B90-1F56-8126-0A26-8237A4AFB2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6031" y="938762"/>
            <a:ext cx="7427914" cy="4976700"/>
          </a:xfrm>
          <a:prstGeom prst="rect">
            <a:avLst/>
          </a:prstGeom>
          <a:noFill/>
        </p:spPr>
      </p:pic>
      <p:sp>
        <p:nvSpPr>
          <p:cNvPr id="3" name="Titel 2">
            <a:extLst>
              <a:ext uri="{FF2B5EF4-FFF2-40B4-BE49-F238E27FC236}">
                <a16:creationId xmlns:a16="http://schemas.microsoft.com/office/drawing/2014/main" id="{A64B5E51-1818-06A3-BE20-2613C9EC6ADE}"/>
              </a:ext>
            </a:extLst>
          </p:cNvPr>
          <p:cNvSpPr>
            <a:spLocks noGrp="1"/>
          </p:cNvSpPr>
          <p:nvPr>
            <p:ph type="title"/>
          </p:nvPr>
        </p:nvSpPr>
        <p:spPr>
          <a:xfrm>
            <a:off x="581212" y="165515"/>
            <a:ext cx="5832857" cy="1987748"/>
          </a:xfrm>
        </p:spPr>
        <p:txBody>
          <a:bodyPr anchor="t">
            <a:normAutofit/>
          </a:bodyPr>
          <a:lstStyle/>
          <a:p>
            <a:r>
              <a:rPr lang="da-DK" sz="2800" dirty="0"/>
              <a:t>Konceptualisering af generisk kompetence(r)</a:t>
            </a:r>
          </a:p>
        </p:txBody>
      </p:sp>
      <p:sp>
        <p:nvSpPr>
          <p:cNvPr id="7" name="Tekstfelt 6">
            <a:extLst>
              <a:ext uri="{FF2B5EF4-FFF2-40B4-BE49-F238E27FC236}">
                <a16:creationId xmlns:a16="http://schemas.microsoft.com/office/drawing/2014/main" id="{478DBAE9-8152-CD01-573B-D7F92F7FC4F4}"/>
              </a:ext>
            </a:extLst>
          </p:cNvPr>
          <p:cNvSpPr txBox="1"/>
          <p:nvPr/>
        </p:nvSpPr>
        <p:spPr>
          <a:xfrm>
            <a:off x="6856674" y="6033837"/>
            <a:ext cx="4768947" cy="369332"/>
          </a:xfrm>
          <a:prstGeom prst="rect">
            <a:avLst/>
          </a:prstGeom>
          <a:noFill/>
        </p:spPr>
        <p:txBody>
          <a:bodyPr wrap="square" rtlCol="0">
            <a:spAutoFit/>
          </a:bodyPr>
          <a:lstStyle/>
          <a:p>
            <a:r>
              <a:rPr lang="da-DK" dirty="0"/>
              <a:t>Boelt (</a:t>
            </a:r>
            <a:r>
              <a:rPr lang="da-DK" dirty="0" err="1"/>
              <a:t>PhD</a:t>
            </a:r>
            <a:r>
              <a:rPr lang="da-DK" dirty="0"/>
              <a:t> afhandling til bedømmelse, 2023)</a:t>
            </a:r>
          </a:p>
        </p:txBody>
      </p:sp>
    </p:spTree>
    <p:extLst>
      <p:ext uri="{BB962C8B-B14F-4D97-AF65-F5344CB8AC3E}">
        <p14:creationId xmlns:p14="http://schemas.microsoft.com/office/powerpoint/2010/main" val="1459801048"/>
      </p:ext>
    </p:extLst>
  </p:cSld>
  <p:clrMapOvr>
    <a:masterClrMapping/>
  </p:clrMapOvr>
</p:sld>
</file>

<file path=ppt/theme/theme1.xml><?xml version="1.0" encoding="utf-8"?>
<a:theme xmlns:a="http://schemas.openxmlformats.org/drawingml/2006/main" name="AAU PowerPoint">
  <a:themeElements>
    <a:clrScheme name="AAU">
      <a:dk1>
        <a:srgbClr val="211A52"/>
      </a:dk1>
      <a:lt1>
        <a:srgbClr val="FFFFFF"/>
      </a:lt1>
      <a:dk2>
        <a:srgbClr val="76818B"/>
      </a:dk2>
      <a:lt2>
        <a:srgbClr val="BBC0C5"/>
      </a:lt2>
      <a:accent1>
        <a:srgbClr val="4D4875"/>
      </a:accent1>
      <a:accent2>
        <a:srgbClr val="A6A3BA"/>
      </a:accent2>
      <a:accent3>
        <a:srgbClr val="7A72CC"/>
      </a:accent3>
      <a:accent4>
        <a:srgbClr val="DF6752"/>
      </a:accent4>
      <a:accent5>
        <a:srgbClr val="BDB9E5"/>
      </a:accent5>
      <a:accent6>
        <a:srgbClr val="594FBF"/>
      </a:accent6>
      <a:hlink>
        <a:srgbClr val="9B95D9"/>
      </a:hlink>
      <a:folHlink>
        <a:srgbClr val="DEDCF2"/>
      </a:folHlink>
    </a:clrScheme>
    <a:fontScheme name="AAU">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AAU_POWERPOINT_16_9_DK" id="{A9314A11-232B-44AD-B463-DA388C6E1084}" vid="{3915CC49-FE55-4B7B-B842-2A7014111CFD}"/>
    </a:ext>
  </a:extLst>
</a:theme>
</file>

<file path=ppt/theme/theme2.xml><?xml version="1.0" encoding="utf-8"?>
<a:theme xmlns:a="http://schemas.openxmlformats.org/drawingml/2006/main" name="AAU PowerPoint - Blue">
  <a:themeElements>
    <a:clrScheme name="AAU">
      <a:dk1>
        <a:srgbClr val="211A52"/>
      </a:dk1>
      <a:lt1>
        <a:srgbClr val="FFFFFF"/>
      </a:lt1>
      <a:dk2>
        <a:srgbClr val="76818B"/>
      </a:dk2>
      <a:lt2>
        <a:srgbClr val="BBC0C5"/>
      </a:lt2>
      <a:accent1>
        <a:srgbClr val="4D4875"/>
      </a:accent1>
      <a:accent2>
        <a:srgbClr val="A6A3BA"/>
      </a:accent2>
      <a:accent3>
        <a:srgbClr val="7A72CC"/>
      </a:accent3>
      <a:accent4>
        <a:srgbClr val="DF6752"/>
      </a:accent4>
      <a:accent5>
        <a:srgbClr val="BDB9E5"/>
      </a:accent5>
      <a:accent6>
        <a:srgbClr val="594FBF"/>
      </a:accent6>
      <a:hlink>
        <a:srgbClr val="9B95D9"/>
      </a:hlink>
      <a:folHlink>
        <a:srgbClr val="DEDCF2"/>
      </a:folHlink>
    </a:clrScheme>
    <a:fontScheme name="AAU">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AAU_POWERPOINT_16_9_DK" id="{A9314A11-232B-44AD-B463-DA388C6E1084}" vid="{9317A137-B940-47C4-9CBA-CAC799E9FD8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F1E5BFBF0A6E5949819C07DD58168415" ma:contentTypeVersion="17" ma:contentTypeDescription="Opret et nyt dokument." ma:contentTypeScope="" ma:versionID="a1a58793828c91ee0ca62516aacf3d8d">
  <xsd:schema xmlns:xsd="http://www.w3.org/2001/XMLSchema" xmlns:xs="http://www.w3.org/2001/XMLSchema" xmlns:p="http://schemas.microsoft.com/office/2006/metadata/properties" xmlns:ns2="89dbaa2e-d753-4486-82dd-0c9155ace5b3" xmlns:ns3="511fc5ab-6cf8-4b86-8ecb-d300cde85d35" targetNamespace="http://schemas.microsoft.com/office/2006/metadata/properties" ma:root="true" ma:fieldsID="64ffcc5ba5cdc2943144a3035777da31" ns2:_="" ns3:_="">
    <xsd:import namespace="89dbaa2e-d753-4486-82dd-0c9155ace5b3"/>
    <xsd:import namespace="511fc5ab-6cf8-4b86-8ecb-d300cde85d3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OCR"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dbaa2e-d753-4486-82dd-0c9155ace5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ledmærker" ma:readOnly="false" ma:fieldId="{5cf76f15-5ced-4ddc-b409-7134ff3c332f}" ma:taxonomyMulti="true" ma:sspId="12c40c18-c724-4e21-a8b0-581817d6790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11fc5ab-6cf8-4b86-8ecb-d300cde85d35" elementFormDefault="qualified">
    <xsd:import namespace="http://schemas.microsoft.com/office/2006/documentManagement/types"/>
    <xsd:import namespace="http://schemas.microsoft.com/office/infopath/2007/PartnerControls"/>
    <xsd:element name="SharedWithUsers" ma:index="17"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lt med detaljer" ma:internalName="SharedWithDetails" ma:readOnly="true">
      <xsd:simpleType>
        <xsd:restriction base="dms:Note">
          <xsd:maxLength value="255"/>
        </xsd:restriction>
      </xsd:simpleType>
    </xsd:element>
    <xsd:element name="TaxCatchAll" ma:index="23" nillable="true" ma:displayName="Taxonomy Catch All Column" ma:hidden="true" ma:list="{4a028335-0f2b-4173-968c-90227fa97c8a}" ma:internalName="TaxCatchAll" ma:showField="CatchAllData" ma:web="511fc5ab-6cf8-4b86-8ecb-d300cde85d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9dbaa2e-d753-4486-82dd-0c9155ace5b3">
      <Terms xmlns="http://schemas.microsoft.com/office/infopath/2007/PartnerControls"/>
    </lcf76f155ced4ddcb4097134ff3c332f>
    <TaxCatchAll xmlns="511fc5ab-6cf8-4b86-8ecb-d300cde85d35" xsi:nil="true"/>
  </documentManagement>
</p:properties>
</file>

<file path=customXml/itemProps1.xml><?xml version="1.0" encoding="utf-8"?>
<ds:datastoreItem xmlns:ds="http://schemas.openxmlformats.org/officeDocument/2006/customXml" ds:itemID="{20FA39FA-C90B-44C5-8395-0F72C2D9FD12}">
  <ds:schemaRefs>
    <ds:schemaRef ds:uri="http://schemas.microsoft.com/sharepoint/v3/contenttype/forms"/>
  </ds:schemaRefs>
</ds:datastoreItem>
</file>

<file path=customXml/itemProps2.xml><?xml version="1.0" encoding="utf-8"?>
<ds:datastoreItem xmlns:ds="http://schemas.openxmlformats.org/officeDocument/2006/customXml" ds:itemID="{EEC04A9B-81FC-4866-9CDD-CC4C76F30685}"/>
</file>

<file path=customXml/itemProps3.xml><?xml version="1.0" encoding="utf-8"?>
<ds:datastoreItem xmlns:ds="http://schemas.openxmlformats.org/officeDocument/2006/customXml" ds:itemID="{53603602-65E0-48FA-BF06-563C46D1CC25}">
  <ds:schemaRefs>
    <ds:schemaRef ds:uri="http://schemas.microsoft.com/office/2006/documentManagement/types"/>
    <ds:schemaRef ds:uri="http://purl.org/dc/terms/"/>
    <ds:schemaRef ds:uri="http://purl.org/dc/dcmitype/"/>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bfb3083c-c57b-4611-a9bc-f653d3097a5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15895</TotalTime>
  <Words>1680</Words>
  <Application>Microsoft Office PowerPoint</Application>
  <PresentationFormat>Widescreen</PresentationFormat>
  <Paragraphs>159</Paragraphs>
  <Slides>16</Slides>
  <Notes>5</Notes>
  <HiddenSlides>0</HiddenSlides>
  <MMClips>0</MMClips>
  <ScaleCrop>false</ScaleCrop>
  <HeadingPairs>
    <vt:vector size="6" baseType="variant">
      <vt:variant>
        <vt:lpstr>Benyttede skrifttyper</vt:lpstr>
      </vt:variant>
      <vt:variant>
        <vt:i4>6</vt:i4>
      </vt:variant>
      <vt:variant>
        <vt:lpstr>Tema</vt:lpstr>
      </vt:variant>
      <vt:variant>
        <vt:i4>2</vt:i4>
      </vt:variant>
      <vt:variant>
        <vt:lpstr>Slidetitler</vt:lpstr>
      </vt:variant>
      <vt:variant>
        <vt:i4>16</vt:i4>
      </vt:variant>
    </vt:vector>
  </HeadingPairs>
  <TitlesOfParts>
    <vt:vector size="24" baseType="lpstr">
      <vt:lpstr>Arial</vt:lpstr>
      <vt:lpstr>Arial Black</vt:lpstr>
      <vt:lpstr>Barlow</vt:lpstr>
      <vt:lpstr>Calibri</vt:lpstr>
      <vt:lpstr>Century Gothic</vt:lpstr>
      <vt:lpstr>Helvetica</vt:lpstr>
      <vt:lpstr>AAU PowerPoint</vt:lpstr>
      <vt:lpstr>AAU PowerPoint - Blue</vt:lpstr>
      <vt:lpstr>Kort om mig</vt:lpstr>
      <vt:lpstr>Hvem er vi</vt:lpstr>
      <vt:lpstr>Hvad kan VR bruges til i uddannelse?</vt:lpstr>
      <vt:lpstr>Indenfor Nursing</vt:lpstr>
      <vt:lpstr> Vores litteraturstudie</vt:lpstr>
      <vt:lpstr>Generiske kompetencer</vt:lpstr>
      <vt:lpstr>Særligt fremtrædende kompetence-felter.</vt:lpstr>
      <vt:lpstr>Personlige dispositioner i tillæg..</vt:lpstr>
      <vt:lpstr>Konceptualisering af generisk kompetence(r)</vt:lpstr>
      <vt:lpstr>Fordele ved brug af VR</vt:lpstr>
      <vt:lpstr>PBL narratives</vt:lpstr>
      <vt:lpstr>Narrativ og Triggers</vt:lpstr>
      <vt:lpstr>PowerPoint-præsentation</vt:lpstr>
      <vt:lpstr>Udfordringer med tilgangen</vt:lpstr>
      <vt:lpstr>Afslutning</vt:lpstr>
      <vt:lpstr>Referencer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Programmering og Prototyping Kursusgang 4</dc:title>
  <dc:creator>Anders Kalsgaard Møller</dc:creator>
  <cp:lastModifiedBy>Anders Kalsgaard Møller</cp:lastModifiedBy>
  <cp:revision>25</cp:revision>
  <dcterms:created xsi:type="dcterms:W3CDTF">2020-02-24T06:31:14Z</dcterms:created>
  <dcterms:modified xsi:type="dcterms:W3CDTF">2023-09-05T17:58:40Z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0x010100F1E5BFBF0A6E5949819C07DD58168415</vt:lpwstr>
  </property>
</Properties>
</file>