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56" r:id="rId5"/>
    <p:sldId id="258" r:id="rId6"/>
    <p:sldId id="262" r:id="rId7"/>
    <p:sldId id="261" r:id="rId8"/>
    <p:sldId id="338" r:id="rId9"/>
    <p:sldId id="276" r:id="rId10"/>
    <p:sldId id="333" r:id="rId11"/>
    <p:sldId id="334" r:id="rId12"/>
    <p:sldId id="271" r:id="rId13"/>
    <p:sldId id="277" r:id="rId14"/>
    <p:sldId id="282" r:id="rId15"/>
    <p:sldId id="296" r:id="rId16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AE0"/>
    <a:srgbClr val="E7E0CA"/>
    <a:srgbClr val="B0AC98"/>
    <a:srgbClr val="F6EE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E6760E-C336-A848-A014-15C73DEB88F5}" type="datetimeFigureOut">
              <a:rPr lang="en-DK" smtClean="0"/>
              <a:t>09/30/2025</a:t>
            </a:fld>
            <a:endParaRPr lang="en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FA6F27-FE4A-CC41-95C2-83C11523973C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150084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A6F27-FE4A-CC41-95C2-83C11523973C}" type="slidenum">
              <a:rPr lang="en-DK" smtClean="0"/>
              <a:t>4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935904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1978CA-FD2C-4B37-ACBC-807FAF1993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869BCA9-4903-4F52-B883-8A9BAFC01D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8F3FF9D-6F22-412A-A679-04B1EE44A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417E-14E7-47F7-8EFB-4690AFCB3135}" type="datetimeFigureOut">
              <a:rPr lang="da-DK" smtClean="0"/>
              <a:t>30-09-2025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404296C-1F4D-42CC-AD4D-34B1D6C79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E3F2CE9-3C45-4E24-A763-5AD067C3C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9556B-7AFF-4B9A-B0B7-1ABC8715003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89915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F32926-A4AC-4434-BBE6-FD0ACECCF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A21E7738-1211-4209-AE9B-B1D582C587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803A6EE-7838-462F-874E-7AAEA0E9F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417E-14E7-47F7-8EFB-4690AFCB3135}" type="datetimeFigureOut">
              <a:rPr lang="da-DK" smtClean="0"/>
              <a:t>30-09-2025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D5FC977-196C-4C59-B280-5E4E62D5E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22865CF-3644-4651-BC13-31EA7584F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9556B-7AFF-4B9A-B0B7-1ABC8715003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56451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75A93B9C-DA0B-4667-B26A-3491D248EA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825C13FB-A2EF-4A8D-A36E-DFA9B5B000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E2D102C-67FF-407A-A257-A3A7DE9C9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417E-14E7-47F7-8EFB-4690AFCB3135}" type="datetimeFigureOut">
              <a:rPr lang="da-DK" smtClean="0"/>
              <a:t>30-09-2025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3350561-25D5-4C3F-84E1-2B81EBF12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66D7053-C545-4E0B-9957-EB96E5F81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9556B-7AFF-4B9A-B0B7-1ABC8715003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8914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1DFD58-BBDA-40F0-9E9C-036F33FC9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9AF9893-6431-459F-BD8B-DC0F96E7A1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F3C88BD-1068-4A15-A51C-B72EBC10D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417E-14E7-47F7-8EFB-4690AFCB3135}" type="datetimeFigureOut">
              <a:rPr lang="da-DK" smtClean="0"/>
              <a:t>30-09-2025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F497B5B-4FF8-4508-BF62-4307DE921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A97C037-8068-4565-8434-DFD1029BD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9556B-7AFF-4B9A-B0B7-1ABC8715003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49524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B6AFF0-AB74-4486-8AA1-7C628D231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15DC8E0-89C7-4105-9828-4F36C45B77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C58D5B1-DA81-4CEF-BA87-ECC923A0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417E-14E7-47F7-8EFB-4690AFCB3135}" type="datetimeFigureOut">
              <a:rPr lang="da-DK" smtClean="0"/>
              <a:t>30-09-2025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3766F96-1CA8-475E-9EE5-5E8DBEAAB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C6DCE5B-BEDB-4A20-95D8-63269BA67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9556B-7AFF-4B9A-B0B7-1ABC8715003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2533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8AD68A-2AD3-4DB3-ADC1-E201BAEEA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4A1A3B3-47CF-40D7-AE62-A22DFC5600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E38E7C25-CC5B-486C-AC78-1CCE5CA7F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50BA4EA-6706-4E55-A211-90D07E575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417E-14E7-47F7-8EFB-4690AFCB3135}" type="datetimeFigureOut">
              <a:rPr lang="da-DK" smtClean="0"/>
              <a:t>30-09-2025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860965E-1A55-4BC5-80F5-84064D888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501253A-407C-40C2-A524-5DF797B47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9556B-7AFF-4B9A-B0B7-1ABC8715003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78831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F2E1E-CF1B-4CFE-B5CC-341847B68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A248476-9EF3-4F35-98D0-DFE815FC06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E1FF7607-7A9A-46E5-AEE2-AFF8ABFCD2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97537D7F-C2CB-484B-9D92-CA43A2D1CC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2EFB60FA-30A2-4D53-9CFD-9F6A07460F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F16523A5-7569-48F9-87EA-0541283CB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417E-14E7-47F7-8EFB-4690AFCB3135}" type="datetimeFigureOut">
              <a:rPr lang="da-DK" smtClean="0"/>
              <a:t>30-09-2025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E993A019-6CD8-4146-A137-C90B1B6F0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80D431BC-73B6-4C36-A8F6-D39285766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9556B-7AFF-4B9A-B0B7-1ABC8715003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4428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00FE4-E9C0-48D5-BB6A-17CF34CE3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6D145147-5364-4925-87D4-A7D2FCF1B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417E-14E7-47F7-8EFB-4690AFCB3135}" type="datetimeFigureOut">
              <a:rPr lang="da-DK" smtClean="0"/>
              <a:t>30-09-2025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0D63020-6FA7-4BEE-B4ED-EF81F5D7E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30C81A6E-5198-45F3-9AF8-B6C42B943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9556B-7AFF-4B9A-B0B7-1ABC8715003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20758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6E415486-4630-4908-BD07-E3382AEA6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417E-14E7-47F7-8EFB-4690AFCB3135}" type="datetimeFigureOut">
              <a:rPr lang="da-DK" smtClean="0"/>
              <a:t>30-09-2025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7C55D190-4FFA-415E-9171-B322DB0F9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CA7C6B5-88AE-4C2B-A4C1-7291A8C2C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9556B-7AFF-4B9A-B0B7-1ABC8715003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0017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FB9B82-8BB0-4906-9832-2F15634BE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3682414-9CAD-43C8-9D26-2A1544076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568A8B0-B6E9-488B-904D-8BBFFA3432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A57DDCBE-F298-423E-9B47-DAD42878A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417E-14E7-47F7-8EFB-4690AFCB3135}" type="datetimeFigureOut">
              <a:rPr lang="da-DK" smtClean="0"/>
              <a:t>30-09-2025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25B88EC-274C-4D46-9544-188B185E5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D02215B-8FFB-48BF-9373-C4F597984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9556B-7AFF-4B9A-B0B7-1ABC8715003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12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9EDA23-A896-4F77-9050-05A8A6E76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B34AE8D9-060B-41DF-9C39-F4325DB197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0FD7C68-2F51-40AB-B535-3FD4D7BC84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BC7F80E2-1B24-4968-8142-447B09E6E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417E-14E7-47F7-8EFB-4690AFCB3135}" type="datetimeFigureOut">
              <a:rPr lang="da-DK" smtClean="0"/>
              <a:t>30-09-2025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C54220A-74AF-4D7B-B860-20090EC18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544A91B2-4FC9-43BC-86E7-D7FC417FB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9556B-7AFF-4B9A-B0B7-1ABC8715003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18426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2FE74BC3-1376-41BC-83EE-F43C92602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D577AE2-DCF9-401B-9DEB-69A48334A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F5AD46C-B2BB-4142-B063-FE262EA233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4581417E-14E7-47F7-8EFB-4690AFCB3135}" type="datetimeFigureOut">
              <a:rPr lang="da-DK" smtClean="0"/>
              <a:pPr/>
              <a:t>30-09-2025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4438666-DD36-49D4-8F87-29F51A2F32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3802074-D59D-4BA6-9BFD-EBBAF9BDFD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C4F9556B-7AFF-4B9A-B0B7-1ABC8715003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43265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A3ADD2-49FA-1543-9972-59B0701E64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5" b="78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7F7958-EA16-FC48-829E-8073B9BEF7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300" y="6455991"/>
            <a:ext cx="1175399" cy="2095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07F99A-D178-C857-E8E2-D2EE918275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7786" y="-92534"/>
            <a:ext cx="12425818" cy="8283878"/>
          </a:xfrm>
          <a:prstGeom prst="rect">
            <a:avLst/>
          </a:prstGeom>
        </p:spPr>
      </p:pic>
      <p:pic>
        <p:nvPicPr>
          <p:cNvPr id="11" name="Picture 10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15B8B83D-2AD7-8742-C363-6CE6818A00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356" y="6317395"/>
            <a:ext cx="1353535" cy="24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61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AD6F37DA-103A-2A77-3899-7C20A1189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3641" y="218473"/>
            <a:ext cx="8895765" cy="63159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A3A9A8-EFCF-D04F-8F3D-036CC99CE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5" y="6320195"/>
            <a:ext cx="1201683" cy="21427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B096089-080C-032E-AC39-986B8938E1F1}"/>
              </a:ext>
            </a:extLst>
          </p:cNvPr>
          <p:cNvSpPr txBox="1">
            <a:spLocks/>
          </p:cNvSpPr>
          <p:nvPr/>
        </p:nvSpPr>
        <p:spPr>
          <a:xfrm>
            <a:off x="525905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sz="4000" b="0">
                <a:latin typeface="Playfair Display" pitchFamily="2" charset="77"/>
              </a:rPr>
              <a:t>O</a:t>
            </a:r>
            <a:r>
              <a:rPr lang="da-DK" sz="4000" b="0">
                <a:latin typeface="Playfair Display" pitchFamily="2" charset="77"/>
              </a:rPr>
              <a:t>m mennesker</a:t>
            </a:r>
          </a:p>
        </p:txBody>
      </p:sp>
    </p:spTree>
    <p:extLst>
      <p:ext uri="{BB962C8B-B14F-4D97-AF65-F5344CB8AC3E}">
        <p14:creationId xmlns:p14="http://schemas.microsoft.com/office/powerpoint/2010/main" val="2225677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43C460-E0BE-417B-9986-19F9458ED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7" name="Picture 6" descr="A field of flowers in front of a building&#10;&#10;Description automatically generated">
            <a:extLst>
              <a:ext uri="{FF2B5EF4-FFF2-40B4-BE49-F238E27FC236}">
                <a16:creationId xmlns:a16="http://schemas.microsoft.com/office/drawing/2014/main" id="{EC298012-672B-4B66-0DA0-D0039FC59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985" y="-371908"/>
            <a:ext cx="12575969" cy="838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27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lose up of a piece of fabric&#10;&#10;Description automatically generated">
            <a:extLst>
              <a:ext uri="{FF2B5EF4-FFF2-40B4-BE49-F238E27FC236}">
                <a16:creationId xmlns:a16="http://schemas.microsoft.com/office/drawing/2014/main" id="{2DB781B9-D439-2597-A1E8-B6F1E2631E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" b="150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18EDCD-AD15-E7EF-C974-2A57F10E8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156" y="4045741"/>
            <a:ext cx="3389688" cy="60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518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F103C6-9112-F84D-BD53-0026F1095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6" b="16296"/>
          <a:stretch/>
        </p:blipFill>
        <p:spPr>
          <a:xfrm>
            <a:off x="6965429" y="0"/>
            <a:ext cx="6782493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369105-915F-A144-ABA4-E81D65295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5" y="6320195"/>
            <a:ext cx="1201683" cy="214271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3683ADE5-FB62-F140-ADED-0D39D6053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505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0">
                <a:latin typeface="Playfair Display" pitchFamily="2" charset="77"/>
              </a:rPr>
              <a:t>Agenda</a:t>
            </a:r>
            <a:endParaRPr lang="da-DK" sz="4000" b="0">
              <a:latin typeface="Playfair Display" pitchFamily="2" charset="77"/>
            </a:endParaRPr>
          </a:p>
        </p:txBody>
      </p:sp>
      <p:sp>
        <p:nvSpPr>
          <p:cNvPr id="12" name="Pladsholder til indhold 2">
            <a:extLst>
              <a:ext uri="{FF2B5EF4-FFF2-40B4-BE49-F238E27FC236}">
                <a16:creationId xmlns:a16="http://schemas.microsoft.com/office/drawing/2014/main" id="{97CBE195-2AD3-9043-BA6C-4E489FFE7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075" y="2055813"/>
            <a:ext cx="5652787" cy="4351338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GB" sz="1600" b="0" i="0" u="none" strike="noStrike">
                <a:solidFill>
                  <a:srgbClr val="212121"/>
                </a:solidFill>
                <a:effectLst/>
                <a:latin typeface="Montserrat" pitchFamily="2" charset="77"/>
              </a:rPr>
              <a:t>Om </a:t>
            </a:r>
            <a:r>
              <a:rPr lang="en-GB" sz="1600" b="0" u="none" strike="noStrike">
                <a:solidFill>
                  <a:srgbClr val="212121"/>
                </a:solidFill>
                <a:effectLst/>
                <a:latin typeface="Montserrat" pitchFamily="2" charset="77"/>
              </a:rPr>
              <a:t>Morten</a:t>
            </a:r>
            <a:endParaRPr lang="en-GB" sz="1600" b="0" u="none" strike="noStrike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600" b="0" i="0" u="none" strike="noStrike">
                <a:solidFill>
                  <a:srgbClr val="212121"/>
                </a:solidFill>
                <a:effectLst/>
                <a:latin typeface="Montserrat" pitchFamily="2" charset="77"/>
              </a:rPr>
              <a:t>Om DILLING</a:t>
            </a:r>
            <a:endParaRPr lang="en-GB" sz="1600" b="0" i="0" u="none" strike="noStrike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600" b="0" i="0" u="none" strike="noStrike" err="1">
                <a:solidFill>
                  <a:srgbClr val="212121"/>
                </a:solidFill>
                <a:effectLst/>
                <a:latin typeface="Montserrat" pitchFamily="2" charset="77"/>
              </a:rPr>
              <a:t>Tøjbranchen</a:t>
            </a:r>
            <a:r>
              <a:rPr lang="en-GB" sz="1600" b="0" i="0" u="none" strike="noStrike">
                <a:solidFill>
                  <a:srgbClr val="212121"/>
                </a:solidFill>
                <a:effectLst/>
                <a:latin typeface="Montserrat" pitchFamily="2" charset="77"/>
              </a:rPr>
              <a:t> </a:t>
            </a:r>
            <a:r>
              <a:rPr lang="en-GB" sz="1600" b="0" i="0" u="none" strike="noStrike" err="1">
                <a:solidFill>
                  <a:srgbClr val="212121"/>
                </a:solidFill>
                <a:effectLst/>
                <a:latin typeface="Montserrat" pitchFamily="2" charset="77"/>
              </a:rPr>
              <a:t>i</a:t>
            </a:r>
            <a:r>
              <a:rPr lang="en-GB" sz="1600" b="0" i="0" u="none" strike="noStrike">
                <a:solidFill>
                  <a:srgbClr val="212121"/>
                </a:solidFill>
                <a:effectLst/>
                <a:latin typeface="Montserrat" pitchFamily="2" charset="77"/>
              </a:rPr>
              <a:t> </a:t>
            </a:r>
            <a:r>
              <a:rPr lang="en-GB" sz="1600" b="0" i="0" u="none" strike="noStrike" err="1">
                <a:solidFill>
                  <a:srgbClr val="212121"/>
                </a:solidFill>
                <a:effectLst/>
                <a:latin typeface="Montserrat" pitchFamily="2" charset="77"/>
              </a:rPr>
              <a:t>dag</a:t>
            </a:r>
            <a:endParaRPr lang="en-GB" sz="1600" b="0" i="0" u="none" strike="noStrike">
              <a:solidFill>
                <a:srgbClr val="212121"/>
              </a:solidFill>
              <a:effectLst/>
              <a:latin typeface="Montserrat" pitchFamily="2" charset="77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212121"/>
                </a:solidFill>
              </a:rPr>
              <a:t>En </a:t>
            </a:r>
            <a:r>
              <a:rPr lang="en-GB" sz="1600" err="1">
                <a:solidFill>
                  <a:srgbClr val="212121"/>
                </a:solidFill>
              </a:rPr>
              <a:t>virksomheds</a:t>
            </a:r>
            <a:r>
              <a:rPr lang="en-GB" sz="1600">
                <a:solidFill>
                  <a:srgbClr val="212121"/>
                </a:solidFill>
              </a:rPr>
              <a:t> </a:t>
            </a:r>
            <a:r>
              <a:rPr lang="en-GB" sz="1600" err="1">
                <a:solidFill>
                  <a:srgbClr val="212121"/>
                </a:solidFill>
              </a:rPr>
              <a:t>berettigelse</a:t>
            </a:r>
            <a:endParaRPr lang="en-GB" sz="1600" b="0" i="0" u="none" strike="noStrike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600" b="0" i="0" u="none" strike="noStrike">
                <a:solidFill>
                  <a:srgbClr val="212121"/>
                </a:solidFill>
                <a:effectLst/>
                <a:latin typeface="Montserrat" pitchFamily="2" charset="77"/>
              </a:rPr>
              <a:t>Produktion</a:t>
            </a:r>
            <a:endParaRPr lang="en-GB" sz="1600" b="0" i="0" u="none" strike="noStrike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600" b="0" i="0" u="none" strike="noStrike">
                <a:solidFill>
                  <a:srgbClr val="212121"/>
                </a:solidFill>
                <a:effectLst/>
                <a:latin typeface="Montserrat" pitchFamily="2" charset="77"/>
              </a:rPr>
              <a:t>Digital </a:t>
            </a:r>
            <a:r>
              <a:rPr lang="en-GB" sz="1600" b="0" i="0" u="none" strike="noStrike" err="1">
                <a:solidFill>
                  <a:srgbClr val="212121"/>
                </a:solidFill>
                <a:effectLst/>
                <a:latin typeface="Montserrat" pitchFamily="2" charset="77"/>
              </a:rPr>
              <a:t>handel</a:t>
            </a:r>
            <a:endParaRPr lang="en-GB" sz="1600">
              <a:solidFill>
                <a:srgbClr val="212121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600" b="0" i="0" u="none" strike="noStrike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Brug </a:t>
            </a:r>
            <a:r>
              <a:rPr lang="en-GB" sz="1600" b="0" i="0" u="none" strike="noStrike" err="1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af</a:t>
            </a:r>
            <a:r>
              <a:rPr lang="en-GB" sz="1600" b="0" i="0" u="none" strike="noStrike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 AI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600" b="0" i="0" u="none" strike="noStrike">
                <a:solidFill>
                  <a:srgbClr val="212121"/>
                </a:solidFill>
                <a:effectLst/>
                <a:latin typeface="Montserrat" pitchFamily="2" charset="77"/>
              </a:rPr>
              <a:t>Om </a:t>
            </a:r>
            <a:r>
              <a:rPr lang="en-GB" sz="1600" err="1">
                <a:solidFill>
                  <a:srgbClr val="212121"/>
                </a:solidFill>
              </a:rPr>
              <a:t>m</a:t>
            </a:r>
            <a:r>
              <a:rPr lang="en-GB" sz="1600" b="0" i="0" u="none" strike="noStrike" err="1">
                <a:solidFill>
                  <a:srgbClr val="212121"/>
                </a:solidFill>
                <a:effectLst/>
                <a:latin typeface="Montserrat" pitchFamily="2" charset="77"/>
              </a:rPr>
              <a:t>ennesker</a:t>
            </a:r>
            <a:endParaRPr lang="en-GB" sz="1600" b="0" i="0" u="none" strike="noStrike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600" b="0" i="0" u="none" strike="noStrike" err="1">
                <a:solidFill>
                  <a:srgbClr val="212121"/>
                </a:solidFill>
                <a:effectLst/>
                <a:latin typeface="Montserrat" pitchFamily="2" charset="77"/>
              </a:rPr>
              <a:t>Biodiversitet</a:t>
            </a:r>
            <a:endParaRPr lang="en-GB" sz="1600" b="0" i="0" u="none" strike="noStrike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941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CFA3A2B-0C9B-1441-A7C2-7307D5CFC5B2}"/>
              </a:ext>
            </a:extLst>
          </p:cNvPr>
          <p:cNvSpPr/>
          <p:nvPr/>
        </p:nvSpPr>
        <p:spPr>
          <a:xfrm>
            <a:off x="7884826" y="0"/>
            <a:ext cx="5176603" cy="6858000"/>
          </a:xfrm>
          <a:prstGeom prst="rect">
            <a:avLst/>
          </a:prstGeom>
          <a:solidFill>
            <a:srgbClr val="EFE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38CAB96F-25C9-604F-9927-21916D79F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505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0">
                <a:latin typeface="Playfair Display" pitchFamily="2" charset="77"/>
              </a:rPr>
              <a:t>Om Morten</a:t>
            </a:r>
            <a:endParaRPr lang="da-DK" sz="4000" b="0">
              <a:latin typeface="Playfair Display" pitchFamily="2" charset="77"/>
            </a:endParaRPr>
          </a:p>
        </p:txBody>
      </p:sp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918DAA3E-D2A2-D040-AF5E-B530CC678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075" y="2055813"/>
            <a:ext cx="5554566" cy="4351338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sz="1600"/>
              <a:t>Morten Dilling, 44 år, bor i Herning med Mette og vores 3 piger, alder 2-8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sz="1600"/>
              <a:t>Uddannet i München og København med ½ år i butik og 6 år hos IC Companys A/S og HD i afsætning fra CBS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sz="1600"/>
              <a:t>Bruger min tid på min familie, DILLING og Blue Fox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A3A9A8-EFCF-D04F-8F3D-036CC99CE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5" y="6320195"/>
            <a:ext cx="1201683" cy="2142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22701C-241F-2AD1-B088-606402BAB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4368" y="487738"/>
            <a:ext cx="3924074" cy="588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47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04C168-31EA-1140-A38A-68CB328936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" b="6181"/>
          <a:stretch/>
        </p:blipFill>
        <p:spPr>
          <a:xfrm>
            <a:off x="6986449" y="0"/>
            <a:ext cx="2613285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627880-369A-C044-8B6B-1C566C776C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2" r="24462"/>
          <a:stretch/>
        </p:blipFill>
        <p:spPr>
          <a:xfrm>
            <a:off x="9597163" y="3440813"/>
            <a:ext cx="2628747" cy="3429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8B7E9C-57BE-A446-A1C1-4FFCB3C36B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9" r="21629"/>
          <a:stretch/>
        </p:blipFill>
        <p:spPr>
          <a:xfrm>
            <a:off x="9597163" y="0"/>
            <a:ext cx="2613285" cy="34524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BA2101-607A-0849-B5F4-1BFB0541F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7" r="21587"/>
          <a:stretch/>
        </p:blipFill>
        <p:spPr>
          <a:xfrm>
            <a:off x="6986450" y="3425823"/>
            <a:ext cx="2610714" cy="3443991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3CF6CD12-A4D3-C14C-88FD-A03017944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505" y="365125"/>
            <a:ext cx="10515600" cy="1325563"/>
          </a:xfrm>
        </p:spPr>
        <p:txBody>
          <a:bodyPr>
            <a:normAutofit/>
          </a:bodyPr>
          <a:lstStyle/>
          <a:p>
            <a:r>
              <a:rPr lang="da-DK" sz="4000" b="0">
                <a:latin typeface="Playfair Display" pitchFamily="2" charset="77"/>
              </a:rPr>
              <a:t>Selskaber og markeder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67D9518-F3EC-EA4B-B0C0-DAF7A03DBE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5" y="6320195"/>
            <a:ext cx="1201683" cy="2142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238A6B-0FE1-931D-F73B-99310E6045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9314" y="1473515"/>
            <a:ext cx="4025346" cy="484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25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F103C6-9112-F84D-BD53-0026F10959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4" r="-598"/>
          <a:stretch/>
        </p:blipFill>
        <p:spPr>
          <a:xfrm>
            <a:off x="6965429" y="0"/>
            <a:ext cx="6782493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369105-915F-A144-ABA4-E81D65295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5" y="6320195"/>
            <a:ext cx="1201683" cy="214271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3683ADE5-FB62-F140-ADED-0D39D6053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505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0" err="1">
                <a:latin typeface="Playfair Display" pitchFamily="2" charset="77"/>
              </a:rPr>
              <a:t>Nøgletal</a:t>
            </a:r>
            <a:endParaRPr lang="da-DK" sz="4000" b="0">
              <a:latin typeface="Playfair Display" pitchFamily="2" charset="77"/>
            </a:endParaRPr>
          </a:p>
        </p:txBody>
      </p:sp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171C2E5C-BDDC-4502-0298-B6F15135487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83326" y="1816660"/>
          <a:ext cx="6361200" cy="206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1600">
                  <a:extLst>
                    <a:ext uri="{9D8B030D-6E8A-4147-A177-3AD203B41FA5}">
                      <a16:colId xmlns:a16="http://schemas.microsoft.com/office/drawing/2014/main" val="1226053044"/>
                    </a:ext>
                  </a:extLst>
                </a:gridCol>
                <a:gridCol w="1303200">
                  <a:extLst>
                    <a:ext uri="{9D8B030D-6E8A-4147-A177-3AD203B41FA5}">
                      <a16:colId xmlns:a16="http://schemas.microsoft.com/office/drawing/2014/main" val="4276381346"/>
                    </a:ext>
                  </a:extLst>
                </a:gridCol>
                <a:gridCol w="1303200">
                  <a:extLst>
                    <a:ext uri="{9D8B030D-6E8A-4147-A177-3AD203B41FA5}">
                      <a16:colId xmlns:a16="http://schemas.microsoft.com/office/drawing/2014/main" val="2963603732"/>
                    </a:ext>
                  </a:extLst>
                </a:gridCol>
                <a:gridCol w="1303200">
                  <a:extLst>
                    <a:ext uri="{9D8B030D-6E8A-4147-A177-3AD203B41FA5}">
                      <a16:colId xmlns:a16="http://schemas.microsoft.com/office/drawing/2014/main" val="7621451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sz="1600">
                          <a:solidFill>
                            <a:schemeClr val="tx1"/>
                          </a:solidFill>
                          <a:latin typeface="Montserrat Light" panose="00000400000000000000" pitchFamily="2" charset="0"/>
                        </a:rPr>
                        <a:t>TDKK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>
                          <a:solidFill>
                            <a:schemeClr val="tx1"/>
                          </a:solidFill>
                          <a:latin typeface="Montserrat Light" panose="00000400000000000000" pitchFamily="2" charset="0"/>
                        </a:rPr>
                        <a:t>2024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>
                          <a:solidFill>
                            <a:schemeClr val="tx1"/>
                          </a:solidFill>
                          <a:latin typeface="Montserrat Light" panose="00000400000000000000" pitchFamily="2" charset="0"/>
                        </a:rPr>
                        <a:t>2023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>
                          <a:solidFill>
                            <a:schemeClr val="tx1"/>
                          </a:solidFill>
                          <a:latin typeface="Montserrat Light" panose="00000400000000000000" pitchFamily="2" charset="0"/>
                        </a:rPr>
                        <a:t>Udvikling i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4572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600">
                          <a:solidFill>
                            <a:schemeClr val="tx1"/>
                          </a:solidFill>
                          <a:latin typeface="Montserrat Light" panose="00000400000000000000" pitchFamily="2" charset="0"/>
                        </a:rPr>
                        <a:t>Nettoomsætning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solidFill>
                            <a:schemeClr val="tx1"/>
                          </a:solidFill>
                          <a:latin typeface="Montserrat Light" panose="00000400000000000000" pitchFamily="2" charset="0"/>
                        </a:rPr>
                        <a:t>405.042</a:t>
                      </a:r>
                      <a:endParaRPr lang="da-DK" sz="1600">
                        <a:solidFill>
                          <a:schemeClr val="tx1"/>
                        </a:solidFill>
                        <a:latin typeface="Montserrat Light" panose="000004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>
                          <a:solidFill>
                            <a:schemeClr val="tx1"/>
                          </a:solidFill>
                          <a:latin typeface="Montserrat Light" panose="00000400000000000000" pitchFamily="2" charset="0"/>
                        </a:rPr>
                        <a:t>286.283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>
                          <a:solidFill>
                            <a:schemeClr val="tx1"/>
                          </a:solidFill>
                          <a:latin typeface="Montserrat Light" panose="00000400000000000000" pitchFamily="2" charset="0"/>
                        </a:rPr>
                        <a:t>41,48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3999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600">
                          <a:solidFill>
                            <a:schemeClr val="tx1"/>
                          </a:solidFill>
                          <a:latin typeface="Montserrat Light" panose="00000400000000000000" pitchFamily="2" charset="0"/>
                        </a:rPr>
                        <a:t>Bruttoresultat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solidFill>
                            <a:schemeClr val="tx1"/>
                          </a:solidFill>
                          <a:latin typeface="Montserrat Light" panose="00000400000000000000" pitchFamily="2" charset="0"/>
                        </a:rPr>
                        <a:t>194.684</a:t>
                      </a:r>
                      <a:endParaRPr lang="da-DK" sz="1600">
                        <a:solidFill>
                          <a:schemeClr val="tx1"/>
                        </a:solidFill>
                        <a:latin typeface="Montserrat Light" panose="000004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>
                          <a:solidFill>
                            <a:schemeClr val="tx1"/>
                          </a:solidFill>
                          <a:latin typeface="Montserrat Light" panose="00000400000000000000" pitchFamily="2" charset="0"/>
                        </a:rPr>
                        <a:t>149.155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>
                          <a:solidFill>
                            <a:schemeClr val="tx1"/>
                          </a:solidFill>
                          <a:latin typeface="Montserrat Light" panose="00000400000000000000" pitchFamily="2" charset="0"/>
                        </a:rPr>
                        <a:t>30,52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3608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600">
                          <a:solidFill>
                            <a:schemeClr val="tx1"/>
                          </a:solidFill>
                          <a:latin typeface="Montserrat Light" panose="00000400000000000000" pitchFamily="2" charset="0"/>
                        </a:rPr>
                        <a:t>Årets resultat før skat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solidFill>
                            <a:schemeClr val="tx1"/>
                          </a:solidFill>
                          <a:latin typeface="Montserrat Light" panose="00000400000000000000" pitchFamily="2" charset="0"/>
                        </a:rPr>
                        <a:t>74.014</a:t>
                      </a:r>
                      <a:endParaRPr lang="da-DK" sz="1600">
                        <a:solidFill>
                          <a:schemeClr val="tx1"/>
                        </a:solidFill>
                        <a:latin typeface="Montserrat Light" panose="000004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>
                          <a:solidFill>
                            <a:schemeClr val="tx1"/>
                          </a:solidFill>
                          <a:latin typeface="Montserrat Light" panose="00000400000000000000" pitchFamily="2" charset="0"/>
                        </a:rPr>
                        <a:t>48.874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>
                          <a:solidFill>
                            <a:schemeClr val="tx1"/>
                          </a:solidFill>
                          <a:latin typeface="Montserrat Light" panose="00000400000000000000" pitchFamily="2" charset="0"/>
                        </a:rPr>
                        <a:t>51,44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82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600">
                          <a:solidFill>
                            <a:schemeClr val="tx1"/>
                          </a:solidFill>
                          <a:latin typeface="Montserrat Light" panose="00000400000000000000" pitchFamily="2" charset="0"/>
                        </a:rPr>
                        <a:t>Årets resultat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solidFill>
                            <a:schemeClr val="tx1"/>
                          </a:solidFill>
                          <a:latin typeface="Montserrat Light" panose="00000400000000000000" pitchFamily="2" charset="0"/>
                        </a:rPr>
                        <a:t>57.856</a:t>
                      </a:r>
                      <a:endParaRPr lang="da-DK" sz="1600">
                        <a:solidFill>
                          <a:schemeClr val="tx1"/>
                        </a:solidFill>
                        <a:latin typeface="Montserrat Light" panose="000004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>
                          <a:solidFill>
                            <a:schemeClr val="tx1"/>
                          </a:solidFill>
                          <a:latin typeface="Montserrat Light" panose="00000400000000000000" pitchFamily="2" charset="0"/>
                        </a:rPr>
                        <a:t>37.819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>
                          <a:solidFill>
                            <a:schemeClr val="tx1"/>
                          </a:solidFill>
                          <a:latin typeface="Montserrat Light" panose="00000400000000000000" pitchFamily="2" charset="0"/>
                        </a:rPr>
                        <a:t>52,98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2394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2304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87BC81-FA68-FE44-BDFA-49C34F534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6" b="6446"/>
          <a:stretch/>
        </p:blipFill>
        <p:spPr>
          <a:xfrm>
            <a:off x="6926893" y="0"/>
            <a:ext cx="5265107" cy="6879562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38CAB96F-25C9-604F-9927-21916D79F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505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0" u="none" strike="noStrike" err="1">
                <a:solidFill>
                  <a:srgbClr val="000000"/>
                </a:solidFill>
                <a:effectLst/>
                <a:latin typeface="Playfair Display" pitchFamily="2" charset="77"/>
              </a:rPr>
              <a:t>Tøjbranchen</a:t>
            </a:r>
            <a:r>
              <a:rPr lang="en-GB" sz="4000" b="0" u="none" strike="noStrike">
                <a:solidFill>
                  <a:srgbClr val="000000"/>
                </a:solidFill>
                <a:effectLst/>
                <a:latin typeface="Playfair Display" pitchFamily="2" charset="77"/>
              </a:rPr>
              <a:t> </a:t>
            </a:r>
            <a:r>
              <a:rPr lang="en-GB" sz="4000" b="0" u="none" strike="noStrike" err="1">
                <a:solidFill>
                  <a:srgbClr val="000000"/>
                </a:solidFill>
                <a:effectLst/>
                <a:latin typeface="Playfair Display" pitchFamily="2" charset="77"/>
              </a:rPr>
              <a:t>i</a:t>
            </a:r>
            <a:r>
              <a:rPr lang="en-GB" sz="4000" b="0" u="none" strike="noStrike">
                <a:solidFill>
                  <a:srgbClr val="000000"/>
                </a:solidFill>
                <a:effectLst/>
                <a:latin typeface="Playfair Display" pitchFamily="2" charset="77"/>
              </a:rPr>
              <a:t> </a:t>
            </a:r>
            <a:r>
              <a:rPr lang="en-GB" sz="4000" b="0" u="none" strike="noStrike" err="1">
                <a:solidFill>
                  <a:srgbClr val="000000"/>
                </a:solidFill>
                <a:effectLst/>
                <a:latin typeface="Playfair Display" pitchFamily="2" charset="77"/>
              </a:rPr>
              <a:t>dag</a:t>
            </a:r>
            <a:endParaRPr lang="da-DK" sz="4000" b="0">
              <a:latin typeface="Playfair Display" pitchFamily="2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A3A9A8-EFCF-D04F-8F3D-036CC99CE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5" y="6320195"/>
            <a:ext cx="1201683" cy="21427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F7C6851-C1F6-A0A4-229B-309B59B670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94571" y="1027906"/>
            <a:ext cx="7772400" cy="549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83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9E0F7-2356-AECE-46AE-C2B0FFD30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69324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0" err="1">
                <a:latin typeface="Playfair Display" pitchFamily="2" charset="77"/>
              </a:rPr>
              <a:t>Hvad</a:t>
            </a:r>
            <a:r>
              <a:rPr lang="en-US" sz="3600" b="0">
                <a:latin typeface="Playfair Display" pitchFamily="2" charset="77"/>
              </a:rPr>
              <a:t> </a:t>
            </a:r>
            <a:r>
              <a:rPr lang="en-US" sz="3600" b="0" err="1">
                <a:latin typeface="Playfair Display" pitchFamily="2" charset="77"/>
              </a:rPr>
              <a:t>gør</a:t>
            </a:r>
            <a:r>
              <a:rPr lang="en-US" sz="3600" b="0">
                <a:latin typeface="Playfair Display" pitchFamily="2" charset="77"/>
              </a:rPr>
              <a:t> DILLING </a:t>
            </a:r>
            <a:r>
              <a:rPr lang="en-US" sz="3600" b="0" err="1">
                <a:latin typeface="Playfair Display" pitchFamily="2" charset="77"/>
              </a:rPr>
              <a:t>unik</a:t>
            </a:r>
            <a:r>
              <a:rPr lang="en-US" sz="3600" b="0">
                <a:latin typeface="Playfair Display" pitchFamily="2" charset="77"/>
              </a:rPr>
              <a:t> – Vores </a:t>
            </a:r>
            <a:r>
              <a:rPr lang="en-US" sz="3600" b="0" err="1">
                <a:latin typeface="Playfair Display" pitchFamily="2" charset="77"/>
              </a:rPr>
              <a:t>USP’er</a:t>
            </a:r>
            <a:endParaRPr lang="da-DK" sz="3600" b="0">
              <a:latin typeface="Playfair Display" pitchFamily="2" charset="77"/>
            </a:endParaRPr>
          </a:p>
        </p:txBody>
      </p:sp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A4FCB496-0DCB-A543-8A8E-EB33BC34D981}"/>
              </a:ext>
            </a:extLst>
          </p:cNvPr>
          <p:cNvSpPr txBox="1">
            <a:spLocks/>
          </p:cNvSpPr>
          <p:nvPr/>
        </p:nvSpPr>
        <p:spPr>
          <a:xfrm>
            <a:off x="1259249" y="4194887"/>
            <a:ext cx="9113803" cy="15520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800"/>
              <a:t>Erfaring siden 1916</a:t>
            </a:r>
          </a:p>
          <a:p>
            <a:r>
              <a:rPr lang="da-DK" sz="1800"/>
              <a:t>Enorm fokus på kvalitet</a:t>
            </a:r>
          </a:p>
          <a:p>
            <a:r>
              <a:rPr lang="da-DK" sz="1800"/>
              <a:t>Enorm og ærlig fokus på miljø</a:t>
            </a:r>
          </a:p>
          <a:p>
            <a:r>
              <a:rPr lang="da-DK" sz="1800"/>
              <a:t>Direkte fra producent til forbruger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480DD2-25FC-FB05-1B6D-9942BDD33BE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" t="3019" r="-89" b="30543"/>
          <a:stretch/>
        </p:blipFill>
        <p:spPr>
          <a:xfrm>
            <a:off x="10800" y="0"/>
            <a:ext cx="12181490" cy="28693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533A2D-10D5-4202-1D83-D1E56931F9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5" y="6320195"/>
            <a:ext cx="1201683" cy="21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76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D9CCCEE-5457-5D4F-B467-0DBD86A3C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5" y="6320195"/>
            <a:ext cx="1201683" cy="214271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694CCE69-CDCF-3840-AC9D-7C4E34C215FF}"/>
              </a:ext>
            </a:extLst>
          </p:cNvPr>
          <p:cNvSpPr txBox="1">
            <a:spLocks/>
          </p:cNvSpPr>
          <p:nvPr/>
        </p:nvSpPr>
        <p:spPr>
          <a:xfrm>
            <a:off x="373505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GB" sz="4000" b="0">
                <a:latin typeface="Playfair Display" pitchFamily="2" charset="77"/>
              </a:rPr>
              <a:t>Produktion</a:t>
            </a:r>
            <a:endParaRPr lang="da-DK" sz="4000" b="0">
              <a:latin typeface="Playfair Display" pitchFamily="2" charset="77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86CC724-9292-292B-785E-67B2F45807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34156" y="1183858"/>
            <a:ext cx="12326156" cy="530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19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ine of icons on a white background&#10;&#10;Description automatically generated">
            <a:extLst>
              <a:ext uri="{FF2B5EF4-FFF2-40B4-BE49-F238E27FC236}">
                <a16:creationId xmlns:a16="http://schemas.microsoft.com/office/drawing/2014/main" id="{F6176ED9-F164-F0EB-EF20-7094A4FC95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9" y="-111348"/>
            <a:ext cx="12205299" cy="6865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9CCCEE-5457-5D4F-B467-0DBD86A3CB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5" y="6320195"/>
            <a:ext cx="1201683" cy="214271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694CCE69-CDCF-3840-AC9D-7C4E34C215FF}"/>
              </a:ext>
            </a:extLst>
          </p:cNvPr>
          <p:cNvSpPr txBox="1">
            <a:spLocks/>
          </p:cNvSpPr>
          <p:nvPr/>
        </p:nvSpPr>
        <p:spPr>
          <a:xfrm>
            <a:off x="373505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sz="4000" b="0">
                <a:latin typeface="Playfair Display" pitchFamily="2" charset="77"/>
              </a:rPr>
              <a:t>D</a:t>
            </a:r>
            <a:r>
              <a:rPr lang="da-DK" sz="4000" b="0" err="1">
                <a:latin typeface="Playfair Display" pitchFamily="2" charset="77"/>
              </a:rPr>
              <a:t>igital</a:t>
            </a:r>
            <a:r>
              <a:rPr lang="da-DK" sz="4000" b="0">
                <a:latin typeface="Playfair Display" pitchFamily="2" charset="77"/>
              </a:rPr>
              <a:t> handel</a:t>
            </a:r>
          </a:p>
        </p:txBody>
      </p:sp>
    </p:spTree>
    <p:extLst>
      <p:ext uri="{BB962C8B-B14F-4D97-AF65-F5344CB8AC3E}">
        <p14:creationId xmlns:p14="http://schemas.microsoft.com/office/powerpoint/2010/main" val="12252679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7042a3e-177d-4746-859a-bfd76803216a">
      <Terms xmlns="http://schemas.microsoft.com/office/infopath/2007/PartnerControls"/>
    </lcf76f155ced4ddcb4097134ff3c332f>
    <TaxCatchAll xmlns="9c595732-8be9-4d02-a63c-8290171736ff" xsi:nil="true"/>
    <Indhold xmlns="e7042a3e-177d-4746-859a-bfd76803216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27D6D28A4E3024898CEDF6BCEE0CA75" ma:contentTypeVersion="19" ma:contentTypeDescription="Opret et nyt dokument." ma:contentTypeScope="" ma:versionID="c94ef38baab588cf8bf310d862cbbfb1">
  <xsd:schema xmlns:xsd="http://www.w3.org/2001/XMLSchema" xmlns:xs="http://www.w3.org/2001/XMLSchema" xmlns:p="http://schemas.microsoft.com/office/2006/metadata/properties" xmlns:ns2="e7042a3e-177d-4746-859a-bfd76803216a" xmlns:ns3="9c595732-8be9-4d02-a63c-8290171736ff" targetNamespace="http://schemas.microsoft.com/office/2006/metadata/properties" ma:root="true" ma:fieldsID="82d57eca34ca1b63a2b7dfc98a52b5f9" ns2:_="" ns3:_="">
    <xsd:import namespace="e7042a3e-177d-4746-859a-bfd76803216a"/>
    <xsd:import namespace="9c595732-8be9-4d02-a63c-8290171736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BillingMetadata" minOccurs="0"/>
                <xsd:element ref="ns2:Indho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042a3e-177d-4746-859a-bfd7680321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illedmærker" ma:readOnly="false" ma:fieldId="{5cf76f15-5ced-4ddc-b409-7134ff3c332f}" ma:taxonomyMulti="true" ma:sspId="3273e385-a8b0-4d51-8803-6e97695cb93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  <xsd:element name="Indhold" ma:index="26" nillable="true" ma:displayName="Indhold" ma:description="Forbrugerne krav om cirkularitet skaber ny konkurrenter" ma:format="Dropdown" ma:internalName="Indhold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595732-8be9-4d02-a63c-8290171736f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a7168a9-7d1c-4349-a1c9-987d1d71fe9d}" ma:internalName="TaxCatchAll" ma:showField="CatchAllData" ma:web="9c595732-8be9-4d02-a63c-8290171736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99B873C-8D8F-4092-AD56-6CF357654273}">
  <ds:schemaRefs>
    <ds:schemaRef ds:uri="9c595732-8be9-4d02-a63c-8290171736ff"/>
    <ds:schemaRef ds:uri="e7042a3e-177d-4746-859a-bfd76803216a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DAD7625-E484-4365-85FC-C13979948AC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FB7B9B-AE29-4BE2-AAEA-A2D0EF6441EA}">
  <ds:schemaRefs>
    <ds:schemaRef ds:uri="9c595732-8be9-4d02-a63c-8290171736ff"/>
    <ds:schemaRef ds:uri="e7042a3e-177d-4746-859a-bfd76803216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</Words>
  <Application>Microsoft Office PowerPoint</Application>
  <PresentationFormat>Widescreen</PresentationFormat>
  <Paragraphs>46</Paragraphs>
  <Slides>12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12</vt:i4>
      </vt:variant>
    </vt:vector>
  </HeadingPairs>
  <TitlesOfParts>
    <vt:vector size="18" baseType="lpstr">
      <vt:lpstr>Arial</vt:lpstr>
      <vt:lpstr>Calibri</vt:lpstr>
      <vt:lpstr>Montserrat</vt:lpstr>
      <vt:lpstr>Montserrat Light</vt:lpstr>
      <vt:lpstr>Playfair Display</vt:lpstr>
      <vt:lpstr>Office-tema</vt:lpstr>
      <vt:lpstr>PowerPoint-præsentation</vt:lpstr>
      <vt:lpstr>Agenda</vt:lpstr>
      <vt:lpstr>Om Morten</vt:lpstr>
      <vt:lpstr>Selskaber og markeder</vt:lpstr>
      <vt:lpstr>Nøgletal</vt:lpstr>
      <vt:lpstr>Tøjbranchen i dag</vt:lpstr>
      <vt:lpstr>Hvad gør DILLING unik – Vores USP’er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Introduktion til marketing</dc:title>
  <dc:creator>Lea Nielsen</dc:creator>
  <cp:lastModifiedBy>Julie Fromholt-Iversen (JUFI - Kommunikationsansvarlig - SE - AK)</cp:lastModifiedBy>
  <cp:revision>1</cp:revision>
  <dcterms:created xsi:type="dcterms:W3CDTF">2021-08-06T06:38:06Z</dcterms:created>
  <dcterms:modified xsi:type="dcterms:W3CDTF">2025-09-30T12:33:03Z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0x010100227D6D28A4E3024898CEDF6BCEE0CA75</vt:lpwstr>
  </property>
  <property fmtid="{D5CDD505-2E9C-101B-9397-08002B2CF9AE}" pid="3" name="MediaServiceImageTags">
    <vt:lpwstr/>
  </property>
</Properties>
</file>