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tags/tag6.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9"/>
  </p:notesMasterIdLst>
  <p:sldIdLst>
    <p:sldId id="257" r:id="rId5"/>
    <p:sldId id="2147327819" r:id="rId6"/>
    <p:sldId id="258" r:id="rId7"/>
    <p:sldId id="259" r:id="rId8"/>
    <p:sldId id="747" r:id="rId9"/>
    <p:sldId id="740" r:id="rId10"/>
    <p:sldId id="273" r:id="rId11"/>
    <p:sldId id="756" r:id="rId12"/>
    <p:sldId id="2147327737" r:id="rId13"/>
    <p:sldId id="971" r:id="rId14"/>
    <p:sldId id="986" r:id="rId15"/>
    <p:sldId id="2147327807" r:id="rId16"/>
    <p:sldId id="989" r:id="rId17"/>
    <p:sldId id="994" r:id="rId18"/>
    <p:sldId id="992" r:id="rId19"/>
    <p:sldId id="976" r:id="rId20"/>
    <p:sldId id="990" r:id="rId21"/>
    <p:sldId id="2147327837" r:id="rId22"/>
    <p:sldId id="2147471542" r:id="rId23"/>
    <p:sldId id="2147327838" r:id="rId24"/>
    <p:sldId id="2147327833" r:id="rId25"/>
    <p:sldId id="2147327827" r:id="rId26"/>
    <p:sldId id="2147327829" r:id="rId27"/>
    <p:sldId id="2147327831" r:id="rId28"/>
    <p:sldId id="2147327832" r:id="rId29"/>
    <p:sldId id="2147327835" r:id="rId30"/>
    <p:sldId id="2147471543" r:id="rId31"/>
    <p:sldId id="2147327840" r:id="rId32"/>
    <p:sldId id="2147327843" r:id="rId33"/>
    <p:sldId id="2147327842" r:id="rId34"/>
    <p:sldId id="2147327828" r:id="rId35"/>
    <p:sldId id="2147471538" r:id="rId36"/>
    <p:sldId id="2147327844" r:id="rId37"/>
    <p:sldId id="2147327841" r:id="rId38"/>
    <p:sldId id="2147327845" r:id="rId39"/>
    <p:sldId id="2147471530" r:id="rId40"/>
    <p:sldId id="2147471531" r:id="rId41"/>
    <p:sldId id="2147471532" r:id="rId42"/>
    <p:sldId id="2147471533" r:id="rId43"/>
    <p:sldId id="2147471534" r:id="rId44"/>
    <p:sldId id="2147471535" r:id="rId45"/>
    <p:sldId id="2147471537" r:id="rId46"/>
    <p:sldId id="2147327836" r:id="rId47"/>
    <p:sldId id="2147327820" r:id="rId48"/>
    <p:sldId id="2147327821" r:id="rId49"/>
    <p:sldId id="2147327822" r:id="rId50"/>
    <p:sldId id="2147471541" r:id="rId51"/>
    <p:sldId id="2147471540" r:id="rId52"/>
    <p:sldId id="2147327825" r:id="rId53"/>
    <p:sldId id="2147471505" r:id="rId54"/>
    <p:sldId id="2147471519" r:id="rId55"/>
    <p:sldId id="2147471520" r:id="rId56"/>
    <p:sldId id="2147471521" r:id="rId57"/>
    <p:sldId id="2147471522" r:id="rId58"/>
    <p:sldId id="2147471523" r:id="rId59"/>
    <p:sldId id="2147471524" r:id="rId60"/>
    <p:sldId id="2147471526" r:id="rId61"/>
    <p:sldId id="2147471528" r:id="rId62"/>
    <p:sldId id="2147471527" r:id="rId63"/>
    <p:sldId id="2147471529" r:id="rId64"/>
    <p:sldId id="2147471536" r:id="rId65"/>
    <p:sldId id="2147471546" r:id="rId66"/>
    <p:sldId id="2147471545" r:id="rId67"/>
    <p:sldId id="2147471544" r:id="rId68"/>
  </p:sldIdLst>
  <p:sldSz cx="12192000" cy="6858000"/>
  <p:notesSz cx="7099300" cy="10234613"/>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sektion" id="{6A524117-01FA-4CCD-8BEB-C45FF6BCC24C}">
          <p14:sldIdLst>
            <p14:sldId id="257"/>
            <p14:sldId id="2147327819"/>
            <p14:sldId id="258"/>
            <p14:sldId id="259"/>
            <p14:sldId id="747"/>
            <p14:sldId id="740"/>
            <p14:sldId id="273"/>
            <p14:sldId id="756"/>
            <p14:sldId id="2147327737"/>
            <p14:sldId id="971"/>
            <p14:sldId id="986"/>
            <p14:sldId id="2147327807"/>
            <p14:sldId id="989"/>
            <p14:sldId id="994"/>
            <p14:sldId id="992"/>
            <p14:sldId id="976"/>
            <p14:sldId id="990"/>
          </p14:sldIdLst>
        </p14:section>
        <p14:section name="RPA i dag - LNOE" id="{4E413F09-47A7-4840-98F5-0356328A648A}">
          <p14:sldIdLst>
            <p14:sldId id="2147327837"/>
            <p14:sldId id="2147471542"/>
            <p14:sldId id="2147327838"/>
          </p14:sldIdLst>
        </p14:section>
        <p14:section name="MORC" id="{392DC77A-A0F0-468D-ACB0-E96ACD0A9DC7}">
          <p14:sldIdLst>
            <p14:sldId id="2147327833"/>
            <p14:sldId id="2147327827"/>
            <p14:sldId id="2147327829"/>
            <p14:sldId id="2147327831"/>
            <p14:sldId id="2147327832"/>
            <p14:sldId id="2147327835"/>
          </p14:sldIdLst>
        </p14:section>
        <p14:section name="LNOE" id="{BEE34F14-F209-44BE-B1EA-017C83DFF6F7}">
          <p14:sldIdLst/>
        </p14:section>
        <p14:section name="Intro RPA - Lasse" id="{32E2C418-BC5F-41C2-B1F6-FAD61C35DD2A}">
          <p14:sldIdLst>
            <p14:sldId id="2147471543"/>
            <p14:sldId id="2147327840"/>
            <p14:sldId id="2147327843"/>
            <p14:sldId id="2147327842"/>
            <p14:sldId id="2147327828"/>
            <p14:sldId id="2147471538"/>
            <p14:sldId id="2147327844"/>
            <p14:sldId id="2147327841"/>
            <p14:sldId id="2147327845"/>
            <p14:sldId id="2147471530"/>
            <p14:sldId id="2147471531"/>
            <p14:sldId id="2147471532"/>
            <p14:sldId id="2147471533"/>
            <p14:sldId id="2147471534"/>
            <p14:sldId id="2147471535"/>
            <p14:sldId id="2147471537"/>
          </p14:sldIdLst>
        </p14:section>
        <p14:section name="Morc - risiko og afslutning" id="{C0618603-04DE-45E7-8F70-CC6192D013B4}">
          <p14:sldIdLst>
            <p14:sldId id="2147327836"/>
          </p14:sldIdLst>
        </p14:section>
        <p14:section name="Bo Fristed" id="{F860EA96-93AE-4F08-9527-FB54405DFEC5}">
          <p14:sldIdLst>
            <p14:sldId id="2147327820"/>
            <p14:sldId id="2147327821"/>
            <p14:sldId id="2147327822"/>
          </p14:sldIdLst>
        </p14:section>
        <p14:section name="Afslutning" id="{D39B9003-A464-49EB-8D30-38DA30D7F80E}">
          <p14:sldIdLst>
            <p14:sldId id="2147471541"/>
            <p14:sldId id="2147471540"/>
            <p14:sldId id="2147327825"/>
            <p14:sldId id="2147471505"/>
            <p14:sldId id="2147471519"/>
            <p14:sldId id="2147471520"/>
            <p14:sldId id="2147471521"/>
            <p14:sldId id="2147471522"/>
            <p14:sldId id="2147471523"/>
            <p14:sldId id="2147471524"/>
            <p14:sldId id="2147471526"/>
            <p14:sldId id="2147471528"/>
            <p14:sldId id="2147471527"/>
            <p14:sldId id="2147471529"/>
            <p14:sldId id="2147471536"/>
            <p14:sldId id="2147471546"/>
            <p14:sldId id="2147471545"/>
            <p14:sldId id="214747154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1647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DF18680-E054-41AD-8BC1-D1AEF772440D}" styleName="Mellemlayout 2 - Markering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DBED569-4797-4DF1-A0F4-6AAB3CD982D8}" styleName="Lyst layout 3 - Markering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850" autoAdjust="0"/>
  </p:normalViewPr>
  <p:slideViewPr>
    <p:cSldViewPr snapToGrid="0">
      <p:cViewPr>
        <p:scale>
          <a:sx n="66" d="100"/>
          <a:sy n="66" d="100"/>
        </p:scale>
        <p:origin x="2274" y="36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da-DK"/>
          </a:p>
        </p:txBody>
      </p:sp>
      <p:sp>
        <p:nvSpPr>
          <p:cNvPr id="3" name="Pladsholder til dato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57F5CBC0-DC8C-4DB5-AA49-4F59E09C185C}" type="datetimeFigureOut">
              <a:rPr lang="da-DK" smtClean="0"/>
              <a:t>06-05-2025</a:t>
            </a:fld>
            <a:endParaRPr lang="da-DK"/>
          </a:p>
        </p:txBody>
      </p:sp>
      <p:sp>
        <p:nvSpPr>
          <p:cNvPr id="4" name="Pladsholder til slidebillede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9048" tIns="49524" rIns="99048" bIns="49524" rtlCol="0" anchor="ctr"/>
          <a:lstStyle/>
          <a:p>
            <a:endParaRPr lang="da-DK"/>
          </a:p>
        </p:txBody>
      </p:sp>
      <p:sp>
        <p:nvSpPr>
          <p:cNvPr id="5" name="Pladsholder til note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da-DK"/>
          </a:p>
        </p:txBody>
      </p:sp>
      <p:sp>
        <p:nvSpPr>
          <p:cNvPr id="7" name="Pladsholder til slidenummer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7EB652FE-9077-424E-8CDF-EAD8311004C9}" type="slidenum">
              <a:rPr lang="da-DK" smtClean="0"/>
              <a:t>‹nr.›</a:t>
            </a:fld>
            <a:endParaRPr lang="da-DK"/>
          </a:p>
        </p:txBody>
      </p:sp>
    </p:spTree>
    <p:extLst>
      <p:ext uri="{BB962C8B-B14F-4D97-AF65-F5344CB8AC3E}">
        <p14:creationId xmlns:p14="http://schemas.microsoft.com/office/powerpoint/2010/main" val="2985873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kl.dk/videncenter/nyheder/2022/vink-farvel-til-triviel-administration-i-ringkoebing-skjern-har-software-robotter-frigivet-37400-timer-paa-tre-aar"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7EB652FE-9077-424E-8CDF-EAD8311004C9}" type="slidenum">
              <a:rPr lang="da-DK" smtClean="0"/>
              <a:t>1</a:t>
            </a:fld>
            <a:endParaRPr lang="da-DK"/>
          </a:p>
        </p:txBody>
      </p:sp>
    </p:spTree>
    <p:extLst>
      <p:ext uri="{BB962C8B-B14F-4D97-AF65-F5344CB8AC3E}">
        <p14:creationId xmlns:p14="http://schemas.microsoft.com/office/powerpoint/2010/main" val="35706381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a:t>RPA STÅR FOR….. Altså Robotter som automatisere processer. </a:t>
            </a:r>
            <a:br>
              <a:rPr lang="da-DK"/>
            </a:br>
            <a:br>
              <a:rPr lang="da-DK"/>
            </a:br>
            <a:r>
              <a:rPr lang="da-DK"/>
              <a:t>Det bruges altså til at </a:t>
            </a:r>
            <a:r>
              <a:rPr lang="da-DK" b="1"/>
              <a:t>erstatte manuelle processer, som du normalt selv udfører med din mus og tastatur. </a:t>
            </a:r>
          </a:p>
          <a:p>
            <a:endParaRPr lang="da-DK"/>
          </a:p>
          <a:p>
            <a:pPr marL="0" marR="0" lvl="0" indent="0" algn="l" defTabSz="914400" rtl="0" eaLnBrk="1" fontAlgn="auto" latinLnBrk="0" hangingPunct="1">
              <a:lnSpc>
                <a:spcPct val="100000"/>
              </a:lnSpc>
              <a:spcBef>
                <a:spcPts val="0"/>
              </a:spcBef>
              <a:spcAft>
                <a:spcPts val="0"/>
              </a:spcAft>
              <a:buClrTx/>
              <a:buSzTx/>
              <a:buFontTx/>
              <a:buNone/>
              <a:tabLst/>
              <a:defRPr/>
            </a:pPr>
            <a:r>
              <a:rPr lang="da-DK"/>
              <a:t>Gennem Automatisering af processer med softwarerobotter.</a:t>
            </a:r>
          </a:p>
          <a:p>
            <a:endParaRPr lang="da-DK"/>
          </a:p>
        </p:txBody>
      </p:sp>
      <p:sp>
        <p:nvSpPr>
          <p:cNvPr id="4" name="Pladsholder til slidenummer 3"/>
          <p:cNvSpPr>
            <a:spLocks noGrp="1"/>
          </p:cNvSpPr>
          <p:nvPr>
            <p:ph type="sldNum" sz="quarter" idx="5"/>
          </p:nvPr>
        </p:nvSpPr>
        <p:spPr/>
        <p:txBody>
          <a:bodyPr/>
          <a:lstStyle/>
          <a:p>
            <a:fld id="{7EB652FE-9077-424E-8CDF-EAD8311004C9}" type="slidenum">
              <a:rPr lang="da-DK" smtClean="0"/>
              <a:t>18</a:t>
            </a:fld>
            <a:endParaRPr lang="da-DK"/>
          </a:p>
        </p:txBody>
      </p:sp>
    </p:spTree>
    <p:extLst>
      <p:ext uri="{BB962C8B-B14F-4D97-AF65-F5344CB8AC3E}">
        <p14:creationId xmlns:p14="http://schemas.microsoft.com/office/powerpoint/2010/main" val="15709061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a:t>Så RPA bruges altså til at </a:t>
            </a:r>
            <a:r>
              <a:rPr lang="da-DK" b="1"/>
              <a:t>erstatte manuelle processer, som du normalt selv udfører med din mus og tastatur. </a:t>
            </a:r>
          </a:p>
          <a:p>
            <a:endParaRPr lang="da-DK"/>
          </a:p>
        </p:txBody>
      </p:sp>
      <p:sp>
        <p:nvSpPr>
          <p:cNvPr id="4" name="Pladsholder til slidenummer 3"/>
          <p:cNvSpPr>
            <a:spLocks noGrp="1"/>
          </p:cNvSpPr>
          <p:nvPr>
            <p:ph type="sldNum" sz="quarter" idx="5"/>
          </p:nvPr>
        </p:nvSpPr>
        <p:spPr/>
        <p:txBody>
          <a:bodyPr/>
          <a:lstStyle/>
          <a:p>
            <a:fld id="{7EB652FE-9077-424E-8CDF-EAD8311004C9}" type="slidenum">
              <a:rPr lang="da-DK" smtClean="0"/>
              <a:t>19</a:t>
            </a:fld>
            <a:endParaRPr lang="da-DK"/>
          </a:p>
        </p:txBody>
      </p:sp>
    </p:spTree>
    <p:extLst>
      <p:ext uri="{BB962C8B-B14F-4D97-AF65-F5344CB8AC3E}">
        <p14:creationId xmlns:p14="http://schemas.microsoft.com/office/powerpoint/2010/main" val="8915135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buNone/>
            </a:pPr>
            <a:r>
              <a:rPr lang="da-DK"/>
              <a:t>Eksempel:</a:t>
            </a:r>
          </a:p>
          <a:p>
            <a:r>
              <a:rPr lang="da-DK"/>
              <a:t>Forestil dig, at du hver morgen åbner mails, henter en vedhæftet fil, gemmer den i en mappe og skriver noget ind i et system. Det kan RPA gøre helt af sig selv, mens du drikker din morgenkaffe.</a:t>
            </a:r>
          </a:p>
          <a:p>
            <a:endParaRPr lang="da-DK"/>
          </a:p>
        </p:txBody>
      </p:sp>
      <p:sp>
        <p:nvSpPr>
          <p:cNvPr id="4" name="Pladsholder til slidenummer 3"/>
          <p:cNvSpPr>
            <a:spLocks noGrp="1"/>
          </p:cNvSpPr>
          <p:nvPr>
            <p:ph type="sldNum" sz="quarter" idx="5"/>
          </p:nvPr>
        </p:nvSpPr>
        <p:spPr/>
        <p:txBody>
          <a:bodyPr/>
          <a:lstStyle/>
          <a:p>
            <a:fld id="{7EB652FE-9077-424E-8CDF-EAD8311004C9}" type="slidenum">
              <a:rPr lang="da-DK" smtClean="0"/>
              <a:t>20</a:t>
            </a:fld>
            <a:endParaRPr lang="da-DK"/>
          </a:p>
        </p:txBody>
      </p:sp>
    </p:spTree>
    <p:extLst>
      <p:ext uri="{BB962C8B-B14F-4D97-AF65-F5344CB8AC3E}">
        <p14:creationId xmlns:p14="http://schemas.microsoft.com/office/powerpoint/2010/main" val="27556358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Hvor kender I RPA fra?</a:t>
            </a:r>
          </a:p>
          <a:p>
            <a:r>
              <a:rPr lang="da-DK"/>
              <a:t>Er I selv påvirket af </a:t>
            </a:r>
            <a:r>
              <a:rPr lang="da-DK" err="1"/>
              <a:t>RPA’er</a:t>
            </a:r>
            <a:r>
              <a:rPr lang="da-DK"/>
              <a:t>? </a:t>
            </a:r>
          </a:p>
          <a:p>
            <a:r>
              <a:rPr lang="da-DK"/>
              <a:t>Har I selv bygget nogen?</a:t>
            </a:r>
          </a:p>
          <a:p>
            <a:r>
              <a:rPr lang="da-DK"/>
              <a:t>Hvor meget engagerer jeres elever sig i RPA?</a:t>
            </a:r>
          </a:p>
          <a:p>
            <a:endParaRPr lang="da-DK"/>
          </a:p>
          <a:p>
            <a:r>
              <a:rPr lang="da-DK"/>
              <a:t> 4 minutter</a:t>
            </a:r>
          </a:p>
        </p:txBody>
      </p:sp>
      <p:sp>
        <p:nvSpPr>
          <p:cNvPr id="4" name="Pladsholder til slidenummer 3"/>
          <p:cNvSpPr>
            <a:spLocks noGrp="1"/>
          </p:cNvSpPr>
          <p:nvPr>
            <p:ph type="sldNum" sz="quarter" idx="5"/>
          </p:nvPr>
        </p:nvSpPr>
        <p:spPr/>
        <p:txBody>
          <a:bodyPr/>
          <a:lstStyle/>
          <a:p>
            <a:fld id="{7EB652FE-9077-424E-8CDF-EAD8311004C9}" type="slidenum">
              <a:rPr lang="da-DK" smtClean="0"/>
              <a:t>21</a:t>
            </a:fld>
            <a:endParaRPr lang="da-DK"/>
          </a:p>
        </p:txBody>
      </p:sp>
    </p:spTree>
    <p:extLst>
      <p:ext uri="{BB962C8B-B14F-4D97-AF65-F5344CB8AC3E}">
        <p14:creationId xmlns:p14="http://schemas.microsoft.com/office/powerpoint/2010/main" val="13727472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0" i="0">
                <a:solidFill>
                  <a:srgbClr val="141E4D"/>
                </a:solidFill>
                <a:effectLst/>
                <a:latin typeface="ID00 Sans"/>
              </a:rPr>
              <a:t>blandt andet ved en række kontrolopgaver, hvor robotterne laver kontrol på hele populationen fremfor blot en stikprøve.</a:t>
            </a:r>
          </a:p>
          <a:p>
            <a:endParaRPr lang="da-DK" b="0" i="0">
              <a:solidFill>
                <a:srgbClr val="141E4D"/>
              </a:solidFill>
              <a:effectLst/>
              <a:latin typeface="ID00 Sans"/>
            </a:endParaRPr>
          </a:p>
          <a:p>
            <a:r>
              <a:rPr lang="da-DK" b="0" i="0">
                <a:solidFill>
                  <a:srgbClr val="141E4D"/>
                </a:solidFill>
                <a:effectLst/>
                <a:latin typeface="ID00 Sans"/>
              </a:rPr>
              <a:t>Grundstenen for denne succes har blandt andet været indledningsvis at bygge robotter til ”ufarlige” opgaver, som ikke tager arbejde fra ”menneskelige kolleger”. Dette har bidraget til, at medarbejderne oplever, at robotterne frigør dem fra trivielle opgaver og skaber mere rum til kerneopgaver, hvor fagligheden er i spil.</a:t>
            </a:r>
          </a:p>
          <a:p>
            <a:endParaRPr lang="da-DK" b="0" i="0">
              <a:solidFill>
                <a:srgbClr val="141E4D"/>
              </a:solidFill>
              <a:effectLst/>
              <a:latin typeface="ID00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a:hlinkClick r:id="rId3"/>
              </a:rPr>
              <a:t>https://www.kl.dk/videncenter/nyheder/2022/vink-farvel-til-triviel-administration-i-ringkoebing-skjern-har-software-robotter-frigivet-37400-timer-paa-tre-aar</a:t>
            </a:r>
            <a:r>
              <a:rPr lang="da-DK"/>
              <a:t> </a:t>
            </a:r>
          </a:p>
          <a:p>
            <a:endParaRPr lang="da-DK"/>
          </a:p>
          <a:p>
            <a:r>
              <a:rPr lang="da-DK"/>
              <a:t>2 minutter</a:t>
            </a:r>
          </a:p>
        </p:txBody>
      </p:sp>
      <p:sp>
        <p:nvSpPr>
          <p:cNvPr id="4" name="Pladsholder til slidenummer 3"/>
          <p:cNvSpPr>
            <a:spLocks noGrp="1"/>
          </p:cNvSpPr>
          <p:nvPr>
            <p:ph type="sldNum" sz="quarter" idx="5"/>
          </p:nvPr>
        </p:nvSpPr>
        <p:spPr/>
        <p:txBody>
          <a:bodyPr/>
          <a:lstStyle/>
          <a:p>
            <a:fld id="{7EB652FE-9077-424E-8CDF-EAD8311004C9}" type="slidenum">
              <a:rPr lang="da-DK" smtClean="0"/>
              <a:t>22</a:t>
            </a:fld>
            <a:endParaRPr lang="da-DK"/>
          </a:p>
        </p:txBody>
      </p:sp>
    </p:spTree>
    <p:extLst>
      <p:ext uri="{BB962C8B-B14F-4D97-AF65-F5344CB8AC3E}">
        <p14:creationId xmlns:p14="http://schemas.microsoft.com/office/powerpoint/2010/main" val="40880635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2 minutter</a:t>
            </a:r>
          </a:p>
        </p:txBody>
      </p:sp>
      <p:sp>
        <p:nvSpPr>
          <p:cNvPr id="4" name="Pladsholder til slidenummer 3"/>
          <p:cNvSpPr>
            <a:spLocks noGrp="1"/>
          </p:cNvSpPr>
          <p:nvPr>
            <p:ph type="sldNum" sz="quarter" idx="5"/>
          </p:nvPr>
        </p:nvSpPr>
        <p:spPr/>
        <p:txBody>
          <a:bodyPr/>
          <a:lstStyle/>
          <a:p>
            <a:fld id="{7EB652FE-9077-424E-8CDF-EAD8311004C9}" type="slidenum">
              <a:rPr lang="da-DK" smtClean="0"/>
              <a:t>23</a:t>
            </a:fld>
            <a:endParaRPr lang="da-DK"/>
          </a:p>
        </p:txBody>
      </p:sp>
    </p:spTree>
    <p:extLst>
      <p:ext uri="{BB962C8B-B14F-4D97-AF65-F5344CB8AC3E}">
        <p14:creationId xmlns:p14="http://schemas.microsoft.com/office/powerpoint/2010/main" val="6185895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Og for at gøre det ekstra lækkert, så har han brugt ChatGPT til at bygge </a:t>
            </a:r>
            <a:r>
              <a:rPr lang="da-DK" err="1"/>
              <a:t>autmatiseringen</a:t>
            </a:r>
            <a:r>
              <a:rPr lang="da-DK"/>
              <a:t> med. Det hele er bygget i et script i Google </a:t>
            </a:r>
            <a:r>
              <a:rPr lang="da-DK" err="1"/>
              <a:t>Sheets</a:t>
            </a:r>
            <a:r>
              <a:rPr lang="da-DK"/>
              <a:t>.</a:t>
            </a:r>
          </a:p>
          <a:p>
            <a:endParaRPr lang="da-DK"/>
          </a:p>
          <a:p>
            <a:r>
              <a:rPr lang="da-DK"/>
              <a:t>Frigør egen tid og gør hans egen hverdag mindre travl. </a:t>
            </a:r>
          </a:p>
        </p:txBody>
      </p:sp>
      <p:sp>
        <p:nvSpPr>
          <p:cNvPr id="4" name="Pladsholder til slidenummer 3"/>
          <p:cNvSpPr>
            <a:spLocks noGrp="1"/>
          </p:cNvSpPr>
          <p:nvPr>
            <p:ph type="sldNum" sz="quarter" idx="5"/>
          </p:nvPr>
        </p:nvSpPr>
        <p:spPr/>
        <p:txBody>
          <a:bodyPr/>
          <a:lstStyle/>
          <a:p>
            <a:fld id="{7EB652FE-9077-424E-8CDF-EAD8311004C9}" type="slidenum">
              <a:rPr lang="da-DK" smtClean="0"/>
              <a:t>25</a:t>
            </a:fld>
            <a:endParaRPr lang="da-DK"/>
          </a:p>
        </p:txBody>
      </p:sp>
    </p:spTree>
    <p:extLst>
      <p:ext uri="{BB962C8B-B14F-4D97-AF65-F5344CB8AC3E}">
        <p14:creationId xmlns:p14="http://schemas.microsoft.com/office/powerpoint/2010/main" val="17579709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3 minutter</a:t>
            </a:r>
          </a:p>
          <a:p>
            <a:r>
              <a:rPr lang="da-DK"/>
              <a:t>Hvor bor flowet?</a:t>
            </a:r>
          </a:p>
          <a:p>
            <a:pPr lvl="1"/>
            <a:r>
              <a:rPr lang="da-DK"/>
              <a:t>I virksomhedens systemer eller programmer tilknyttet medarbejderens private googlekonto?</a:t>
            </a:r>
          </a:p>
          <a:p>
            <a:pPr lvl="1"/>
            <a:r>
              <a:rPr lang="da-DK"/>
              <a:t>Er flowet dokumenteret?</a:t>
            </a:r>
          </a:p>
          <a:p>
            <a:pPr lvl="1"/>
            <a:r>
              <a:rPr lang="da-DK"/>
              <a:t>Ergo lever flowet uafhængigt af medarbejderen?</a:t>
            </a:r>
          </a:p>
          <a:p>
            <a:pPr lvl="1"/>
            <a:r>
              <a:rPr lang="da-DK"/>
              <a:t>Husk human in the loop</a:t>
            </a:r>
          </a:p>
          <a:p>
            <a:r>
              <a:rPr lang="da-DK"/>
              <a:t>GDPR – husk at bruge </a:t>
            </a:r>
            <a:r>
              <a:rPr lang="da-DK" err="1"/>
              <a:t>compliant</a:t>
            </a:r>
            <a:r>
              <a:rPr lang="da-DK"/>
              <a:t> software</a:t>
            </a:r>
          </a:p>
          <a:p>
            <a:endParaRPr lang="da-DK"/>
          </a:p>
        </p:txBody>
      </p:sp>
      <p:sp>
        <p:nvSpPr>
          <p:cNvPr id="4" name="Pladsholder til slidenummer 3"/>
          <p:cNvSpPr>
            <a:spLocks noGrp="1"/>
          </p:cNvSpPr>
          <p:nvPr>
            <p:ph type="sldNum" sz="quarter" idx="5"/>
          </p:nvPr>
        </p:nvSpPr>
        <p:spPr/>
        <p:txBody>
          <a:bodyPr/>
          <a:lstStyle/>
          <a:p>
            <a:fld id="{7EB652FE-9077-424E-8CDF-EAD8311004C9}" type="slidenum">
              <a:rPr lang="da-DK" smtClean="0"/>
              <a:t>26</a:t>
            </a:fld>
            <a:endParaRPr lang="da-DK"/>
          </a:p>
        </p:txBody>
      </p:sp>
    </p:spTree>
    <p:extLst>
      <p:ext uri="{BB962C8B-B14F-4D97-AF65-F5344CB8AC3E}">
        <p14:creationId xmlns:p14="http://schemas.microsoft.com/office/powerpoint/2010/main" val="30912917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1C9B8-A44C-E8ED-14DA-0B6A235B24AE}"/>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A90BD2BD-E412-3029-B279-1C2A4363E87C}"/>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0D7D2649-20C3-C1C9-3945-A5315B008D4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800" kern="100">
                <a:effectLst/>
                <a:latin typeface="Aptos" panose="020B0004020202020204" pitchFamily="34" charset="0"/>
                <a:ea typeface="Aptos" panose="020B0004020202020204" pitchFamily="34" charset="0"/>
                <a:cs typeface="Times New Roman" panose="02020603050405020304" pitchFamily="18" charset="0"/>
              </a:rPr>
              <a:t>Som I måske allerede ved eller kan fornemme er RPA et område som påvirker kontor og administration i høj grad. Statistikker viser at det er et fagområde som er vigtigt at jeres elever formår at inkorporerer i deres arbejdsgange. </a:t>
            </a:r>
          </a:p>
          <a:p>
            <a:endParaRPr lang="da-DK"/>
          </a:p>
          <a:p>
            <a:pPr marL="0" marR="0" lvl="0" indent="0" algn="l" defTabSz="914400" rtl="0" eaLnBrk="1" fontAlgn="auto" latinLnBrk="0" hangingPunct="1">
              <a:lnSpc>
                <a:spcPct val="100000"/>
              </a:lnSpc>
              <a:spcBef>
                <a:spcPts val="0"/>
              </a:spcBef>
              <a:spcAft>
                <a:spcPts val="0"/>
              </a:spcAft>
              <a:buClrTx/>
              <a:buSzTx/>
              <a:buFontTx/>
              <a:buNone/>
              <a:tabLst/>
              <a:defRPr/>
            </a:pPr>
            <a:r>
              <a:rPr lang="da-DK"/>
              <a:t>Når jeres elever starter i virksomhedspraktik eller i et kontorjob, bliver de ofte dem, der udfører de manuelle og gentagne opgaver. Men virksomheder forventer i stigende grad, at de også kan se, hvordan opgaver kan optimeres og automatiseres.</a:t>
            </a:r>
          </a:p>
          <a:p>
            <a:endParaRPr lang="da-DK"/>
          </a:p>
        </p:txBody>
      </p:sp>
      <p:sp>
        <p:nvSpPr>
          <p:cNvPr id="4" name="Pladsholder til slidenummer 3">
            <a:extLst>
              <a:ext uri="{FF2B5EF4-FFF2-40B4-BE49-F238E27FC236}">
                <a16:creationId xmlns:a16="http://schemas.microsoft.com/office/drawing/2014/main" id="{9AA71523-7174-AC6A-93DD-FB9F37BF99B6}"/>
              </a:ext>
            </a:extLst>
          </p:cNvPr>
          <p:cNvSpPr>
            <a:spLocks noGrp="1"/>
          </p:cNvSpPr>
          <p:nvPr>
            <p:ph type="sldNum" sz="quarter" idx="5"/>
          </p:nvPr>
        </p:nvSpPr>
        <p:spPr/>
        <p:txBody>
          <a:bodyPr/>
          <a:lstStyle/>
          <a:p>
            <a:fld id="{7EB652FE-9077-424E-8CDF-EAD8311004C9}" type="slidenum">
              <a:rPr lang="da-DK" smtClean="0"/>
              <a:t>27</a:t>
            </a:fld>
            <a:endParaRPr lang="da-DK"/>
          </a:p>
        </p:txBody>
      </p:sp>
    </p:spTree>
    <p:extLst>
      <p:ext uri="{BB962C8B-B14F-4D97-AF65-F5344CB8AC3E}">
        <p14:creationId xmlns:p14="http://schemas.microsoft.com/office/powerpoint/2010/main" val="38210770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err="1">
                <a:solidFill>
                  <a:srgbClr val="272525"/>
                </a:solidFill>
                <a:latin typeface="Inter" pitchFamily="34" charset="0"/>
                <a:ea typeface="Inter" pitchFamily="34" charset="-122"/>
                <a:cs typeface="Inter" pitchFamily="34" charset="-120"/>
              </a:rPr>
              <a:t>Eleverne</a:t>
            </a:r>
            <a:r>
              <a:rPr lang="en-US" sz="1200">
                <a:solidFill>
                  <a:srgbClr val="272525"/>
                </a:solidFill>
                <a:latin typeface="Inter" pitchFamily="34" charset="0"/>
                <a:ea typeface="Inter" pitchFamily="34" charset="-122"/>
                <a:cs typeface="Inter" pitchFamily="34" charset="-120"/>
              </a:rPr>
              <a:t> </a:t>
            </a:r>
            <a:r>
              <a:rPr lang="en-US" sz="1200" err="1">
                <a:solidFill>
                  <a:srgbClr val="272525"/>
                </a:solidFill>
                <a:latin typeface="Inter" pitchFamily="34" charset="0"/>
                <a:ea typeface="Inter" pitchFamily="34" charset="-122"/>
                <a:cs typeface="Inter" pitchFamily="34" charset="-120"/>
              </a:rPr>
              <a:t>skal</a:t>
            </a:r>
            <a:r>
              <a:rPr lang="en-US" sz="1200">
                <a:solidFill>
                  <a:srgbClr val="272525"/>
                </a:solidFill>
                <a:latin typeface="Inter" pitchFamily="34" charset="0"/>
                <a:ea typeface="Inter" pitchFamily="34" charset="-122"/>
                <a:cs typeface="Inter" pitchFamily="34" charset="-120"/>
              </a:rPr>
              <a:t> </a:t>
            </a:r>
            <a:r>
              <a:rPr lang="en-US" sz="1200" err="1">
                <a:solidFill>
                  <a:srgbClr val="272525"/>
                </a:solidFill>
                <a:latin typeface="Inter" pitchFamily="34" charset="0"/>
                <a:ea typeface="Inter" pitchFamily="34" charset="-122"/>
                <a:cs typeface="Inter" pitchFamily="34" charset="-120"/>
              </a:rPr>
              <a:t>kunne</a:t>
            </a:r>
            <a:r>
              <a:rPr lang="en-US" sz="1200">
                <a:solidFill>
                  <a:srgbClr val="272525"/>
                </a:solidFill>
                <a:latin typeface="Inter" pitchFamily="34" charset="0"/>
                <a:ea typeface="Inter" pitchFamily="34" charset="-122"/>
                <a:cs typeface="Inter" pitchFamily="34" charset="-120"/>
              </a:rPr>
              <a:t> </a:t>
            </a:r>
            <a:r>
              <a:rPr lang="en-US" sz="1200" err="1">
                <a:solidFill>
                  <a:srgbClr val="272525"/>
                </a:solidFill>
                <a:latin typeface="Inter" pitchFamily="34" charset="0"/>
                <a:ea typeface="Inter" pitchFamily="34" charset="-122"/>
                <a:cs typeface="Inter" pitchFamily="34" charset="-120"/>
              </a:rPr>
              <a:t>stille</a:t>
            </a:r>
            <a:r>
              <a:rPr lang="en-US" sz="1200">
                <a:solidFill>
                  <a:srgbClr val="272525"/>
                </a:solidFill>
                <a:latin typeface="Inter" pitchFamily="34" charset="0"/>
                <a:ea typeface="Inter" pitchFamily="34" charset="-122"/>
                <a:cs typeface="Inter" pitchFamily="34" charset="-120"/>
              </a:rPr>
              <a:t> </a:t>
            </a:r>
            <a:r>
              <a:rPr lang="en-US" sz="1200" err="1">
                <a:solidFill>
                  <a:srgbClr val="272525"/>
                </a:solidFill>
                <a:latin typeface="Inter" pitchFamily="34" charset="0"/>
                <a:ea typeface="Inter" pitchFamily="34" charset="-122"/>
                <a:cs typeface="Inter" pitchFamily="34" charset="-120"/>
              </a:rPr>
              <a:t>spørgsmålet</a:t>
            </a:r>
            <a:r>
              <a:rPr lang="en-US" sz="1200">
                <a:solidFill>
                  <a:srgbClr val="272525"/>
                </a:solidFill>
                <a:latin typeface="Inter" pitchFamily="34" charset="0"/>
                <a:ea typeface="Inter" pitchFamily="34" charset="-122"/>
                <a:cs typeface="Inter" pitchFamily="34" charset="-120"/>
              </a:rPr>
              <a:t>: Bruger vi </a:t>
            </a:r>
            <a:r>
              <a:rPr lang="en-US" sz="1200" err="1">
                <a:solidFill>
                  <a:srgbClr val="272525"/>
                </a:solidFill>
                <a:latin typeface="Inter" pitchFamily="34" charset="0"/>
                <a:ea typeface="Inter" pitchFamily="34" charset="-122"/>
                <a:cs typeface="Inter" pitchFamily="34" charset="-120"/>
              </a:rPr>
              <a:t>tid</a:t>
            </a:r>
            <a:r>
              <a:rPr lang="en-US" sz="1200">
                <a:solidFill>
                  <a:srgbClr val="272525"/>
                </a:solidFill>
                <a:latin typeface="Inter" pitchFamily="34" charset="0"/>
                <a:ea typeface="Inter" pitchFamily="34" charset="-122"/>
                <a:cs typeface="Inter" pitchFamily="34" charset="-120"/>
              </a:rPr>
              <a:t> </a:t>
            </a:r>
            <a:r>
              <a:rPr lang="en-US" sz="1200" err="1">
                <a:solidFill>
                  <a:srgbClr val="272525"/>
                </a:solidFill>
                <a:latin typeface="Inter" pitchFamily="34" charset="0"/>
                <a:ea typeface="Inter" pitchFamily="34" charset="-122"/>
                <a:cs typeface="Inter" pitchFamily="34" charset="-120"/>
              </a:rPr>
              <a:t>på</a:t>
            </a:r>
            <a:r>
              <a:rPr lang="en-US" sz="1200">
                <a:solidFill>
                  <a:srgbClr val="272525"/>
                </a:solidFill>
                <a:latin typeface="Inter" pitchFamily="34" charset="0"/>
                <a:ea typeface="Inter" pitchFamily="34" charset="-122"/>
                <a:cs typeface="Inter" pitchFamily="34" charset="-120"/>
              </a:rPr>
              <a:t> </a:t>
            </a:r>
            <a:r>
              <a:rPr lang="en-US" sz="1200" err="1">
                <a:solidFill>
                  <a:srgbClr val="272525"/>
                </a:solidFill>
                <a:latin typeface="Inter" pitchFamily="34" charset="0"/>
                <a:ea typeface="Inter" pitchFamily="34" charset="-122"/>
                <a:cs typeface="Inter" pitchFamily="34" charset="-120"/>
              </a:rPr>
              <a:t>noget</a:t>
            </a:r>
            <a:r>
              <a:rPr lang="en-US" sz="1200">
                <a:solidFill>
                  <a:srgbClr val="272525"/>
                </a:solidFill>
                <a:latin typeface="Inter" pitchFamily="34" charset="0"/>
                <a:ea typeface="Inter" pitchFamily="34" charset="-122"/>
                <a:cs typeface="Inter" pitchFamily="34" charset="-120"/>
              </a:rPr>
              <a:t>, der </a:t>
            </a:r>
            <a:r>
              <a:rPr lang="en-US" sz="1200" err="1">
                <a:solidFill>
                  <a:srgbClr val="272525"/>
                </a:solidFill>
                <a:latin typeface="Inter" pitchFamily="34" charset="0"/>
                <a:ea typeface="Inter" pitchFamily="34" charset="-122"/>
                <a:cs typeface="Inter" pitchFamily="34" charset="-120"/>
              </a:rPr>
              <a:t>gentager</a:t>
            </a:r>
            <a:r>
              <a:rPr lang="en-US" sz="1200">
                <a:solidFill>
                  <a:srgbClr val="272525"/>
                </a:solidFill>
                <a:latin typeface="Inter" pitchFamily="34" charset="0"/>
                <a:ea typeface="Inter" pitchFamily="34" charset="-122"/>
                <a:cs typeface="Inter" pitchFamily="34" charset="-120"/>
              </a:rPr>
              <a:t> sig? </a:t>
            </a:r>
            <a:r>
              <a:rPr lang="en-US" sz="1200" err="1">
                <a:solidFill>
                  <a:srgbClr val="272525"/>
                </a:solidFill>
                <a:latin typeface="Inter" pitchFamily="34" charset="0"/>
                <a:ea typeface="Inter" pitchFamily="34" charset="-122"/>
                <a:cs typeface="Inter" pitchFamily="34" charset="-120"/>
              </a:rPr>
              <a:t>Hvis</a:t>
            </a:r>
            <a:r>
              <a:rPr lang="en-US" sz="1200">
                <a:solidFill>
                  <a:srgbClr val="272525"/>
                </a:solidFill>
                <a:latin typeface="Inter" pitchFamily="34" charset="0"/>
                <a:ea typeface="Inter" pitchFamily="34" charset="-122"/>
                <a:cs typeface="Inter" pitchFamily="34" charset="-120"/>
              </a:rPr>
              <a:t> ja – </a:t>
            </a:r>
            <a:r>
              <a:rPr lang="en-US" sz="1200" err="1">
                <a:solidFill>
                  <a:srgbClr val="272525"/>
                </a:solidFill>
                <a:latin typeface="Inter" pitchFamily="34" charset="0"/>
                <a:ea typeface="Inter" pitchFamily="34" charset="-122"/>
                <a:cs typeface="Inter" pitchFamily="34" charset="-120"/>
              </a:rPr>
              <a:t>så</a:t>
            </a:r>
            <a:r>
              <a:rPr lang="en-US" sz="1200">
                <a:solidFill>
                  <a:srgbClr val="272525"/>
                </a:solidFill>
                <a:latin typeface="Inter" pitchFamily="34" charset="0"/>
                <a:ea typeface="Inter" pitchFamily="34" charset="-122"/>
                <a:cs typeface="Inter" pitchFamily="34" charset="-120"/>
              </a:rPr>
              <a:t> er det </a:t>
            </a:r>
            <a:r>
              <a:rPr lang="en-US" sz="1200" err="1">
                <a:solidFill>
                  <a:srgbClr val="272525"/>
                </a:solidFill>
                <a:latin typeface="Inter" pitchFamily="34" charset="0"/>
                <a:ea typeface="Inter" pitchFamily="34" charset="-122"/>
                <a:cs typeface="Inter" pitchFamily="34" charset="-120"/>
              </a:rPr>
              <a:t>måske</a:t>
            </a:r>
            <a:r>
              <a:rPr lang="en-US" sz="1200">
                <a:solidFill>
                  <a:srgbClr val="272525"/>
                </a:solidFill>
                <a:latin typeface="Inter" pitchFamily="34" charset="0"/>
                <a:ea typeface="Inter" pitchFamily="34" charset="-122"/>
                <a:cs typeface="Inter" pitchFamily="34" charset="-120"/>
              </a:rPr>
              <a:t> </a:t>
            </a:r>
            <a:r>
              <a:rPr lang="en-US" sz="1200" err="1">
                <a:solidFill>
                  <a:srgbClr val="272525"/>
                </a:solidFill>
                <a:latin typeface="Inter" pitchFamily="34" charset="0"/>
                <a:ea typeface="Inter" pitchFamily="34" charset="-122"/>
                <a:cs typeface="Inter" pitchFamily="34" charset="-120"/>
              </a:rPr>
              <a:t>noget</a:t>
            </a:r>
            <a:r>
              <a:rPr lang="en-US" sz="1200">
                <a:solidFill>
                  <a:srgbClr val="272525"/>
                </a:solidFill>
                <a:latin typeface="Inter" pitchFamily="34" charset="0"/>
                <a:ea typeface="Inter" pitchFamily="34" charset="-122"/>
                <a:cs typeface="Inter" pitchFamily="34" charset="-120"/>
              </a:rPr>
              <a:t>, vi </a:t>
            </a:r>
            <a:r>
              <a:rPr lang="en-US" sz="1200" err="1">
                <a:solidFill>
                  <a:srgbClr val="272525"/>
                </a:solidFill>
                <a:latin typeface="Inter" pitchFamily="34" charset="0"/>
                <a:ea typeface="Inter" pitchFamily="34" charset="-122"/>
                <a:cs typeface="Inter" pitchFamily="34" charset="-120"/>
              </a:rPr>
              <a:t>kan</a:t>
            </a:r>
            <a:r>
              <a:rPr lang="en-US" sz="1200">
                <a:solidFill>
                  <a:srgbClr val="272525"/>
                </a:solidFill>
                <a:latin typeface="Inter" pitchFamily="34" charset="0"/>
                <a:ea typeface="Inter" pitchFamily="34" charset="-122"/>
                <a:cs typeface="Inter" pitchFamily="34" charset="-120"/>
              </a:rPr>
              <a:t> </a:t>
            </a:r>
            <a:r>
              <a:rPr lang="en-US" sz="1200" err="1">
                <a:solidFill>
                  <a:srgbClr val="272525"/>
                </a:solidFill>
                <a:latin typeface="Inter" pitchFamily="34" charset="0"/>
                <a:ea typeface="Inter" pitchFamily="34" charset="-122"/>
                <a:cs typeface="Inter" pitchFamily="34" charset="-120"/>
              </a:rPr>
              <a:t>automatisere</a:t>
            </a:r>
            <a:r>
              <a:rPr lang="en-US" sz="1200">
                <a:solidFill>
                  <a:srgbClr val="272525"/>
                </a:solidFill>
                <a:latin typeface="Inter" pitchFamily="34" charset="0"/>
                <a:ea typeface="Inter" pitchFamily="34" charset="-122"/>
                <a:cs typeface="Inter" pitchFamily="34" charset="-120"/>
              </a:rPr>
              <a:t>.</a:t>
            </a:r>
            <a:endParaRPr lang="en-US" sz="1200"/>
          </a:p>
          <a:p>
            <a:endParaRPr lang="da-DK"/>
          </a:p>
        </p:txBody>
      </p:sp>
      <p:sp>
        <p:nvSpPr>
          <p:cNvPr id="4" name="Pladsholder til slidenummer 3"/>
          <p:cNvSpPr>
            <a:spLocks noGrp="1"/>
          </p:cNvSpPr>
          <p:nvPr>
            <p:ph type="sldNum" sz="quarter" idx="5"/>
          </p:nvPr>
        </p:nvSpPr>
        <p:spPr/>
        <p:txBody>
          <a:bodyPr/>
          <a:lstStyle/>
          <a:p>
            <a:fld id="{7EB652FE-9077-424E-8CDF-EAD8311004C9}" type="slidenum">
              <a:rPr lang="da-DK" smtClean="0"/>
              <a:t>28</a:t>
            </a:fld>
            <a:endParaRPr lang="da-DK"/>
          </a:p>
        </p:txBody>
      </p:sp>
    </p:spTree>
    <p:extLst>
      <p:ext uri="{BB962C8B-B14F-4D97-AF65-F5344CB8AC3E}">
        <p14:creationId xmlns:p14="http://schemas.microsoft.com/office/powerpoint/2010/main" val="41115277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Håndsoprækning – hvor mange er fra GF, HF og AMU?</a:t>
            </a:r>
          </a:p>
        </p:txBody>
      </p:sp>
      <p:sp>
        <p:nvSpPr>
          <p:cNvPr id="4" name="Pladsholder til slidenummer 3"/>
          <p:cNvSpPr>
            <a:spLocks noGrp="1"/>
          </p:cNvSpPr>
          <p:nvPr>
            <p:ph type="sldNum" sz="quarter" idx="5"/>
          </p:nvPr>
        </p:nvSpPr>
        <p:spPr/>
        <p:txBody>
          <a:bodyPr/>
          <a:lstStyle/>
          <a:p>
            <a:fld id="{7EB652FE-9077-424E-8CDF-EAD8311004C9}" type="slidenum">
              <a:rPr lang="da-DK" smtClean="0"/>
              <a:t>3</a:t>
            </a:fld>
            <a:endParaRPr lang="da-DK"/>
          </a:p>
        </p:txBody>
      </p:sp>
    </p:spTree>
    <p:extLst>
      <p:ext uri="{BB962C8B-B14F-4D97-AF65-F5344CB8AC3E}">
        <p14:creationId xmlns:p14="http://schemas.microsoft.com/office/powerpoint/2010/main" val="13098200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buNone/>
            </a:pPr>
            <a:r>
              <a:rPr lang="da-DK"/>
              <a:t>Det næste jeres elever skal lære, er at forstå og kortlægge arbejdsgange. Vi vil ikke automatisere noget, vi ikke forstår</a:t>
            </a:r>
            <a:r>
              <a:rPr lang="da-DK" dirty="0"/>
              <a:t>.</a:t>
            </a:r>
            <a:endParaRPr lang="da-DK"/>
          </a:p>
          <a:p>
            <a:pPr>
              <a:buNone/>
            </a:pPr>
            <a:endParaRPr lang="da-DK"/>
          </a:p>
          <a:p>
            <a:r>
              <a:rPr lang="da-DK"/>
              <a:t>Introducer "as-is" vs. "to-</a:t>
            </a:r>
            <a:r>
              <a:rPr lang="da-DK" err="1"/>
              <a:t>be</a:t>
            </a:r>
            <a:r>
              <a:rPr lang="da-DK"/>
              <a:t>": eleverne lærer både at se, hvordan ting foregår nu – og hvordan det kunne gøres smartere.</a:t>
            </a:r>
          </a:p>
          <a:p>
            <a:endParaRPr lang="da-DK"/>
          </a:p>
        </p:txBody>
      </p:sp>
      <p:sp>
        <p:nvSpPr>
          <p:cNvPr id="4" name="Pladsholder til slidenummer 3"/>
          <p:cNvSpPr>
            <a:spLocks noGrp="1"/>
          </p:cNvSpPr>
          <p:nvPr>
            <p:ph type="sldNum" sz="quarter" idx="5"/>
          </p:nvPr>
        </p:nvSpPr>
        <p:spPr/>
        <p:txBody>
          <a:bodyPr/>
          <a:lstStyle/>
          <a:p>
            <a:fld id="{7EB652FE-9077-424E-8CDF-EAD8311004C9}" type="slidenum">
              <a:rPr lang="da-DK" smtClean="0"/>
              <a:t>29</a:t>
            </a:fld>
            <a:endParaRPr lang="da-DK"/>
          </a:p>
        </p:txBody>
      </p:sp>
    </p:spTree>
    <p:extLst>
      <p:ext uri="{BB962C8B-B14F-4D97-AF65-F5344CB8AC3E}">
        <p14:creationId xmlns:p14="http://schemas.microsoft.com/office/powerpoint/2010/main" val="11958145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buNone/>
            </a:pPr>
            <a:r>
              <a:rPr lang="da-DK"/>
              <a:t>Et af de vigtigste værktøjer eleverne kan få med sig, er evnen til at visualisere en arbejdsproces. Det er her, potentialet i automatisering for alvor bliver tydeligt</a:t>
            </a:r>
            <a:r>
              <a:rPr lang="da-DK" dirty="0"/>
              <a:t>.</a:t>
            </a:r>
            <a:endParaRPr lang="da-DK"/>
          </a:p>
          <a:p>
            <a:r>
              <a:rPr lang="da-DK"/>
              <a:t>Det udvikler både procesforståelse og kommunikationsevner.</a:t>
            </a:r>
          </a:p>
          <a:p>
            <a:endParaRPr lang="da-DK"/>
          </a:p>
        </p:txBody>
      </p:sp>
      <p:sp>
        <p:nvSpPr>
          <p:cNvPr id="4" name="Pladsholder til slidenummer 3"/>
          <p:cNvSpPr>
            <a:spLocks noGrp="1"/>
          </p:cNvSpPr>
          <p:nvPr>
            <p:ph type="sldNum" sz="quarter" idx="5"/>
          </p:nvPr>
        </p:nvSpPr>
        <p:spPr/>
        <p:txBody>
          <a:bodyPr/>
          <a:lstStyle/>
          <a:p>
            <a:fld id="{7EB652FE-9077-424E-8CDF-EAD8311004C9}" type="slidenum">
              <a:rPr lang="da-DK" smtClean="0"/>
              <a:t>30</a:t>
            </a:fld>
            <a:endParaRPr lang="da-DK"/>
          </a:p>
        </p:txBody>
      </p:sp>
    </p:spTree>
    <p:extLst>
      <p:ext uri="{BB962C8B-B14F-4D97-AF65-F5344CB8AC3E}">
        <p14:creationId xmlns:p14="http://schemas.microsoft.com/office/powerpoint/2010/main" val="33663402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C159D-CB38-C47C-4936-00BE1ED34F36}"/>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DCBF2E76-DBCE-2F8F-8DA9-0CE60CEA9613}"/>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021E1454-AD37-A422-0210-26AECB8B25F2}"/>
              </a:ext>
            </a:extLst>
          </p:cNvPr>
          <p:cNvSpPr>
            <a:spLocks noGrp="1"/>
          </p:cNvSpPr>
          <p:nvPr>
            <p:ph type="body" idx="1"/>
          </p:nvPr>
        </p:nvSpPr>
        <p:spPr/>
        <p:txBody>
          <a:bodyPr/>
          <a:lstStyle/>
          <a:p>
            <a:pPr>
              <a:buNone/>
            </a:pPr>
            <a:r>
              <a:rPr lang="da-DK"/>
              <a:t>Et af de vigtigste værktøjer eleverne kan få med sig, er evnen til at visualisere en arbejdsproces. Det er her, potentialet i automatisering for alvor bliver tydeligt</a:t>
            </a:r>
            <a:r>
              <a:rPr lang="da-DK" dirty="0"/>
              <a:t>.</a:t>
            </a:r>
            <a:endParaRPr lang="da-DK"/>
          </a:p>
          <a:p>
            <a:r>
              <a:rPr lang="da-DK"/>
              <a:t>Det udvikler både procesforståelse og kommunikationsevner.</a:t>
            </a:r>
          </a:p>
          <a:p>
            <a:endParaRPr lang="da-DK"/>
          </a:p>
        </p:txBody>
      </p:sp>
      <p:sp>
        <p:nvSpPr>
          <p:cNvPr id="4" name="Pladsholder til slidenummer 3">
            <a:extLst>
              <a:ext uri="{FF2B5EF4-FFF2-40B4-BE49-F238E27FC236}">
                <a16:creationId xmlns:a16="http://schemas.microsoft.com/office/drawing/2014/main" id="{0464E068-4B24-434E-963E-8A324688E45A}"/>
              </a:ext>
            </a:extLst>
          </p:cNvPr>
          <p:cNvSpPr>
            <a:spLocks noGrp="1"/>
          </p:cNvSpPr>
          <p:nvPr>
            <p:ph type="sldNum" sz="quarter" idx="5"/>
          </p:nvPr>
        </p:nvSpPr>
        <p:spPr/>
        <p:txBody>
          <a:bodyPr/>
          <a:lstStyle/>
          <a:p>
            <a:fld id="{7EB652FE-9077-424E-8CDF-EAD8311004C9}" type="slidenum">
              <a:rPr lang="da-DK" smtClean="0"/>
              <a:t>32</a:t>
            </a:fld>
            <a:endParaRPr lang="da-DK"/>
          </a:p>
        </p:txBody>
      </p:sp>
    </p:spTree>
    <p:extLst>
      <p:ext uri="{BB962C8B-B14F-4D97-AF65-F5344CB8AC3E}">
        <p14:creationId xmlns:p14="http://schemas.microsoft.com/office/powerpoint/2010/main" val="14343942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buNone/>
            </a:pPr>
            <a:r>
              <a:rPr lang="da-DK"/>
              <a:t>Eleverne skal kunne forstå og forklare, hvorfor det giver mening at automatisere den givende proces de er kommet frem til – med henblik på at kunne argumentere overfor en leder eller kollega</a:t>
            </a:r>
            <a:r>
              <a:rPr lang="da-DK" dirty="0"/>
              <a:t>.</a:t>
            </a:r>
            <a:r>
              <a:rPr lang="da-DK"/>
              <a:t> – det er ikke nok at det bare er smart og spare tid…… Det skal også være en god forretning. </a:t>
            </a:r>
          </a:p>
          <a:p>
            <a:pPr>
              <a:buNone/>
            </a:pPr>
            <a:r>
              <a:rPr lang="da-DK"/>
              <a:t>ROI-formel: (Besparelse – Omkostning) / Omkostning × 100</a:t>
            </a:r>
          </a:p>
          <a:p>
            <a:r>
              <a:rPr lang="da-DK"/>
              <a:t>Eksempel: "Hvis vi sparer 2 timer om ugen på en opgave, og den tog 10 timer at automatisere – så er investeringen tilbagebetalt på 5 uger."</a:t>
            </a:r>
          </a:p>
          <a:p>
            <a:endParaRPr lang="da-DK"/>
          </a:p>
        </p:txBody>
      </p:sp>
      <p:sp>
        <p:nvSpPr>
          <p:cNvPr id="4" name="Pladsholder til slidenummer 3"/>
          <p:cNvSpPr>
            <a:spLocks noGrp="1"/>
          </p:cNvSpPr>
          <p:nvPr>
            <p:ph type="sldNum" sz="quarter" idx="5"/>
          </p:nvPr>
        </p:nvSpPr>
        <p:spPr/>
        <p:txBody>
          <a:bodyPr/>
          <a:lstStyle/>
          <a:p>
            <a:fld id="{7EB652FE-9077-424E-8CDF-EAD8311004C9}" type="slidenum">
              <a:rPr lang="da-DK" smtClean="0"/>
              <a:t>33</a:t>
            </a:fld>
            <a:endParaRPr lang="da-DK"/>
          </a:p>
        </p:txBody>
      </p:sp>
    </p:spTree>
    <p:extLst>
      <p:ext uri="{BB962C8B-B14F-4D97-AF65-F5344CB8AC3E}">
        <p14:creationId xmlns:p14="http://schemas.microsoft.com/office/powerpoint/2010/main" val="24584680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buNone/>
            </a:pPr>
            <a:r>
              <a:rPr lang="da-DK"/>
              <a:t>Jeres elever skal ikke nødvendigvis være udviklere – men de skal kunne forstå og dokumentere opgaver, så andre kan bygge løsningen. Eller selv lave en simpel version med fx Power </a:t>
            </a:r>
            <a:r>
              <a:rPr lang="da-DK" err="1"/>
              <a:t>Automate</a:t>
            </a:r>
            <a:r>
              <a:rPr lang="da-DK" dirty="0"/>
              <a:t>.</a:t>
            </a:r>
            <a:endParaRPr lang="da-DK"/>
          </a:p>
          <a:p>
            <a:endParaRPr lang="da-DK"/>
          </a:p>
          <a:p>
            <a:r>
              <a:rPr lang="da-DK"/>
              <a:t>Kontoreleven bliver ofte den der kender opgaven bedst – og derfor en vigtig brik i udviklingen.</a:t>
            </a:r>
          </a:p>
          <a:p>
            <a:endParaRPr lang="da-DK"/>
          </a:p>
        </p:txBody>
      </p:sp>
      <p:sp>
        <p:nvSpPr>
          <p:cNvPr id="4" name="Pladsholder til slidenummer 3"/>
          <p:cNvSpPr>
            <a:spLocks noGrp="1"/>
          </p:cNvSpPr>
          <p:nvPr>
            <p:ph type="sldNum" sz="quarter" idx="5"/>
          </p:nvPr>
        </p:nvSpPr>
        <p:spPr/>
        <p:txBody>
          <a:bodyPr/>
          <a:lstStyle/>
          <a:p>
            <a:fld id="{7EB652FE-9077-424E-8CDF-EAD8311004C9}" type="slidenum">
              <a:rPr lang="da-DK" smtClean="0"/>
              <a:t>34</a:t>
            </a:fld>
            <a:endParaRPr lang="da-DK"/>
          </a:p>
        </p:txBody>
      </p:sp>
    </p:spTree>
    <p:extLst>
      <p:ext uri="{BB962C8B-B14F-4D97-AF65-F5344CB8AC3E}">
        <p14:creationId xmlns:p14="http://schemas.microsoft.com/office/powerpoint/2010/main" val="5750294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buNone/>
            </a:pPr>
            <a:r>
              <a:rPr lang="da-DK"/>
              <a:t>RPA handler altså i bund og grund om at erstatte manuelle processer – og klæde mennesker bedre på til at løse mere meningsfulde opgaver</a:t>
            </a:r>
            <a:r>
              <a:rPr lang="da-DK" dirty="0"/>
              <a:t>.</a:t>
            </a:r>
            <a:endParaRPr lang="da-DK"/>
          </a:p>
          <a:p>
            <a:pPr>
              <a:buNone/>
            </a:pPr>
            <a:endParaRPr lang="da-DK"/>
          </a:p>
          <a:p>
            <a:pPr>
              <a:buNone/>
            </a:pPr>
            <a:r>
              <a:rPr lang="da-DK"/>
              <a:t>Når vi forstår, hvordan en opgave udføres, kan vi designe en løsning, der gør det smartere – ikke bare hurtigere. Derfor starter en god RPA ikke med teknik, men med indsigt</a:t>
            </a:r>
            <a:r>
              <a:rPr lang="da-DK" dirty="0"/>
              <a:t>.</a:t>
            </a:r>
            <a:endParaRPr lang="da-DK"/>
          </a:p>
          <a:p>
            <a:pPr>
              <a:buNone/>
            </a:pPr>
            <a:endParaRPr lang="da-DK"/>
          </a:p>
          <a:p>
            <a:pPr>
              <a:buNone/>
            </a:pPr>
            <a:r>
              <a:rPr lang="da-DK"/>
              <a:t>Hvis jeres elever lærer at spotte og forstå processer, visualisere dem, og samarbejde om løsninger – så bliver de ikke dem, der bliver automatiseret væk.</a:t>
            </a:r>
          </a:p>
          <a:p>
            <a:pPr>
              <a:buNone/>
            </a:pPr>
            <a:endParaRPr lang="da-DK"/>
          </a:p>
          <a:p>
            <a:r>
              <a:rPr lang="da-DK"/>
              <a:t>De bliver dem, der er med til at udvikle automatiseringen</a:t>
            </a:r>
            <a:r>
              <a:rPr lang="da-DK" dirty="0"/>
              <a:t>.</a:t>
            </a:r>
            <a:endParaRPr lang="da-DK"/>
          </a:p>
          <a:p>
            <a:endParaRPr lang="da-DK"/>
          </a:p>
        </p:txBody>
      </p:sp>
      <p:sp>
        <p:nvSpPr>
          <p:cNvPr id="4" name="Pladsholder til slidenummer 3"/>
          <p:cNvSpPr>
            <a:spLocks noGrp="1"/>
          </p:cNvSpPr>
          <p:nvPr>
            <p:ph type="sldNum" sz="quarter" idx="5"/>
          </p:nvPr>
        </p:nvSpPr>
        <p:spPr/>
        <p:txBody>
          <a:bodyPr/>
          <a:lstStyle/>
          <a:p>
            <a:fld id="{7EB652FE-9077-424E-8CDF-EAD8311004C9}" type="slidenum">
              <a:rPr lang="da-DK" smtClean="0"/>
              <a:t>35</a:t>
            </a:fld>
            <a:endParaRPr lang="da-DK"/>
          </a:p>
        </p:txBody>
      </p:sp>
    </p:spTree>
    <p:extLst>
      <p:ext uri="{BB962C8B-B14F-4D97-AF65-F5344CB8AC3E}">
        <p14:creationId xmlns:p14="http://schemas.microsoft.com/office/powerpoint/2010/main" val="3230082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a:t>I takt med at AI er blevet mere tilgængelig, har den også ændret måden vi arbejder med RPA på. Vi går fra fastlagte flows til intelligente løsninger – og det betyder, at jeres elever skal lære at samarbejde med AI.</a:t>
            </a:r>
          </a:p>
          <a:p>
            <a:br>
              <a:rPr lang="da-DK"/>
            </a:br>
            <a:br>
              <a:rPr lang="da-DK"/>
            </a:br>
            <a:r>
              <a:rPr lang="da-DK"/>
              <a:t>Som vi kort har snakket om, så er RPA løsningen til at automatisere manuelle processer, som vi mennesker normalt selv havde klaret med en mus og tastatur.  Derfor ser jeg det som vores hænder. Men RPA alene har ingen intelligens, det arbejder altid ud fra regelbaserede processer, det samme hver eneste gang. Og det har bestemt sine fordele – men også sine ulemper. </a:t>
            </a:r>
          </a:p>
        </p:txBody>
      </p:sp>
      <p:sp>
        <p:nvSpPr>
          <p:cNvPr id="4" name="Pladsholder til slidenummer 3"/>
          <p:cNvSpPr>
            <a:spLocks noGrp="1"/>
          </p:cNvSpPr>
          <p:nvPr>
            <p:ph type="sldNum" sz="quarter" idx="5"/>
          </p:nvPr>
        </p:nvSpPr>
        <p:spPr/>
        <p:txBody>
          <a:bodyPr/>
          <a:lstStyle/>
          <a:p>
            <a:fld id="{7EB652FE-9077-424E-8CDF-EAD8311004C9}" type="slidenum">
              <a:rPr lang="da-DK" smtClean="0"/>
              <a:t>36</a:t>
            </a:fld>
            <a:endParaRPr lang="da-DK"/>
          </a:p>
        </p:txBody>
      </p:sp>
    </p:spTree>
    <p:extLst>
      <p:ext uri="{BB962C8B-B14F-4D97-AF65-F5344CB8AC3E}">
        <p14:creationId xmlns:p14="http://schemas.microsoft.com/office/powerpoint/2010/main" val="16497409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lnSpc>
                <a:spcPct val="115000"/>
              </a:lnSpc>
              <a:spcAft>
                <a:spcPts val="800"/>
              </a:spcAft>
              <a:buNone/>
            </a:pPr>
            <a:r>
              <a:rPr lang="da-DK" sz="1800" b="1" kern="100">
                <a:effectLst/>
                <a:latin typeface="Aptos" panose="020B0004020202020204" pitchFamily="34" charset="0"/>
                <a:ea typeface="Aptos" panose="020B0004020202020204" pitchFamily="34" charset="0"/>
                <a:cs typeface="Times New Roman" panose="02020603050405020304" pitchFamily="18" charset="0"/>
              </a:rPr>
              <a:t>Formulering:</a:t>
            </a:r>
            <a:endParaRPr lang="da-DK" sz="18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da-DK" sz="1800" kern="100">
                <a:effectLst/>
                <a:latin typeface="Aptos" panose="020B0004020202020204" pitchFamily="34" charset="0"/>
                <a:ea typeface="Aptos" panose="020B0004020202020204" pitchFamily="34" charset="0"/>
                <a:cs typeface="Times New Roman" panose="02020603050405020304" pitchFamily="18" charset="0"/>
              </a:rPr>
              <a:t>AI kan analysere en beskrivelse af en opgave og foreslå, hvilke dele der kan automatiseres – og hvordan</a:t>
            </a:r>
            <a:r>
              <a:rPr lang="da-DK" sz="1800" kern="100" dirty="0">
                <a:effectLst/>
                <a:latin typeface="Aptos" panose="020B0004020202020204" pitchFamily="34" charset="0"/>
                <a:ea typeface="Aptos" panose="020B0004020202020204" pitchFamily="34" charset="0"/>
                <a:cs typeface="Times New Roman" panose="02020603050405020304" pitchFamily="18" charset="0"/>
              </a:rPr>
              <a:t>.</a:t>
            </a:r>
            <a:endParaRPr lang="da-DK" sz="18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da-DK" sz="1800" b="1" kern="10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da-DK" sz="1800" b="1" kern="100">
                <a:effectLst/>
                <a:latin typeface="Aptos" panose="020B0004020202020204" pitchFamily="34" charset="0"/>
                <a:ea typeface="Aptos" panose="020B0004020202020204" pitchFamily="34" charset="0"/>
                <a:cs typeface="Times New Roman" panose="02020603050405020304" pitchFamily="18" charset="0"/>
              </a:rPr>
              <a:t>Pointer:</a:t>
            </a:r>
            <a:endParaRPr lang="da-DK" sz="18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da-DK" sz="1800" kern="100">
                <a:effectLst/>
                <a:latin typeface="Aptos" panose="020B0004020202020204" pitchFamily="34" charset="0"/>
                <a:ea typeface="Aptos" panose="020B0004020202020204" pitchFamily="34" charset="0"/>
                <a:cs typeface="Times New Roman" panose="02020603050405020304" pitchFamily="18" charset="0"/>
              </a:rPr>
              <a:t>AI kan bruges som </a:t>
            </a:r>
            <a:r>
              <a:rPr lang="da-DK" sz="1800" b="1" kern="100">
                <a:effectLst/>
                <a:latin typeface="Aptos" panose="020B0004020202020204" pitchFamily="34" charset="0"/>
                <a:ea typeface="Aptos" panose="020B0004020202020204" pitchFamily="34" charset="0"/>
                <a:cs typeface="Times New Roman" panose="02020603050405020304" pitchFamily="18" charset="0"/>
              </a:rPr>
              <a:t>sparringspartner</a:t>
            </a:r>
            <a:r>
              <a:rPr lang="da-DK" sz="1800" kern="100">
                <a:effectLst/>
                <a:latin typeface="Aptos" panose="020B0004020202020204" pitchFamily="34" charset="0"/>
                <a:ea typeface="Aptos" panose="020B0004020202020204" pitchFamily="34" charset="0"/>
                <a:cs typeface="Times New Roman" panose="02020603050405020304" pitchFamily="18" charset="0"/>
              </a:rPr>
              <a:t>: “Kan denne opgave automatiseres – og hvordan?”</a:t>
            </a:r>
          </a:p>
          <a:p>
            <a:pPr marL="342900" lvl="0" indent="-342900">
              <a:lnSpc>
                <a:spcPct val="115000"/>
              </a:lnSpc>
              <a:spcAft>
                <a:spcPts val="800"/>
              </a:spcAft>
              <a:buSzPts val="1000"/>
              <a:buFont typeface="Symbol" panose="05050102010706020507" pitchFamily="18" charset="2"/>
              <a:buChar char=""/>
              <a:tabLst>
                <a:tab pos="457200" algn="l"/>
              </a:tabLst>
            </a:pPr>
            <a:r>
              <a:rPr lang="da-DK" sz="1800" kern="100">
                <a:effectLst/>
                <a:latin typeface="Aptos" panose="020B0004020202020204" pitchFamily="34" charset="0"/>
                <a:ea typeface="Aptos" panose="020B0004020202020204" pitchFamily="34" charset="0"/>
                <a:cs typeface="Times New Roman" panose="02020603050405020304" pitchFamily="18" charset="0"/>
              </a:rPr>
              <a:t>Eksempel: Eleven beskriver en arbejdsopgave, og AI foreslår hvilke trin der er regelbaserede og kan automatiseres.</a:t>
            </a:r>
          </a:p>
          <a:p>
            <a:pPr marL="342900" lvl="0" indent="-342900">
              <a:lnSpc>
                <a:spcPct val="115000"/>
              </a:lnSpc>
              <a:spcAft>
                <a:spcPts val="800"/>
              </a:spcAft>
              <a:buSzPts val="1000"/>
              <a:buFont typeface="Symbol" panose="05050102010706020507" pitchFamily="18" charset="2"/>
              <a:buChar char=""/>
              <a:tabLst>
                <a:tab pos="457200" algn="l"/>
              </a:tabLst>
            </a:pPr>
            <a:r>
              <a:rPr lang="da-DK" sz="1800" kern="100">
                <a:effectLst/>
                <a:latin typeface="Aptos" panose="020B0004020202020204" pitchFamily="34" charset="0"/>
                <a:ea typeface="Aptos" panose="020B0004020202020204" pitchFamily="34" charset="0"/>
                <a:cs typeface="Times New Roman" panose="02020603050405020304" pitchFamily="18" charset="0"/>
              </a:rPr>
              <a:t>Det kræver, at eleverne </a:t>
            </a:r>
            <a:r>
              <a:rPr lang="da-DK" sz="1800" b="1" kern="100">
                <a:effectLst/>
                <a:latin typeface="Aptos" panose="020B0004020202020204" pitchFamily="34" charset="0"/>
                <a:ea typeface="Aptos" panose="020B0004020202020204" pitchFamily="34" charset="0"/>
                <a:cs typeface="Times New Roman" panose="02020603050405020304" pitchFamily="18" charset="0"/>
              </a:rPr>
              <a:t>kan formulere og forklare opgaver</a:t>
            </a:r>
            <a:r>
              <a:rPr lang="da-DK" sz="1800" kern="100">
                <a:effectLst/>
                <a:latin typeface="Aptos" panose="020B0004020202020204" pitchFamily="34" charset="0"/>
                <a:ea typeface="Aptos" panose="020B0004020202020204" pitchFamily="34" charset="0"/>
                <a:cs typeface="Times New Roman" panose="02020603050405020304" pitchFamily="18" charset="0"/>
              </a:rPr>
              <a:t> klart</a:t>
            </a:r>
          </a:p>
          <a:p>
            <a:endParaRPr lang="da-DK"/>
          </a:p>
        </p:txBody>
      </p:sp>
      <p:sp>
        <p:nvSpPr>
          <p:cNvPr id="4" name="Pladsholder til slidenummer 3"/>
          <p:cNvSpPr>
            <a:spLocks noGrp="1"/>
          </p:cNvSpPr>
          <p:nvPr>
            <p:ph type="sldNum" sz="quarter" idx="5"/>
          </p:nvPr>
        </p:nvSpPr>
        <p:spPr/>
        <p:txBody>
          <a:bodyPr/>
          <a:lstStyle/>
          <a:p>
            <a:fld id="{7EB652FE-9077-424E-8CDF-EAD8311004C9}" type="slidenum">
              <a:rPr lang="da-DK" smtClean="0"/>
              <a:t>38</a:t>
            </a:fld>
            <a:endParaRPr lang="da-DK"/>
          </a:p>
        </p:txBody>
      </p:sp>
    </p:spTree>
    <p:extLst>
      <p:ext uri="{BB962C8B-B14F-4D97-AF65-F5344CB8AC3E}">
        <p14:creationId xmlns:p14="http://schemas.microsoft.com/office/powerpoint/2010/main" val="26142305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lnSpc>
                <a:spcPct val="115000"/>
              </a:lnSpc>
              <a:spcAft>
                <a:spcPts val="800"/>
              </a:spcAft>
              <a:buNone/>
            </a:pPr>
            <a:r>
              <a:rPr lang="da-DK" sz="1200" b="1" kern="100">
                <a:effectLst/>
                <a:latin typeface="Aptos" panose="020B0004020202020204" pitchFamily="34" charset="0"/>
                <a:ea typeface="Aptos" panose="020B0004020202020204" pitchFamily="34" charset="0"/>
                <a:cs typeface="Times New Roman" panose="02020603050405020304" pitchFamily="18" charset="0"/>
              </a:rPr>
              <a:t>Formulering:</a:t>
            </a:r>
            <a:endParaRPr lang="da-DK" sz="12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da-DK" sz="1200" kern="100">
                <a:effectLst/>
                <a:latin typeface="Aptos" panose="020B0004020202020204" pitchFamily="34" charset="0"/>
                <a:ea typeface="Aptos" panose="020B0004020202020204" pitchFamily="34" charset="0"/>
                <a:cs typeface="Times New Roman" panose="02020603050405020304" pitchFamily="18" charset="0"/>
              </a:rPr>
              <a:t>AI kan faktisk også være med til at </a:t>
            </a:r>
            <a:r>
              <a:rPr lang="da-DK" sz="1200" i="1" kern="100">
                <a:effectLst/>
                <a:latin typeface="Aptos" panose="020B0004020202020204" pitchFamily="34" charset="0"/>
                <a:ea typeface="Aptos" panose="020B0004020202020204" pitchFamily="34" charset="0"/>
                <a:cs typeface="Times New Roman" panose="02020603050405020304" pitchFamily="18" charset="0"/>
              </a:rPr>
              <a:t>bygge</a:t>
            </a:r>
            <a:r>
              <a:rPr lang="da-DK" sz="1200" kern="100">
                <a:effectLst/>
                <a:latin typeface="Aptos" panose="020B0004020202020204" pitchFamily="34" charset="0"/>
                <a:ea typeface="Aptos" panose="020B0004020202020204" pitchFamily="34" charset="0"/>
                <a:cs typeface="Times New Roman" panose="02020603050405020304" pitchFamily="18" charset="0"/>
              </a:rPr>
              <a:t> </a:t>
            </a:r>
            <a:r>
              <a:rPr lang="da-DK" sz="1200" kern="100" err="1">
                <a:effectLst/>
                <a:latin typeface="Aptos" panose="020B0004020202020204" pitchFamily="34" charset="0"/>
                <a:ea typeface="Aptos" panose="020B0004020202020204" pitchFamily="34" charset="0"/>
                <a:cs typeface="Times New Roman" panose="02020603050405020304" pitchFamily="18" charset="0"/>
              </a:rPr>
              <a:t>RPA’en</a:t>
            </a:r>
            <a:r>
              <a:rPr lang="da-DK" sz="1200" kern="100">
                <a:effectLst/>
                <a:latin typeface="Aptos" panose="020B0004020202020204" pitchFamily="34" charset="0"/>
                <a:ea typeface="Aptos" panose="020B0004020202020204" pitchFamily="34" charset="0"/>
                <a:cs typeface="Times New Roman" panose="02020603050405020304" pitchFamily="18" charset="0"/>
              </a:rPr>
              <a:t> – eller i hvert fald klæde eleven på til det</a:t>
            </a:r>
            <a:r>
              <a:rPr lang="da-DK" sz="1200" kern="100" dirty="0">
                <a:effectLst/>
                <a:latin typeface="Aptos" panose="020B0004020202020204" pitchFamily="34" charset="0"/>
                <a:ea typeface="Aptos" panose="020B0004020202020204" pitchFamily="34" charset="0"/>
                <a:cs typeface="Times New Roman" panose="02020603050405020304" pitchFamily="18" charset="0"/>
              </a:rPr>
              <a:t>.</a:t>
            </a:r>
            <a:endParaRPr lang="da-DK" sz="12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endParaRPr lang="da-DK" sz="1200" b="1" kern="10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da-DK" sz="1200" b="1" kern="100">
                <a:effectLst/>
                <a:latin typeface="Aptos" panose="020B0004020202020204" pitchFamily="34" charset="0"/>
                <a:ea typeface="Aptos" panose="020B0004020202020204" pitchFamily="34" charset="0"/>
                <a:cs typeface="Times New Roman" panose="02020603050405020304" pitchFamily="18" charset="0"/>
              </a:rPr>
              <a:t>Pointer:</a:t>
            </a:r>
            <a:endParaRPr lang="da-DK" sz="12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da-DK" sz="1200" kern="100">
                <a:effectLst/>
                <a:latin typeface="Aptos" panose="020B0004020202020204" pitchFamily="34" charset="0"/>
                <a:ea typeface="Aptos" panose="020B0004020202020204" pitchFamily="34" charset="0"/>
                <a:cs typeface="Times New Roman" panose="02020603050405020304" pitchFamily="18" charset="0"/>
              </a:rPr>
              <a:t>AI kan foreslå:</a:t>
            </a:r>
          </a:p>
          <a:p>
            <a:pPr marL="742950" lvl="1" indent="-285750">
              <a:lnSpc>
                <a:spcPct val="115000"/>
              </a:lnSpc>
              <a:spcAft>
                <a:spcPts val="800"/>
              </a:spcAft>
              <a:buSzPts val="1000"/>
              <a:buFont typeface="Courier New" panose="02070309020205020404" pitchFamily="49" charset="0"/>
              <a:buChar char="o"/>
              <a:tabLst>
                <a:tab pos="914400" algn="l"/>
              </a:tabLst>
            </a:pPr>
            <a:r>
              <a:rPr lang="da-DK" sz="1200" kern="100">
                <a:effectLst/>
                <a:latin typeface="Aptos" panose="020B0004020202020204" pitchFamily="34" charset="0"/>
                <a:ea typeface="Aptos" panose="020B0004020202020204" pitchFamily="34" charset="0"/>
                <a:cs typeface="Times New Roman" panose="02020603050405020304" pitchFamily="18" charset="0"/>
              </a:rPr>
              <a:t>Hvordan et flow kan sættes op (</a:t>
            </a:r>
            <a:r>
              <a:rPr lang="da-DK" sz="1200" kern="100" err="1">
                <a:effectLst/>
                <a:latin typeface="Aptos" panose="020B0004020202020204" pitchFamily="34" charset="0"/>
                <a:ea typeface="Aptos" panose="020B0004020202020204" pitchFamily="34" charset="0"/>
                <a:cs typeface="Times New Roman" panose="02020603050405020304" pitchFamily="18" charset="0"/>
              </a:rPr>
              <a:t>step-by-step</a:t>
            </a:r>
            <a:r>
              <a:rPr lang="da-DK" sz="1200" kern="100">
                <a:effectLst/>
                <a:latin typeface="Aptos" panose="020B0004020202020204" pitchFamily="34" charset="0"/>
                <a:ea typeface="Aptos" panose="020B0004020202020204" pitchFamily="34" charset="0"/>
                <a:cs typeface="Times New Roman" panose="02020603050405020304" pitchFamily="18" charset="0"/>
              </a:rPr>
              <a:t>)</a:t>
            </a:r>
          </a:p>
          <a:p>
            <a:pPr marL="742950" lvl="1" indent="-285750">
              <a:lnSpc>
                <a:spcPct val="115000"/>
              </a:lnSpc>
              <a:spcAft>
                <a:spcPts val="800"/>
              </a:spcAft>
              <a:buSzPts val="1000"/>
              <a:buFont typeface="Courier New" panose="02070309020205020404" pitchFamily="49" charset="0"/>
              <a:buChar char="o"/>
              <a:tabLst>
                <a:tab pos="914400" algn="l"/>
              </a:tabLst>
            </a:pPr>
            <a:r>
              <a:rPr lang="da-DK" sz="1200" kern="100">
                <a:effectLst/>
                <a:latin typeface="Aptos" panose="020B0004020202020204" pitchFamily="34" charset="0"/>
                <a:ea typeface="Aptos" panose="020B0004020202020204" pitchFamily="34" charset="0"/>
                <a:cs typeface="Times New Roman" panose="02020603050405020304" pitchFamily="18" charset="0"/>
              </a:rPr>
              <a:t>Hvilke felter der skal bruges</a:t>
            </a:r>
          </a:p>
          <a:p>
            <a:pPr marL="742950" lvl="1" indent="-285750">
              <a:lnSpc>
                <a:spcPct val="115000"/>
              </a:lnSpc>
              <a:spcAft>
                <a:spcPts val="800"/>
              </a:spcAft>
              <a:buSzPts val="1000"/>
              <a:buFont typeface="Courier New" panose="02070309020205020404" pitchFamily="49" charset="0"/>
              <a:buChar char="o"/>
              <a:tabLst>
                <a:tab pos="914400" algn="l"/>
              </a:tabLst>
            </a:pPr>
            <a:r>
              <a:rPr lang="da-DK" sz="1200" kern="100">
                <a:effectLst/>
                <a:latin typeface="Aptos" panose="020B0004020202020204" pitchFamily="34" charset="0"/>
                <a:ea typeface="Aptos" panose="020B0004020202020204" pitchFamily="34" charset="0"/>
                <a:cs typeface="Times New Roman" panose="02020603050405020304" pitchFamily="18" charset="0"/>
              </a:rPr>
              <a:t>Hvordan man arbejder med regler og betingelser i Power </a:t>
            </a:r>
            <a:r>
              <a:rPr lang="da-DK" sz="1200" kern="100" err="1">
                <a:effectLst/>
                <a:latin typeface="Aptos" panose="020B0004020202020204" pitchFamily="34" charset="0"/>
                <a:ea typeface="Aptos" panose="020B0004020202020204" pitchFamily="34" charset="0"/>
                <a:cs typeface="Times New Roman" panose="02020603050405020304" pitchFamily="18" charset="0"/>
              </a:rPr>
              <a:t>Automate</a:t>
            </a:r>
            <a:endParaRPr lang="da-DK" sz="12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da-DK" sz="1200" kern="100">
                <a:effectLst/>
                <a:latin typeface="Aptos" panose="020B0004020202020204" pitchFamily="34" charset="0"/>
                <a:ea typeface="Aptos" panose="020B0004020202020204" pitchFamily="34" charset="0"/>
                <a:cs typeface="Times New Roman" panose="02020603050405020304" pitchFamily="18" charset="0"/>
              </a:rPr>
              <a:t>Elever kan </a:t>
            </a:r>
            <a:r>
              <a:rPr lang="da-DK" sz="1200" b="1" kern="100">
                <a:effectLst/>
                <a:latin typeface="Aptos" panose="020B0004020202020204" pitchFamily="34" charset="0"/>
                <a:ea typeface="Aptos" panose="020B0004020202020204" pitchFamily="34" charset="0"/>
                <a:cs typeface="Times New Roman" panose="02020603050405020304" pitchFamily="18" charset="0"/>
              </a:rPr>
              <a:t>bruge AI til at forklare tekniske begreber</a:t>
            </a:r>
            <a:r>
              <a:rPr lang="da-DK" sz="1200" kern="100">
                <a:effectLst/>
                <a:latin typeface="Aptos" panose="020B0004020202020204" pitchFamily="34" charset="0"/>
                <a:ea typeface="Aptos" panose="020B0004020202020204" pitchFamily="34" charset="0"/>
                <a:cs typeface="Times New Roman" panose="02020603050405020304" pitchFamily="18" charset="0"/>
              </a:rPr>
              <a:t>, skrive udtryk og teste deres løsninger.</a:t>
            </a:r>
          </a:p>
          <a:p>
            <a:pPr marL="342900" lvl="0" indent="-342900">
              <a:lnSpc>
                <a:spcPct val="115000"/>
              </a:lnSpc>
              <a:spcAft>
                <a:spcPts val="800"/>
              </a:spcAft>
              <a:buSzPts val="1000"/>
              <a:buFont typeface="Symbol" panose="05050102010706020507" pitchFamily="18" charset="2"/>
              <a:buChar char=""/>
              <a:tabLst>
                <a:tab pos="457200" algn="l"/>
              </a:tabLst>
            </a:pPr>
            <a:r>
              <a:rPr lang="da-DK" sz="1200" kern="100">
                <a:effectLst/>
                <a:latin typeface="Aptos" panose="020B0004020202020204" pitchFamily="34" charset="0"/>
                <a:ea typeface="Aptos" panose="020B0004020202020204" pitchFamily="34" charset="0"/>
                <a:cs typeface="Times New Roman" panose="02020603050405020304" pitchFamily="18" charset="0"/>
              </a:rPr>
              <a:t>Det er en ny slags faglighed: </a:t>
            </a:r>
            <a:r>
              <a:rPr lang="da-DK" sz="1200" b="1" kern="100">
                <a:effectLst/>
                <a:latin typeface="Aptos" panose="020B0004020202020204" pitchFamily="34" charset="0"/>
                <a:ea typeface="Aptos" panose="020B0004020202020204" pitchFamily="34" charset="0"/>
                <a:cs typeface="Times New Roman" panose="02020603050405020304" pitchFamily="18" charset="0"/>
              </a:rPr>
              <a:t>teknisk nysgerrighed + sprogforståelse</a:t>
            </a:r>
            <a:endParaRPr lang="da-DK" sz="1200" kern="100">
              <a:effectLst/>
              <a:latin typeface="Aptos" panose="020B0004020202020204" pitchFamily="34" charset="0"/>
              <a:ea typeface="Aptos" panose="020B0004020202020204" pitchFamily="34" charset="0"/>
              <a:cs typeface="Times New Roman" panose="02020603050405020304" pitchFamily="18" charset="0"/>
            </a:endParaRPr>
          </a:p>
          <a:p>
            <a:endParaRPr lang="da-DK"/>
          </a:p>
        </p:txBody>
      </p:sp>
      <p:sp>
        <p:nvSpPr>
          <p:cNvPr id="4" name="Pladsholder til slidenummer 3"/>
          <p:cNvSpPr>
            <a:spLocks noGrp="1"/>
          </p:cNvSpPr>
          <p:nvPr>
            <p:ph type="sldNum" sz="quarter" idx="5"/>
          </p:nvPr>
        </p:nvSpPr>
        <p:spPr/>
        <p:txBody>
          <a:bodyPr/>
          <a:lstStyle/>
          <a:p>
            <a:fld id="{7EB652FE-9077-424E-8CDF-EAD8311004C9}" type="slidenum">
              <a:rPr lang="da-DK" smtClean="0"/>
              <a:t>39</a:t>
            </a:fld>
            <a:endParaRPr lang="da-DK"/>
          </a:p>
        </p:txBody>
      </p:sp>
    </p:spTree>
    <p:extLst>
      <p:ext uri="{BB962C8B-B14F-4D97-AF65-F5344CB8AC3E}">
        <p14:creationId xmlns:p14="http://schemas.microsoft.com/office/powerpoint/2010/main" val="17593621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lnSpc>
                <a:spcPct val="115000"/>
              </a:lnSpc>
              <a:spcAft>
                <a:spcPts val="800"/>
              </a:spcAft>
              <a:buNone/>
            </a:pPr>
            <a:r>
              <a:rPr lang="da-DK" sz="1800" b="1" kern="100">
                <a:effectLst/>
                <a:latin typeface="Aptos" panose="020B0004020202020204" pitchFamily="34" charset="0"/>
                <a:ea typeface="Aptos" panose="020B0004020202020204" pitchFamily="34" charset="0"/>
                <a:cs typeface="Times New Roman" panose="02020603050405020304" pitchFamily="18" charset="0"/>
              </a:rPr>
              <a:t>Formulering:</a:t>
            </a:r>
            <a:endParaRPr lang="da-DK" sz="18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da-DK" sz="1800" kern="100">
                <a:effectLst/>
                <a:latin typeface="Aptos" panose="020B0004020202020204" pitchFamily="34" charset="0"/>
                <a:ea typeface="Aptos" panose="020B0004020202020204" pitchFamily="34" charset="0"/>
                <a:cs typeface="Times New Roman" panose="02020603050405020304" pitchFamily="18" charset="0"/>
              </a:rPr>
              <a:t>Når noget ikke virker i et automatiseret flow – og det sker – kan AI faktisk hjælpe eleven med at finde fejlen og foreslå løsninger</a:t>
            </a:r>
            <a:r>
              <a:rPr lang="da-DK" sz="1800" kern="100" dirty="0">
                <a:effectLst/>
                <a:latin typeface="Aptos" panose="020B0004020202020204" pitchFamily="34" charset="0"/>
                <a:ea typeface="Aptos" panose="020B0004020202020204" pitchFamily="34" charset="0"/>
                <a:cs typeface="Times New Roman" panose="02020603050405020304" pitchFamily="18" charset="0"/>
              </a:rPr>
              <a:t>.</a:t>
            </a:r>
            <a:endParaRPr lang="da-DK" sz="18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da-DK" sz="1800" b="1" kern="100">
                <a:effectLst/>
                <a:latin typeface="Aptos" panose="020B0004020202020204" pitchFamily="34" charset="0"/>
                <a:ea typeface="Aptos" panose="020B0004020202020204" pitchFamily="34" charset="0"/>
                <a:cs typeface="Times New Roman" panose="02020603050405020304" pitchFamily="18" charset="0"/>
              </a:rPr>
              <a:t>Pointer:</a:t>
            </a:r>
            <a:endParaRPr lang="da-DK" sz="18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da-DK" sz="1800" kern="100">
                <a:effectLst/>
                <a:latin typeface="Aptos" panose="020B0004020202020204" pitchFamily="34" charset="0"/>
                <a:ea typeface="Aptos" panose="020B0004020202020204" pitchFamily="34" charset="0"/>
                <a:cs typeface="Times New Roman" panose="02020603050405020304" pitchFamily="18" charset="0"/>
              </a:rPr>
              <a:t>I stedet for at opgive, kan eleven spørge AI:</a:t>
            </a:r>
            <a:br>
              <a:rPr lang="da-DK" sz="1800" kern="100">
                <a:effectLst/>
                <a:latin typeface="Aptos" panose="020B0004020202020204" pitchFamily="34" charset="0"/>
                <a:ea typeface="Aptos" panose="020B0004020202020204" pitchFamily="34" charset="0"/>
                <a:cs typeface="Times New Roman" panose="02020603050405020304" pitchFamily="18" charset="0"/>
              </a:rPr>
            </a:br>
            <a:r>
              <a:rPr lang="da-DK" sz="1800" i="1" kern="100">
                <a:effectLst/>
                <a:latin typeface="Aptos" panose="020B0004020202020204" pitchFamily="34" charset="0"/>
                <a:ea typeface="Aptos" panose="020B0004020202020204" pitchFamily="34" charset="0"/>
                <a:cs typeface="Times New Roman" panose="02020603050405020304" pitchFamily="18" charset="0"/>
              </a:rPr>
              <a:t>“Mit flow stopper her – hvad kan jeg gøre?”</a:t>
            </a:r>
            <a:endParaRPr lang="da-DK" sz="18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da-DK" sz="1800" kern="100">
                <a:effectLst/>
                <a:latin typeface="Aptos" panose="020B0004020202020204" pitchFamily="34" charset="0"/>
                <a:ea typeface="Aptos" panose="020B0004020202020204" pitchFamily="34" charset="0"/>
                <a:cs typeface="Times New Roman" panose="02020603050405020304" pitchFamily="18" charset="0"/>
              </a:rPr>
              <a:t>AI kan analysere tekstbeskrivelser af problemet og give forslag, ofte hurtigere end traditionel søgning.</a:t>
            </a:r>
          </a:p>
          <a:p>
            <a:pPr marL="342900" lvl="0" indent="-342900">
              <a:lnSpc>
                <a:spcPct val="115000"/>
              </a:lnSpc>
              <a:spcAft>
                <a:spcPts val="800"/>
              </a:spcAft>
              <a:buSzPts val="1000"/>
              <a:buFont typeface="Symbol" panose="05050102010706020507" pitchFamily="18" charset="2"/>
              <a:buChar char=""/>
              <a:tabLst>
                <a:tab pos="457200" algn="l"/>
              </a:tabLst>
            </a:pPr>
            <a:r>
              <a:rPr lang="da-DK" sz="1800" kern="100">
                <a:effectLst/>
                <a:latin typeface="Aptos" panose="020B0004020202020204" pitchFamily="34" charset="0"/>
                <a:ea typeface="Aptos" panose="020B0004020202020204" pitchFamily="34" charset="0"/>
                <a:cs typeface="Times New Roman" panose="02020603050405020304" pitchFamily="18" charset="0"/>
              </a:rPr>
              <a:t>Elever lærer dermed </a:t>
            </a:r>
            <a:r>
              <a:rPr lang="da-DK" sz="1800" b="1" kern="100">
                <a:effectLst/>
                <a:latin typeface="Aptos" panose="020B0004020202020204" pitchFamily="34" charset="0"/>
                <a:ea typeface="Aptos" panose="020B0004020202020204" pitchFamily="34" charset="0"/>
                <a:cs typeface="Times New Roman" panose="02020603050405020304" pitchFamily="18" charset="0"/>
              </a:rPr>
              <a:t>selvstændig fejlfinding</a:t>
            </a:r>
            <a:r>
              <a:rPr lang="da-DK" sz="1800" kern="100">
                <a:effectLst/>
                <a:latin typeface="Aptos" panose="020B0004020202020204" pitchFamily="34" charset="0"/>
                <a:ea typeface="Aptos" panose="020B0004020202020204" pitchFamily="34" charset="0"/>
                <a:cs typeface="Times New Roman" panose="02020603050405020304" pitchFamily="18" charset="0"/>
              </a:rPr>
              <a:t> og </a:t>
            </a:r>
            <a:r>
              <a:rPr lang="da-DK" sz="1800" b="1" kern="100">
                <a:effectLst/>
                <a:latin typeface="Aptos" panose="020B0004020202020204" pitchFamily="34" charset="0"/>
                <a:ea typeface="Aptos" panose="020B0004020202020204" pitchFamily="34" charset="0"/>
                <a:cs typeface="Times New Roman" panose="02020603050405020304" pitchFamily="18" charset="0"/>
              </a:rPr>
              <a:t>løsningsorienteret kommunikation</a:t>
            </a:r>
            <a:r>
              <a:rPr lang="da-DK" sz="1800" kern="100">
                <a:effectLst/>
                <a:latin typeface="Aptos" panose="020B0004020202020204" pitchFamily="34" charset="0"/>
                <a:ea typeface="Aptos" panose="020B0004020202020204" pitchFamily="34" charset="0"/>
                <a:cs typeface="Times New Roman" panose="02020603050405020304" pitchFamily="18" charset="0"/>
              </a:rPr>
              <a:t>.</a:t>
            </a:r>
          </a:p>
          <a:p>
            <a:endParaRPr lang="da-DK"/>
          </a:p>
        </p:txBody>
      </p:sp>
      <p:sp>
        <p:nvSpPr>
          <p:cNvPr id="4" name="Pladsholder til slidenummer 3"/>
          <p:cNvSpPr>
            <a:spLocks noGrp="1"/>
          </p:cNvSpPr>
          <p:nvPr>
            <p:ph type="sldNum" sz="quarter" idx="5"/>
          </p:nvPr>
        </p:nvSpPr>
        <p:spPr/>
        <p:txBody>
          <a:bodyPr/>
          <a:lstStyle/>
          <a:p>
            <a:fld id="{7EB652FE-9077-424E-8CDF-EAD8311004C9}" type="slidenum">
              <a:rPr lang="da-DK" smtClean="0"/>
              <a:t>40</a:t>
            </a:fld>
            <a:endParaRPr lang="da-DK"/>
          </a:p>
        </p:txBody>
      </p:sp>
    </p:spTree>
    <p:extLst>
      <p:ext uri="{BB962C8B-B14F-4D97-AF65-F5344CB8AC3E}">
        <p14:creationId xmlns:p14="http://schemas.microsoft.com/office/powerpoint/2010/main" val="1530283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Lad os starte med formålet…</a:t>
            </a:r>
          </a:p>
        </p:txBody>
      </p:sp>
      <p:sp>
        <p:nvSpPr>
          <p:cNvPr id="4" name="Pladsholder til slidenummer 3"/>
          <p:cNvSpPr>
            <a:spLocks noGrp="1"/>
          </p:cNvSpPr>
          <p:nvPr>
            <p:ph type="sldNum" sz="quarter" idx="10"/>
          </p:nvPr>
        </p:nvSpPr>
        <p:spPr/>
        <p:txBody>
          <a:bodyPr/>
          <a:lstStyle/>
          <a:p>
            <a:fld id="{63BE2586-54D6-4476-A891-F60EC68FEAB2}" type="slidenum">
              <a:rPr lang="da-DK" smtClean="0"/>
              <a:t>5</a:t>
            </a:fld>
            <a:endParaRPr lang="da-DK"/>
          </a:p>
        </p:txBody>
      </p:sp>
    </p:spTree>
    <p:extLst>
      <p:ext uri="{BB962C8B-B14F-4D97-AF65-F5344CB8AC3E}">
        <p14:creationId xmlns:p14="http://schemas.microsoft.com/office/powerpoint/2010/main" val="40791440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buNone/>
            </a:pPr>
            <a:r>
              <a:rPr lang="da-DK" b="0"/>
              <a:t>Resultatet?</a:t>
            </a:r>
          </a:p>
          <a:p>
            <a:pPr>
              <a:buNone/>
            </a:pPr>
            <a:endParaRPr lang="da-DK" b="0"/>
          </a:p>
          <a:p>
            <a:pPr>
              <a:buFont typeface="Arial" panose="020B0604020202020204" pitchFamily="34" charset="0"/>
              <a:buChar char="•"/>
            </a:pPr>
            <a:r>
              <a:rPr lang="da-DK" b="0"/>
              <a:t>Færre regler – mere kontekstforståelse</a:t>
            </a:r>
          </a:p>
          <a:p>
            <a:pPr>
              <a:buFont typeface="Arial" panose="020B0604020202020204" pitchFamily="34" charset="0"/>
              <a:buChar char="•"/>
            </a:pPr>
            <a:r>
              <a:rPr lang="da-DK" b="0"/>
              <a:t>Mindre behov for struktureret input</a:t>
            </a:r>
          </a:p>
          <a:p>
            <a:pPr>
              <a:buFont typeface="Arial" panose="020B0604020202020204" pitchFamily="34" charset="0"/>
              <a:buChar char="•"/>
            </a:pPr>
            <a:r>
              <a:rPr lang="da-DK" b="0"/>
              <a:t>Større dele af processer kan automatiseres – inkl. kundevendt og sprogbaseret arbejde</a:t>
            </a:r>
          </a:p>
          <a:p>
            <a:pPr>
              <a:buFont typeface="Arial" panose="020B0604020202020204" pitchFamily="34" charset="0"/>
              <a:buChar char="•"/>
            </a:pPr>
            <a:r>
              <a:rPr lang="da-DK" b="0"/>
              <a:t>Højere værdi pr. automatiseret opgave</a:t>
            </a:r>
          </a:p>
          <a:p>
            <a:pPr>
              <a:lnSpc>
                <a:spcPct val="115000"/>
              </a:lnSpc>
              <a:spcAft>
                <a:spcPts val="800"/>
              </a:spcAft>
              <a:buNone/>
            </a:pPr>
            <a:endParaRPr lang="da-DK"/>
          </a:p>
        </p:txBody>
      </p:sp>
      <p:sp>
        <p:nvSpPr>
          <p:cNvPr id="4" name="Pladsholder til slidenummer 3"/>
          <p:cNvSpPr>
            <a:spLocks noGrp="1"/>
          </p:cNvSpPr>
          <p:nvPr>
            <p:ph type="sldNum" sz="quarter" idx="5"/>
          </p:nvPr>
        </p:nvSpPr>
        <p:spPr/>
        <p:txBody>
          <a:bodyPr/>
          <a:lstStyle/>
          <a:p>
            <a:fld id="{7EB652FE-9077-424E-8CDF-EAD8311004C9}" type="slidenum">
              <a:rPr lang="da-DK" smtClean="0"/>
              <a:t>41</a:t>
            </a:fld>
            <a:endParaRPr lang="da-DK"/>
          </a:p>
        </p:txBody>
      </p:sp>
    </p:spTree>
    <p:extLst>
      <p:ext uri="{BB962C8B-B14F-4D97-AF65-F5344CB8AC3E}">
        <p14:creationId xmlns:p14="http://schemas.microsoft.com/office/powerpoint/2010/main" val="11920596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5</a:t>
            </a:r>
          </a:p>
        </p:txBody>
      </p:sp>
      <p:sp>
        <p:nvSpPr>
          <p:cNvPr id="4" name="Pladsholder til slidenummer 3"/>
          <p:cNvSpPr>
            <a:spLocks noGrp="1"/>
          </p:cNvSpPr>
          <p:nvPr>
            <p:ph type="sldNum" sz="quarter" idx="5"/>
          </p:nvPr>
        </p:nvSpPr>
        <p:spPr/>
        <p:txBody>
          <a:bodyPr/>
          <a:lstStyle/>
          <a:p>
            <a:fld id="{7EB652FE-9077-424E-8CDF-EAD8311004C9}" type="slidenum">
              <a:rPr lang="da-DK" smtClean="0"/>
              <a:t>46</a:t>
            </a:fld>
            <a:endParaRPr lang="da-DK"/>
          </a:p>
        </p:txBody>
      </p:sp>
    </p:spTree>
    <p:extLst>
      <p:ext uri="{BB962C8B-B14F-4D97-AF65-F5344CB8AC3E}">
        <p14:creationId xmlns:p14="http://schemas.microsoft.com/office/powerpoint/2010/main" val="7940651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Spørgsmål:</a:t>
            </a:r>
          </a:p>
          <a:p>
            <a:r>
              <a:rPr lang="da-DK" dirty="0"/>
              <a:t>Good or bad? Holdninger siden formiddag?</a:t>
            </a:r>
          </a:p>
          <a:p>
            <a:r>
              <a:rPr lang="da-DK" dirty="0"/>
              <a:t>Din undervisning?</a:t>
            </a:r>
          </a:p>
          <a:p>
            <a:r>
              <a:rPr lang="da-DK" dirty="0"/>
              <a:t>Elevernes fremtid?</a:t>
            </a:r>
          </a:p>
          <a:p>
            <a:r>
              <a:rPr lang="da-DK" dirty="0"/>
              <a:t>Udfordringer</a:t>
            </a:r>
          </a:p>
          <a:p>
            <a:endParaRPr lang="da-DK" dirty="0"/>
          </a:p>
        </p:txBody>
      </p:sp>
      <p:sp>
        <p:nvSpPr>
          <p:cNvPr id="4" name="Pladsholder til slidenummer 3"/>
          <p:cNvSpPr>
            <a:spLocks noGrp="1"/>
          </p:cNvSpPr>
          <p:nvPr>
            <p:ph type="sldNum" sz="quarter" idx="5"/>
          </p:nvPr>
        </p:nvSpPr>
        <p:spPr/>
        <p:txBody>
          <a:bodyPr/>
          <a:lstStyle/>
          <a:p>
            <a:fld id="{7EB652FE-9077-424E-8CDF-EAD8311004C9}" type="slidenum">
              <a:rPr lang="da-DK" smtClean="0"/>
              <a:t>48</a:t>
            </a:fld>
            <a:endParaRPr lang="da-DK"/>
          </a:p>
        </p:txBody>
      </p:sp>
    </p:spTree>
    <p:extLst>
      <p:ext uri="{BB962C8B-B14F-4D97-AF65-F5344CB8AC3E}">
        <p14:creationId xmlns:p14="http://schemas.microsoft.com/office/powerpoint/2010/main" val="29650141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7EB652FE-9077-424E-8CDF-EAD8311004C9}" type="slidenum">
              <a:rPr lang="da-DK" smtClean="0"/>
              <a:t>49</a:t>
            </a:fld>
            <a:endParaRPr lang="da-DK"/>
          </a:p>
        </p:txBody>
      </p:sp>
    </p:spTree>
    <p:extLst>
      <p:ext uri="{BB962C8B-B14F-4D97-AF65-F5344CB8AC3E}">
        <p14:creationId xmlns:p14="http://schemas.microsoft.com/office/powerpoint/2010/main" val="31864008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	Efter kurset har du kendskab til RPA. </a:t>
            </a:r>
          </a:p>
          <a:p>
            <a:r>
              <a:rPr lang="da-DK" dirty="0"/>
              <a:t>•	Du kender begrænsninger og muligheder med RPA.</a:t>
            </a:r>
          </a:p>
          <a:p>
            <a:r>
              <a:rPr lang="da-DK" dirty="0"/>
              <a:t>•	Du kan handle ansvarligt og etisk korrekt </a:t>
            </a:r>
            <a:r>
              <a:rPr lang="da-DK" dirty="0" err="1"/>
              <a:t>ifht</a:t>
            </a:r>
            <a:r>
              <a:rPr lang="da-DK" dirty="0"/>
              <a:t>. automatisering af administrative opgaver og processer.</a:t>
            </a:r>
          </a:p>
          <a:p>
            <a:r>
              <a:rPr lang="da-DK" dirty="0"/>
              <a:t>Mål</a:t>
            </a:r>
          </a:p>
          <a:p>
            <a:r>
              <a:rPr lang="da-DK" dirty="0"/>
              <a:t>•	Deltageren får kendskab til de muligheder og begrænsninger der ligger i RPA (</a:t>
            </a:r>
            <a:r>
              <a:rPr lang="da-DK" dirty="0" err="1"/>
              <a:t>Robotic</a:t>
            </a:r>
            <a:r>
              <a:rPr lang="da-DK" dirty="0"/>
              <a:t> </a:t>
            </a:r>
            <a:r>
              <a:rPr lang="da-DK" dirty="0" err="1"/>
              <a:t>Process</a:t>
            </a:r>
            <a:r>
              <a:rPr lang="da-DK" dirty="0"/>
              <a:t> Automation), Machine learning og AI i forhold til det administrative arbejde.</a:t>
            </a:r>
          </a:p>
          <a:p>
            <a:r>
              <a:rPr lang="da-DK" dirty="0"/>
              <a:t>•	Deltageren får kendskab til hvordan man kan arbejde ansvarligt og etisk korrekt med at automatisere administrative opgaver og processer med henblik på at vurdere konkrete anvendelsesmuligheder i virksomheden.</a:t>
            </a:r>
          </a:p>
          <a:p>
            <a:endParaRPr lang="da-DK" dirty="0"/>
          </a:p>
          <a:p>
            <a:endParaRPr lang="da-DK" dirty="0"/>
          </a:p>
          <a:p>
            <a:endParaRPr lang="da-DK" dirty="0"/>
          </a:p>
          <a:p>
            <a:endParaRPr lang="da-DK" dirty="0"/>
          </a:p>
        </p:txBody>
      </p:sp>
      <p:sp>
        <p:nvSpPr>
          <p:cNvPr id="4" name="Pladsholder til slidenummer 3"/>
          <p:cNvSpPr>
            <a:spLocks noGrp="1"/>
          </p:cNvSpPr>
          <p:nvPr>
            <p:ph type="sldNum" sz="quarter" idx="5"/>
          </p:nvPr>
        </p:nvSpPr>
        <p:spPr/>
        <p:txBody>
          <a:bodyPr/>
          <a:lstStyle/>
          <a:p>
            <a:fld id="{8A4512A2-CF72-4B38-B698-B8947EF21EEA}" type="slidenum">
              <a:rPr lang="da-DK" smtClean="0"/>
              <a:t>50</a:t>
            </a:fld>
            <a:endParaRPr lang="da-DK"/>
          </a:p>
        </p:txBody>
      </p:sp>
    </p:spTree>
    <p:extLst>
      <p:ext uri="{BB962C8B-B14F-4D97-AF65-F5344CB8AC3E}">
        <p14:creationId xmlns:p14="http://schemas.microsoft.com/office/powerpoint/2010/main" val="9720997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Lærebogen er detaljeret. Tanken er, at har du ikke undervist før, så kan du læse det her, og så undervise</a:t>
            </a:r>
          </a:p>
          <a:p>
            <a:r>
              <a:rPr lang="da-DK" dirty="0"/>
              <a:t>Slides spiller op imod strukturen i dokumentet</a:t>
            </a:r>
          </a:p>
          <a:p>
            <a:r>
              <a:rPr lang="da-DK" dirty="0" err="1"/>
              <a:t>Ogaverne</a:t>
            </a:r>
            <a:r>
              <a:rPr lang="da-DK" dirty="0"/>
              <a:t> slutter op omkring mål</a:t>
            </a:r>
          </a:p>
        </p:txBody>
      </p:sp>
      <p:sp>
        <p:nvSpPr>
          <p:cNvPr id="4" name="Pladsholder til slidenummer 3"/>
          <p:cNvSpPr>
            <a:spLocks noGrp="1"/>
          </p:cNvSpPr>
          <p:nvPr>
            <p:ph type="sldNum" sz="quarter" idx="5"/>
          </p:nvPr>
        </p:nvSpPr>
        <p:spPr/>
        <p:txBody>
          <a:bodyPr/>
          <a:lstStyle/>
          <a:p>
            <a:fld id="{8A4512A2-CF72-4B38-B698-B8947EF21EEA}" type="slidenum">
              <a:rPr lang="da-DK" smtClean="0"/>
              <a:t>51</a:t>
            </a:fld>
            <a:endParaRPr lang="da-DK"/>
          </a:p>
        </p:txBody>
      </p:sp>
    </p:spTree>
    <p:extLst>
      <p:ext uri="{BB962C8B-B14F-4D97-AF65-F5344CB8AC3E}">
        <p14:creationId xmlns:p14="http://schemas.microsoft.com/office/powerpoint/2010/main" val="18043581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Power </a:t>
            </a:r>
            <a:r>
              <a:rPr lang="da-DK" dirty="0" err="1"/>
              <a:t>automate</a:t>
            </a:r>
            <a:r>
              <a:rPr lang="da-DK" dirty="0"/>
              <a:t> valgt som udgangspunkt </a:t>
            </a:r>
            <a:r>
              <a:rPr lang="da-DK" dirty="0" err="1"/>
              <a:t>pga</a:t>
            </a:r>
            <a:r>
              <a:rPr lang="da-DK" dirty="0"/>
              <a:t> </a:t>
            </a:r>
            <a:r>
              <a:rPr lang="da-DK" dirty="0" err="1"/>
              <a:t>officepakken</a:t>
            </a:r>
            <a:r>
              <a:rPr lang="da-DK" dirty="0"/>
              <a:t> og ikke nogle tredjepartsprogrammer</a:t>
            </a:r>
          </a:p>
          <a:p>
            <a:r>
              <a:rPr lang="da-DK" dirty="0"/>
              <a:t>Til gengæld rigtig svært at bruge. </a:t>
            </a:r>
          </a:p>
          <a:p>
            <a:r>
              <a:rPr lang="da-DK" dirty="0"/>
              <a:t>Nedskaleret i forhold til første ambitionsniveau</a:t>
            </a:r>
          </a:p>
          <a:p>
            <a:r>
              <a:rPr lang="da-DK" dirty="0"/>
              <a:t>Bruger skabeloner </a:t>
            </a:r>
          </a:p>
        </p:txBody>
      </p:sp>
      <p:sp>
        <p:nvSpPr>
          <p:cNvPr id="4" name="Pladsholder til slidenummer 3"/>
          <p:cNvSpPr>
            <a:spLocks noGrp="1"/>
          </p:cNvSpPr>
          <p:nvPr>
            <p:ph type="sldNum" sz="quarter" idx="5"/>
          </p:nvPr>
        </p:nvSpPr>
        <p:spPr/>
        <p:txBody>
          <a:bodyPr/>
          <a:lstStyle/>
          <a:p>
            <a:fld id="{8A4512A2-CF72-4B38-B698-B8947EF21EEA}" type="slidenum">
              <a:rPr lang="da-DK" smtClean="0"/>
              <a:t>52</a:t>
            </a:fld>
            <a:endParaRPr lang="da-DK"/>
          </a:p>
        </p:txBody>
      </p:sp>
    </p:spTree>
    <p:extLst>
      <p:ext uri="{BB962C8B-B14F-4D97-AF65-F5344CB8AC3E}">
        <p14:creationId xmlns:p14="http://schemas.microsoft.com/office/powerpoint/2010/main" val="5942031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8A4512A2-CF72-4B38-B698-B8947EF21EEA}" type="slidenum">
              <a:rPr lang="da-DK" smtClean="0"/>
              <a:t>56</a:t>
            </a:fld>
            <a:endParaRPr lang="da-DK"/>
          </a:p>
        </p:txBody>
      </p:sp>
    </p:spTree>
    <p:extLst>
      <p:ext uri="{BB962C8B-B14F-4D97-AF65-F5344CB8AC3E}">
        <p14:creationId xmlns:p14="http://schemas.microsoft.com/office/powerpoint/2010/main" val="9417704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8A4512A2-CF72-4B38-B698-B8947EF21EEA}" type="slidenum">
              <a:rPr lang="da-DK" smtClean="0"/>
              <a:t>57</a:t>
            </a:fld>
            <a:endParaRPr lang="da-DK"/>
          </a:p>
        </p:txBody>
      </p:sp>
    </p:spTree>
    <p:extLst>
      <p:ext uri="{BB962C8B-B14F-4D97-AF65-F5344CB8AC3E}">
        <p14:creationId xmlns:p14="http://schemas.microsoft.com/office/powerpoint/2010/main" val="179494270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8A4512A2-CF72-4B38-B698-B8947EF21EEA}" type="slidenum">
              <a:rPr lang="da-DK" smtClean="0"/>
              <a:t>58</a:t>
            </a:fld>
            <a:endParaRPr lang="da-DK"/>
          </a:p>
        </p:txBody>
      </p:sp>
    </p:spTree>
    <p:extLst>
      <p:ext uri="{BB962C8B-B14F-4D97-AF65-F5344CB8AC3E}">
        <p14:creationId xmlns:p14="http://schemas.microsoft.com/office/powerpoint/2010/main" val="38983224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fld id="{282759FA-EEC4-4EC7-A01B-D9F7D744C082}" type="slidenum">
              <a:rPr lang="da-DK" smtClean="0"/>
              <a:t>8</a:t>
            </a:fld>
            <a:endParaRPr lang="da-DK"/>
          </a:p>
        </p:txBody>
      </p:sp>
    </p:spTree>
    <p:extLst>
      <p:ext uri="{BB962C8B-B14F-4D97-AF65-F5344CB8AC3E}">
        <p14:creationId xmlns:p14="http://schemas.microsoft.com/office/powerpoint/2010/main" val="20058830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8A4512A2-CF72-4B38-B698-B8947EF21EEA}" type="slidenum">
              <a:rPr lang="da-DK" smtClean="0"/>
              <a:t>59</a:t>
            </a:fld>
            <a:endParaRPr lang="da-DK"/>
          </a:p>
        </p:txBody>
      </p:sp>
    </p:spTree>
    <p:extLst>
      <p:ext uri="{BB962C8B-B14F-4D97-AF65-F5344CB8AC3E}">
        <p14:creationId xmlns:p14="http://schemas.microsoft.com/office/powerpoint/2010/main" val="40851218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7A26B-2176-80A1-6B18-AD58EEA2FD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E48A80-A18B-2774-F719-1D2D12E70F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40957D-5690-69FC-8A58-EB24FB3B5EFE}"/>
              </a:ext>
            </a:extLst>
          </p:cNvPr>
          <p:cNvSpPr>
            <a:spLocks noGrp="1"/>
          </p:cNvSpPr>
          <p:nvPr>
            <p:ph type="body" idx="1"/>
          </p:nvPr>
        </p:nvSpPr>
        <p:spPr/>
        <p:txBody>
          <a:bodyPr/>
          <a:lstStyle/>
          <a:p>
            <a:endParaRPr lang="da-DK"/>
          </a:p>
        </p:txBody>
      </p:sp>
      <p:sp>
        <p:nvSpPr>
          <p:cNvPr id="4" name="Slide Number Placeholder 3">
            <a:extLst>
              <a:ext uri="{FF2B5EF4-FFF2-40B4-BE49-F238E27FC236}">
                <a16:creationId xmlns:a16="http://schemas.microsoft.com/office/drawing/2014/main" id="{5A1F6A1D-082B-E447-AA39-D5B7BC07B17D}"/>
              </a:ext>
            </a:extLst>
          </p:cNvPr>
          <p:cNvSpPr>
            <a:spLocks noGrp="1"/>
          </p:cNvSpPr>
          <p:nvPr>
            <p:ph type="sldNum" sz="quarter" idx="5"/>
          </p:nvPr>
        </p:nvSpPr>
        <p:spPr/>
        <p:txBody>
          <a:bodyPr/>
          <a:lstStyle/>
          <a:p>
            <a:fld id="{46D43244-2901-AD46-B6F2-5C1308F8A4BD}" type="slidenum">
              <a:rPr lang="da-DK" smtClean="0"/>
              <a:t>9</a:t>
            </a:fld>
            <a:endParaRPr lang="da-DK"/>
          </a:p>
        </p:txBody>
      </p:sp>
    </p:spTree>
    <p:extLst>
      <p:ext uri="{BB962C8B-B14F-4D97-AF65-F5344CB8AC3E}">
        <p14:creationId xmlns:p14="http://schemas.microsoft.com/office/powerpoint/2010/main" val="971029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a:p>
        </p:txBody>
      </p:sp>
      <p:sp>
        <p:nvSpPr>
          <p:cNvPr id="4" name="Slide Number Placeholder 3"/>
          <p:cNvSpPr>
            <a:spLocks noGrp="1"/>
          </p:cNvSpPr>
          <p:nvPr>
            <p:ph type="sldNum" sz="quarter" idx="5"/>
          </p:nvPr>
        </p:nvSpPr>
        <p:spPr/>
        <p:txBody>
          <a:bodyPr/>
          <a:lstStyle/>
          <a:p>
            <a:fld id="{46D43244-2901-AD46-B6F2-5C1308F8A4BD}" type="slidenum">
              <a:rPr lang="da-DK" smtClean="0"/>
              <a:t>14</a:t>
            </a:fld>
            <a:endParaRPr lang="da-DK"/>
          </a:p>
        </p:txBody>
      </p:sp>
    </p:spTree>
    <p:extLst>
      <p:ext uri="{BB962C8B-B14F-4D97-AF65-F5344CB8AC3E}">
        <p14:creationId xmlns:p14="http://schemas.microsoft.com/office/powerpoint/2010/main" val="13193275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a:p>
        </p:txBody>
      </p:sp>
      <p:sp>
        <p:nvSpPr>
          <p:cNvPr id="4" name="Slide Number Placeholder 3"/>
          <p:cNvSpPr>
            <a:spLocks noGrp="1"/>
          </p:cNvSpPr>
          <p:nvPr>
            <p:ph type="sldNum" sz="quarter" idx="5"/>
          </p:nvPr>
        </p:nvSpPr>
        <p:spPr/>
        <p:txBody>
          <a:bodyPr/>
          <a:lstStyle/>
          <a:p>
            <a:fld id="{46D43244-2901-AD46-B6F2-5C1308F8A4BD}" type="slidenum">
              <a:rPr lang="da-DK" smtClean="0"/>
              <a:t>15</a:t>
            </a:fld>
            <a:endParaRPr lang="da-DK"/>
          </a:p>
        </p:txBody>
      </p:sp>
    </p:spTree>
    <p:extLst>
      <p:ext uri="{BB962C8B-B14F-4D97-AF65-F5344CB8AC3E}">
        <p14:creationId xmlns:p14="http://schemas.microsoft.com/office/powerpoint/2010/main" val="3910249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a:p>
        </p:txBody>
      </p:sp>
      <p:sp>
        <p:nvSpPr>
          <p:cNvPr id="4" name="Slide Number Placeholder 3"/>
          <p:cNvSpPr>
            <a:spLocks noGrp="1"/>
          </p:cNvSpPr>
          <p:nvPr>
            <p:ph type="sldNum" sz="quarter" idx="5"/>
          </p:nvPr>
        </p:nvSpPr>
        <p:spPr/>
        <p:txBody>
          <a:bodyPr/>
          <a:lstStyle/>
          <a:p>
            <a:fld id="{46D43244-2901-AD46-B6F2-5C1308F8A4BD}" type="slidenum">
              <a:rPr lang="da-DK" smtClean="0"/>
              <a:t>16</a:t>
            </a:fld>
            <a:endParaRPr lang="da-DK"/>
          </a:p>
        </p:txBody>
      </p:sp>
    </p:spTree>
    <p:extLst>
      <p:ext uri="{BB962C8B-B14F-4D97-AF65-F5344CB8AC3E}">
        <p14:creationId xmlns:p14="http://schemas.microsoft.com/office/powerpoint/2010/main" val="10919451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a:p>
        </p:txBody>
      </p:sp>
      <p:sp>
        <p:nvSpPr>
          <p:cNvPr id="4" name="Slide Number Placeholder 3"/>
          <p:cNvSpPr>
            <a:spLocks noGrp="1"/>
          </p:cNvSpPr>
          <p:nvPr>
            <p:ph type="sldNum" sz="quarter" idx="5"/>
          </p:nvPr>
        </p:nvSpPr>
        <p:spPr/>
        <p:txBody>
          <a:bodyPr/>
          <a:lstStyle/>
          <a:p>
            <a:fld id="{46D43244-2901-AD46-B6F2-5C1308F8A4BD}" type="slidenum">
              <a:rPr lang="da-DK" smtClean="0"/>
              <a:t>17</a:t>
            </a:fld>
            <a:endParaRPr lang="da-DK"/>
          </a:p>
        </p:txBody>
      </p:sp>
    </p:spTree>
    <p:extLst>
      <p:ext uri="{BB962C8B-B14F-4D97-AF65-F5344CB8AC3E}">
        <p14:creationId xmlns:p14="http://schemas.microsoft.com/office/powerpoint/2010/main" val="33353646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xml"/><Relationship Id="rId4" Type="http://schemas.openxmlformats.org/officeDocument/2006/relationships/image" Target="../media/image9.emf"/></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NYT emne 1">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44F11224-54B1-B4AD-FB7B-3F18C41A85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Pladsholder til tekst 4">
            <a:extLst>
              <a:ext uri="{FF2B5EF4-FFF2-40B4-BE49-F238E27FC236}">
                <a16:creationId xmlns:a16="http://schemas.microsoft.com/office/drawing/2014/main" id="{EA9D4519-5CB8-6F70-EAE1-1AD87898D0A9}"/>
              </a:ext>
            </a:extLst>
          </p:cNvPr>
          <p:cNvSpPr>
            <a:spLocks noGrp="1"/>
          </p:cNvSpPr>
          <p:nvPr>
            <p:ph type="body" sz="quarter" idx="10" hasCustomPrompt="1"/>
          </p:nvPr>
        </p:nvSpPr>
        <p:spPr>
          <a:xfrm>
            <a:off x="793102" y="3528180"/>
            <a:ext cx="6723354" cy="766763"/>
          </a:xfrm>
        </p:spPr>
        <p:txBody>
          <a:bodyPr>
            <a:noAutofit/>
          </a:bodyPr>
          <a:lstStyle>
            <a:lvl1pPr marL="0" indent="0" algn="l">
              <a:buNone/>
              <a:defRPr sz="4000">
                <a:solidFill>
                  <a:schemeClr val="bg1"/>
                </a:solidFill>
                <a:latin typeface="+mj-lt"/>
              </a:defRPr>
            </a:lvl1pPr>
          </a:lstStyle>
          <a:p>
            <a:pPr lvl="0"/>
            <a:r>
              <a:rPr lang="da-DK"/>
              <a:t>Underoverskrift</a:t>
            </a:r>
          </a:p>
        </p:txBody>
      </p:sp>
      <p:sp>
        <p:nvSpPr>
          <p:cNvPr id="6" name="Pladsholder til indhold 5">
            <a:extLst>
              <a:ext uri="{FF2B5EF4-FFF2-40B4-BE49-F238E27FC236}">
                <a16:creationId xmlns:a16="http://schemas.microsoft.com/office/drawing/2014/main" id="{C06535EE-1629-8130-AA44-D3DBD7D296A6}"/>
              </a:ext>
            </a:extLst>
          </p:cNvPr>
          <p:cNvSpPr>
            <a:spLocks noGrp="1"/>
          </p:cNvSpPr>
          <p:nvPr>
            <p:ph sz="quarter" idx="12" hasCustomPrompt="1"/>
          </p:nvPr>
        </p:nvSpPr>
        <p:spPr>
          <a:xfrm>
            <a:off x="793102" y="2343150"/>
            <a:ext cx="8906266" cy="1085850"/>
          </a:xfrm>
        </p:spPr>
        <p:txBody>
          <a:bodyPr>
            <a:normAutofit/>
          </a:bodyPr>
          <a:lstStyle>
            <a:lvl1pPr marL="0" indent="0" algn="l">
              <a:buNone/>
              <a:defRPr sz="6600">
                <a:solidFill>
                  <a:schemeClr val="bg1"/>
                </a:solidFill>
                <a:latin typeface="Arial Black" panose="020B0A04020102020204" pitchFamily="34" charset="0"/>
              </a:defRPr>
            </a:lvl1pPr>
            <a:lvl2pPr marL="457200" indent="0" algn="r">
              <a:buNone/>
              <a:defRPr>
                <a:solidFill>
                  <a:schemeClr val="bg1"/>
                </a:solidFill>
                <a:latin typeface="Arial Black" panose="020B0A04020102020204" pitchFamily="34" charset="0"/>
              </a:defRPr>
            </a:lvl2pPr>
            <a:lvl3pPr marL="914400" indent="0" algn="r">
              <a:buNone/>
              <a:defRPr>
                <a:solidFill>
                  <a:schemeClr val="bg1"/>
                </a:solidFill>
                <a:latin typeface="Arial Black" panose="020B0A04020102020204" pitchFamily="34" charset="0"/>
              </a:defRPr>
            </a:lvl3pPr>
            <a:lvl4pPr marL="1371600" indent="0" algn="r">
              <a:buNone/>
              <a:defRPr>
                <a:solidFill>
                  <a:schemeClr val="bg1"/>
                </a:solidFill>
                <a:latin typeface="Arial Black" panose="020B0A04020102020204" pitchFamily="34" charset="0"/>
              </a:defRPr>
            </a:lvl4pPr>
            <a:lvl5pPr marL="1828800" indent="0" algn="r">
              <a:buNone/>
              <a:defRPr>
                <a:solidFill>
                  <a:schemeClr val="bg1"/>
                </a:solidFill>
                <a:latin typeface="Arial Black" panose="020B0A04020102020204" pitchFamily="34" charset="0"/>
              </a:defRPr>
            </a:lvl5pPr>
          </a:lstStyle>
          <a:p>
            <a:pPr lvl="0"/>
            <a:r>
              <a:rPr lang="da-DK"/>
              <a:t>Overskrift</a:t>
            </a:r>
          </a:p>
        </p:txBody>
      </p:sp>
      <p:pic>
        <p:nvPicPr>
          <p:cNvPr id="4" name="Billede 3" descr="Et billede, der indeholder tekst, Font/skrifttype, Grafik, logo&#10;&#10;Automatisk genereret beskrivelse">
            <a:extLst>
              <a:ext uri="{FF2B5EF4-FFF2-40B4-BE49-F238E27FC236}">
                <a16:creationId xmlns:a16="http://schemas.microsoft.com/office/drawing/2014/main" id="{31005888-93D0-05E3-FF92-1475ABC68B3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5820" y="5071315"/>
            <a:ext cx="3029339" cy="1010313"/>
          </a:xfrm>
          <a:prstGeom prst="rect">
            <a:avLst/>
          </a:prstGeom>
        </p:spPr>
      </p:pic>
    </p:spTree>
    <p:extLst>
      <p:ext uri="{BB962C8B-B14F-4D97-AF65-F5344CB8AC3E}">
        <p14:creationId xmlns:p14="http://schemas.microsoft.com/office/powerpoint/2010/main" val="2384585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1043D0-04BA-8B03-46C4-E40A0AFF28D1}"/>
              </a:ext>
            </a:extLst>
          </p:cNvPr>
          <p:cNvSpPr>
            <a:spLocks noGrp="1"/>
          </p:cNvSpPr>
          <p:nvPr>
            <p:ph type="title"/>
          </p:nvPr>
        </p:nvSpPr>
        <p:spPr>
          <a:xfrm>
            <a:off x="831850" y="1709738"/>
            <a:ext cx="10515600" cy="2852737"/>
          </a:xfrm>
        </p:spPr>
        <p:txBody>
          <a:bodyPr anchor="b"/>
          <a:lstStyle>
            <a:lvl1pPr>
              <a:defRPr sz="6000">
                <a:solidFill>
                  <a:srgbClr val="002E5C"/>
                </a:solidFill>
                <a:latin typeface="Arial Black" panose="020B0A04020102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14E7BA01-64FE-549D-FBE6-E57CE48D33A2}"/>
              </a:ext>
            </a:extLst>
          </p:cNvPr>
          <p:cNvSpPr>
            <a:spLocks noGrp="1"/>
          </p:cNvSpPr>
          <p:nvPr>
            <p:ph type="body" idx="1"/>
          </p:nvPr>
        </p:nvSpPr>
        <p:spPr>
          <a:xfrm>
            <a:off x="831850" y="4589463"/>
            <a:ext cx="10515600" cy="1500187"/>
          </a:xfrm>
        </p:spPr>
        <p:txBody>
          <a:bodyPr/>
          <a:lstStyle>
            <a:lvl1pPr marL="0" indent="0">
              <a:buNone/>
              <a:defRPr sz="2400">
                <a:solidFill>
                  <a:srgbClr val="002E5C"/>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7BDD3DAE-4ABE-76A2-41AB-7656804DB13F}"/>
              </a:ext>
            </a:extLst>
          </p:cNvPr>
          <p:cNvSpPr>
            <a:spLocks noGrp="1"/>
          </p:cNvSpPr>
          <p:nvPr>
            <p:ph type="dt" sz="half" idx="10"/>
          </p:nvPr>
        </p:nvSpPr>
        <p:spPr>
          <a:xfrm>
            <a:off x="838200" y="6356350"/>
            <a:ext cx="2743200" cy="365125"/>
          </a:xfrm>
          <a:prstGeom prst="rect">
            <a:avLst/>
          </a:prstGeom>
        </p:spPr>
        <p:txBody>
          <a:bodyPr/>
          <a:lstStyle/>
          <a:p>
            <a:fld id="{B7AE9C44-9DAE-47EA-BF7B-527501938C3F}" type="datetimeFigureOut">
              <a:rPr lang="en-US" smtClean="0"/>
              <a:t>5/6/2025</a:t>
            </a:fld>
            <a:endParaRPr lang="en-US"/>
          </a:p>
        </p:txBody>
      </p:sp>
      <p:sp>
        <p:nvSpPr>
          <p:cNvPr id="5" name="Pladsholder til sidefod 4">
            <a:extLst>
              <a:ext uri="{FF2B5EF4-FFF2-40B4-BE49-F238E27FC236}">
                <a16:creationId xmlns:a16="http://schemas.microsoft.com/office/drawing/2014/main" id="{3050C605-0329-7E31-A234-145299375A5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Pladsholder til slidenummer 5">
            <a:extLst>
              <a:ext uri="{FF2B5EF4-FFF2-40B4-BE49-F238E27FC236}">
                <a16:creationId xmlns:a16="http://schemas.microsoft.com/office/drawing/2014/main" id="{BBB35AFB-489C-0F45-A149-83F62943E526}"/>
              </a:ext>
            </a:extLst>
          </p:cNvPr>
          <p:cNvSpPr>
            <a:spLocks noGrp="1"/>
          </p:cNvSpPr>
          <p:nvPr>
            <p:ph type="sldNum" sz="quarter" idx="12"/>
          </p:nvPr>
        </p:nvSpPr>
        <p:spPr>
          <a:xfrm>
            <a:off x="8610600" y="6338471"/>
            <a:ext cx="2743200" cy="365125"/>
          </a:xfrm>
          <a:prstGeom prst="rect">
            <a:avLst/>
          </a:prstGeom>
        </p:spPr>
        <p:txBody>
          <a:bodyPr/>
          <a:lstStyle/>
          <a:p>
            <a:fld id="{0D0FC2E3-A69C-4D5E-9D0D-9F10D106B08F}" type="slidenum">
              <a:rPr lang="en-US" smtClean="0"/>
              <a:t>‹nr.›</a:t>
            </a:fld>
            <a:endParaRPr lang="en-US"/>
          </a:p>
        </p:txBody>
      </p:sp>
    </p:spTree>
    <p:extLst>
      <p:ext uri="{BB962C8B-B14F-4D97-AF65-F5344CB8AC3E}">
        <p14:creationId xmlns:p14="http://schemas.microsoft.com/office/powerpoint/2010/main" val="42967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F8BFA9-5261-4CBA-6417-35A8C5F8768C}"/>
              </a:ext>
            </a:extLst>
          </p:cNvPr>
          <p:cNvSpPr>
            <a:spLocks noGrp="1"/>
          </p:cNvSpPr>
          <p:nvPr>
            <p:ph type="title"/>
          </p:nvPr>
        </p:nvSpPr>
        <p:spPr/>
        <p:txBody>
          <a:bodyPr/>
          <a:lstStyle>
            <a:lvl1pPr>
              <a:defRPr>
                <a:solidFill>
                  <a:srgbClr val="002E5C"/>
                </a:solidFill>
                <a:latin typeface="Arial Black" panose="020B0A04020102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00087570-04D7-584E-6150-1EC18327D8B8}"/>
              </a:ext>
            </a:extLst>
          </p:cNvPr>
          <p:cNvSpPr>
            <a:spLocks noGrp="1"/>
          </p:cNvSpPr>
          <p:nvPr>
            <p:ph sz="half" idx="1"/>
          </p:nvPr>
        </p:nvSpPr>
        <p:spPr>
          <a:xfrm>
            <a:off x="838200" y="1825625"/>
            <a:ext cx="5181600" cy="4351338"/>
          </a:xfrm>
        </p:spPr>
        <p:txBody>
          <a:bodyPr/>
          <a:lstStyle>
            <a:lvl1pPr>
              <a:buClr>
                <a:schemeClr val="accent2"/>
              </a:buClr>
              <a:defRPr>
                <a:solidFill>
                  <a:srgbClr val="002E5C"/>
                </a:solidFill>
              </a:defRPr>
            </a:lvl1pPr>
            <a:lvl2pPr>
              <a:buClr>
                <a:schemeClr val="accent2"/>
              </a:buClr>
              <a:defRPr>
                <a:solidFill>
                  <a:srgbClr val="002E5C"/>
                </a:solidFill>
              </a:defRPr>
            </a:lvl2pPr>
            <a:lvl3pPr>
              <a:buClr>
                <a:schemeClr val="accent2"/>
              </a:buClr>
              <a:defRPr>
                <a:solidFill>
                  <a:srgbClr val="002E5C"/>
                </a:solidFill>
              </a:defRPr>
            </a:lvl3pPr>
            <a:lvl4pPr>
              <a:buClr>
                <a:schemeClr val="accent2"/>
              </a:buClr>
              <a:defRPr>
                <a:solidFill>
                  <a:srgbClr val="002E5C"/>
                </a:solidFill>
              </a:defRPr>
            </a:lvl4pPr>
            <a:lvl5pPr>
              <a:buClr>
                <a:schemeClr val="accent2"/>
              </a:buClr>
              <a:defRPr>
                <a:solidFill>
                  <a:srgbClr val="002E5C"/>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70A25169-C49B-E7B2-7017-CBB9FAE4BBFF}"/>
              </a:ext>
            </a:extLst>
          </p:cNvPr>
          <p:cNvSpPr>
            <a:spLocks noGrp="1"/>
          </p:cNvSpPr>
          <p:nvPr>
            <p:ph sz="half" idx="2"/>
          </p:nvPr>
        </p:nvSpPr>
        <p:spPr>
          <a:xfrm>
            <a:off x="6172200" y="1825625"/>
            <a:ext cx="5181600" cy="4351338"/>
          </a:xfrm>
        </p:spPr>
        <p:txBody>
          <a:bodyPr/>
          <a:lstStyle>
            <a:lvl1pPr>
              <a:buClr>
                <a:schemeClr val="accent2"/>
              </a:buClr>
              <a:defRPr>
                <a:solidFill>
                  <a:srgbClr val="002E5C"/>
                </a:solidFill>
              </a:defRPr>
            </a:lvl1pPr>
            <a:lvl2pPr>
              <a:buClr>
                <a:schemeClr val="accent2"/>
              </a:buClr>
              <a:defRPr>
                <a:solidFill>
                  <a:srgbClr val="002E5C"/>
                </a:solidFill>
              </a:defRPr>
            </a:lvl2pPr>
            <a:lvl3pPr>
              <a:buClr>
                <a:schemeClr val="accent2"/>
              </a:buClr>
              <a:defRPr>
                <a:solidFill>
                  <a:srgbClr val="002E5C"/>
                </a:solidFill>
              </a:defRPr>
            </a:lvl3pPr>
            <a:lvl4pPr>
              <a:buClr>
                <a:schemeClr val="accent2"/>
              </a:buClr>
              <a:defRPr>
                <a:solidFill>
                  <a:srgbClr val="002E5C"/>
                </a:solidFill>
              </a:defRPr>
            </a:lvl4pPr>
            <a:lvl5pPr>
              <a:buClr>
                <a:schemeClr val="accent2"/>
              </a:buClr>
              <a:defRPr>
                <a:solidFill>
                  <a:srgbClr val="002E5C"/>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E715E23E-B317-3DDE-CFF2-13FB917A7D45}"/>
              </a:ext>
            </a:extLst>
          </p:cNvPr>
          <p:cNvSpPr>
            <a:spLocks noGrp="1"/>
          </p:cNvSpPr>
          <p:nvPr>
            <p:ph type="dt" sz="half" idx="10"/>
          </p:nvPr>
        </p:nvSpPr>
        <p:spPr>
          <a:xfrm>
            <a:off x="838200" y="6356350"/>
            <a:ext cx="2743200" cy="365125"/>
          </a:xfrm>
          <a:prstGeom prst="rect">
            <a:avLst/>
          </a:prstGeom>
        </p:spPr>
        <p:txBody>
          <a:bodyPr/>
          <a:lstStyle/>
          <a:p>
            <a:fld id="{B7AE9C44-9DAE-47EA-BF7B-527501938C3F}" type="datetimeFigureOut">
              <a:rPr lang="en-US" smtClean="0"/>
              <a:t>5/6/2025</a:t>
            </a:fld>
            <a:endParaRPr lang="en-US"/>
          </a:p>
        </p:txBody>
      </p:sp>
      <p:sp>
        <p:nvSpPr>
          <p:cNvPr id="6" name="Pladsholder til sidefod 5">
            <a:extLst>
              <a:ext uri="{FF2B5EF4-FFF2-40B4-BE49-F238E27FC236}">
                <a16:creationId xmlns:a16="http://schemas.microsoft.com/office/drawing/2014/main" id="{3065A413-186C-BE2F-CB93-47EF7DB1BEC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Pladsholder til slidenummer 6">
            <a:extLst>
              <a:ext uri="{FF2B5EF4-FFF2-40B4-BE49-F238E27FC236}">
                <a16:creationId xmlns:a16="http://schemas.microsoft.com/office/drawing/2014/main" id="{62A251BA-27AD-97A5-2164-C4D47B30F319}"/>
              </a:ext>
            </a:extLst>
          </p:cNvPr>
          <p:cNvSpPr>
            <a:spLocks noGrp="1"/>
          </p:cNvSpPr>
          <p:nvPr>
            <p:ph type="sldNum" sz="quarter" idx="12"/>
          </p:nvPr>
        </p:nvSpPr>
        <p:spPr>
          <a:xfrm>
            <a:off x="8610600" y="6338471"/>
            <a:ext cx="2743200" cy="365125"/>
          </a:xfrm>
          <a:prstGeom prst="rect">
            <a:avLst/>
          </a:prstGeom>
        </p:spPr>
        <p:txBody>
          <a:bodyPr/>
          <a:lstStyle/>
          <a:p>
            <a:fld id="{0D0FC2E3-A69C-4D5E-9D0D-9F10D106B08F}" type="slidenum">
              <a:rPr lang="en-US" smtClean="0"/>
              <a:t>‹nr.›</a:t>
            </a:fld>
            <a:endParaRPr lang="en-US"/>
          </a:p>
        </p:txBody>
      </p:sp>
    </p:spTree>
    <p:extLst>
      <p:ext uri="{BB962C8B-B14F-4D97-AF65-F5344CB8AC3E}">
        <p14:creationId xmlns:p14="http://schemas.microsoft.com/office/powerpoint/2010/main" val="24849215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4D0877-AB1F-7E9E-E3E4-EFC87840B863}"/>
              </a:ext>
            </a:extLst>
          </p:cNvPr>
          <p:cNvSpPr>
            <a:spLocks noGrp="1"/>
          </p:cNvSpPr>
          <p:nvPr>
            <p:ph type="title"/>
          </p:nvPr>
        </p:nvSpPr>
        <p:spPr>
          <a:xfrm>
            <a:off x="839788" y="365125"/>
            <a:ext cx="10515600" cy="1325563"/>
          </a:xfrm>
        </p:spPr>
        <p:txBody>
          <a:bodyPr/>
          <a:lstStyle>
            <a:lvl1pPr>
              <a:defRPr>
                <a:solidFill>
                  <a:srgbClr val="002E5C"/>
                </a:solidFill>
                <a:latin typeface="Arial Black" panose="020B0A04020102020204" pitchFamily="34" charset="0"/>
              </a:defRPr>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3A49069C-59DE-F27E-18E0-401C873F0679}"/>
              </a:ext>
            </a:extLst>
          </p:cNvPr>
          <p:cNvSpPr>
            <a:spLocks noGrp="1"/>
          </p:cNvSpPr>
          <p:nvPr>
            <p:ph type="body" idx="1"/>
          </p:nvPr>
        </p:nvSpPr>
        <p:spPr>
          <a:xfrm>
            <a:off x="839788" y="1681163"/>
            <a:ext cx="5157787" cy="823912"/>
          </a:xfrm>
        </p:spPr>
        <p:txBody>
          <a:bodyPr anchor="b"/>
          <a:lstStyle>
            <a:lvl1pPr marL="0" indent="0">
              <a:buNone/>
              <a:defRPr sz="2400" b="1">
                <a:solidFill>
                  <a:srgbClr val="002E5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5F6119C7-3F9C-FD77-0CC4-C697E562B704}"/>
              </a:ext>
            </a:extLst>
          </p:cNvPr>
          <p:cNvSpPr>
            <a:spLocks noGrp="1"/>
          </p:cNvSpPr>
          <p:nvPr>
            <p:ph sz="half" idx="2"/>
          </p:nvPr>
        </p:nvSpPr>
        <p:spPr>
          <a:xfrm>
            <a:off x="839788" y="2505075"/>
            <a:ext cx="5157787" cy="3684588"/>
          </a:xfrm>
        </p:spPr>
        <p:txBody>
          <a:bodyPr/>
          <a:lstStyle>
            <a:lvl1pPr>
              <a:buClr>
                <a:schemeClr val="accent2"/>
              </a:buClr>
              <a:defRPr>
                <a:solidFill>
                  <a:srgbClr val="002E5C"/>
                </a:solidFill>
              </a:defRPr>
            </a:lvl1pPr>
            <a:lvl2pPr>
              <a:buClr>
                <a:schemeClr val="accent2"/>
              </a:buClr>
              <a:defRPr>
                <a:solidFill>
                  <a:srgbClr val="002E5C"/>
                </a:solidFill>
              </a:defRPr>
            </a:lvl2pPr>
            <a:lvl3pPr>
              <a:buClr>
                <a:schemeClr val="accent2"/>
              </a:buClr>
              <a:defRPr>
                <a:solidFill>
                  <a:srgbClr val="002E5C"/>
                </a:solidFill>
              </a:defRPr>
            </a:lvl3pPr>
            <a:lvl4pPr>
              <a:buClr>
                <a:schemeClr val="accent2"/>
              </a:buClr>
              <a:defRPr>
                <a:solidFill>
                  <a:srgbClr val="002E5C"/>
                </a:solidFill>
              </a:defRPr>
            </a:lvl4pPr>
            <a:lvl5pPr>
              <a:buClr>
                <a:schemeClr val="accent2"/>
              </a:buClr>
              <a:defRPr>
                <a:solidFill>
                  <a:srgbClr val="002E5C"/>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8744161B-E312-0F20-0966-7295770B28A7}"/>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002E5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BC3D5732-C767-1FBF-B505-4EC3B243AB74}"/>
              </a:ext>
            </a:extLst>
          </p:cNvPr>
          <p:cNvSpPr>
            <a:spLocks noGrp="1"/>
          </p:cNvSpPr>
          <p:nvPr>
            <p:ph sz="quarter" idx="4"/>
          </p:nvPr>
        </p:nvSpPr>
        <p:spPr>
          <a:xfrm>
            <a:off x="6172200" y="2505075"/>
            <a:ext cx="5183188" cy="3684588"/>
          </a:xfrm>
        </p:spPr>
        <p:txBody>
          <a:bodyPr/>
          <a:lstStyle>
            <a:lvl1pPr>
              <a:buClr>
                <a:schemeClr val="accent2"/>
              </a:buClr>
              <a:defRPr>
                <a:solidFill>
                  <a:srgbClr val="002E5C"/>
                </a:solidFill>
              </a:defRPr>
            </a:lvl1pPr>
            <a:lvl2pPr>
              <a:buClr>
                <a:schemeClr val="accent2"/>
              </a:buClr>
              <a:defRPr>
                <a:solidFill>
                  <a:srgbClr val="002E5C"/>
                </a:solidFill>
              </a:defRPr>
            </a:lvl2pPr>
            <a:lvl3pPr>
              <a:buClr>
                <a:schemeClr val="accent2"/>
              </a:buClr>
              <a:defRPr>
                <a:solidFill>
                  <a:srgbClr val="002E5C"/>
                </a:solidFill>
              </a:defRPr>
            </a:lvl3pPr>
            <a:lvl4pPr>
              <a:buClr>
                <a:schemeClr val="accent2"/>
              </a:buClr>
              <a:defRPr>
                <a:solidFill>
                  <a:srgbClr val="002E5C"/>
                </a:solidFill>
              </a:defRPr>
            </a:lvl4pPr>
            <a:lvl5pPr>
              <a:buClr>
                <a:schemeClr val="accent2"/>
              </a:buClr>
              <a:defRPr>
                <a:solidFill>
                  <a:srgbClr val="002E5C"/>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421D9473-0D27-4925-8E14-D5C9574FAD9E}"/>
              </a:ext>
            </a:extLst>
          </p:cNvPr>
          <p:cNvSpPr>
            <a:spLocks noGrp="1"/>
          </p:cNvSpPr>
          <p:nvPr>
            <p:ph type="dt" sz="half" idx="10"/>
          </p:nvPr>
        </p:nvSpPr>
        <p:spPr>
          <a:xfrm>
            <a:off x="838200" y="6356350"/>
            <a:ext cx="2743200" cy="365125"/>
          </a:xfrm>
          <a:prstGeom prst="rect">
            <a:avLst/>
          </a:prstGeom>
        </p:spPr>
        <p:txBody>
          <a:bodyPr/>
          <a:lstStyle/>
          <a:p>
            <a:fld id="{B7AE9C44-9DAE-47EA-BF7B-527501938C3F}" type="datetimeFigureOut">
              <a:rPr lang="en-US" smtClean="0"/>
              <a:t>5/6/2025</a:t>
            </a:fld>
            <a:endParaRPr lang="en-US"/>
          </a:p>
        </p:txBody>
      </p:sp>
      <p:sp>
        <p:nvSpPr>
          <p:cNvPr id="8" name="Pladsholder til sidefod 7">
            <a:extLst>
              <a:ext uri="{FF2B5EF4-FFF2-40B4-BE49-F238E27FC236}">
                <a16:creationId xmlns:a16="http://schemas.microsoft.com/office/drawing/2014/main" id="{9D4A9BDB-CDFC-A69A-1081-D9C21C4D145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Pladsholder til slidenummer 8">
            <a:extLst>
              <a:ext uri="{FF2B5EF4-FFF2-40B4-BE49-F238E27FC236}">
                <a16:creationId xmlns:a16="http://schemas.microsoft.com/office/drawing/2014/main" id="{97E3F018-71A6-3967-23C3-43DE98A02D85}"/>
              </a:ext>
            </a:extLst>
          </p:cNvPr>
          <p:cNvSpPr>
            <a:spLocks noGrp="1"/>
          </p:cNvSpPr>
          <p:nvPr>
            <p:ph type="sldNum" sz="quarter" idx="12"/>
          </p:nvPr>
        </p:nvSpPr>
        <p:spPr>
          <a:xfrm>
            <a:off x="8610600" y="6338471"/>
            <a:ext cx="2743200" cy="365125"/>
          </a:xfrm>
          <a:prstGeom prst="rect">
            <a:avLst/>
          </a:prstGeom>
        </p:spPr>
        <p:txBody>
          <a:bodyPr/>
          <a:lstStyle/>
          <a:p>
            <a:fld id="{0D0FC2E3-A69C-4D5E-9D0D-9F10D106B08F}" type="slidenum">
              <a:rPr lang="en-US" smtClean="0"/>
              <a:t>‹nr.›</a:t>
            </a:fld>
            <a:endParaRPr lang="en-US"/>
          </a:p>
        </p:txBody>
      </p:sp>
    </p:spTree>
    <p:extLst>
      <p:ext uri="{BB962C8B-B14F-4D97-AF65-F5344CB8AC3E}">
        <p14:creationId xmlns:p14="http://schemas.microsoft.com/office/powerpoint/2010/main" val="5018684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28FBF5-CBEC-47BE-BC1F-7CB0BBA52161}"/>
              </a:ext>
            </a:extLst>
          </p:cNvPr>
          <p:cNvSpPr>
            <a:spLocks noGrp="1"/>
          </p:cNvSpPr>
          <p:nvPr>
            <p:ph type="ctrTitle"/>
          </p:nvPr>
        </p:nvSpPr>
        <p:spPr>
          <a:xfrm>
            <a:off x="1524000" y="1122363"/>
            <a:ext cx="9144000" cy="2387600"/>
          </a:xfrm>
        </p:spPr>
        <p:txBody>
          <a:bodyPr anchor="b">
            <a:normAutofit/>
          </a:bodyPr>
          <a:lstStyle>
            <a:lvl1pPr algn="ctr">
              <a:defRPr sz="4800">
                <a:solidFill>
                  <a:srgbClr val="002E5C"/>
                </a:solidFill>
                <a:latin typeface="Arial Black" panose="020B0A04020102020204" pitchFamily="34" charset="0"/>
              </a:defRPr>
            </a:lvl1pPr>
          </a:lstStyle>
          <a:p>
            <a:r>
              <a:rPr lang="da-DK"/>
              <a:t>Klik for at redigere titeltypografien i masteren</a:t>
            </a:r>
          </a:p>
        </p:txBody>
      </p:sp>
      <p:sp>
        <p:nvSpPr>
          <p:cNvPr id="3" name="Undertitel 2">
            <a:extLst>
              <a:ext uri="{FF2B5EF4-FFF2-40B4-BE49-F238E27FC236}">
                <a16:creationId xmlns:a16="http://schemas.microsoft.com/office/drawing/2014/main" id="{D8014452-4EDF-E8CB-5D29-250F31399DB1}"/>
              </a:ext>
            </a:extLst>
          </p:cNvPr>
          <p:cNvSpPr>
            <a:spLocks noGrp="1"/>
          </p:cNvSpPr>
          <p:nvPr>
            <p:ph type="subTitle" idx="1"/>
          </p:nvPr>
        </p:nvSpPr>
        <p:spPr>
          <a:xfrm>
            <a:off x="1524000" y="3602038"/>
            <a:ext cx="9144000" cy="1655762"/>
          </a:xfrm>
        </p:spPr>
        <p:txBody>
          <a:bodyPr/>
          <a:lstStyle>
            <a:lvl1pPr marL="0" indent="0" algn="ctr">
              <a:buNone/>
              <a:defRPr sz="2400">
                <a:solidFill>
                  <a:srgbClr val="002E5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ECEE6428-F0CB-1649-BD6E-7B149DC6CB2D}"/>
              </a:ext>
            </a:extLst>
          </p:cNvPr>
          <p:cNvSpPr>
            <a:spLocks noGrp="1"/>
          </p:cNvSpPr>
          <p:nvPr>
            <p:ph type="dt" sz="half" idx="10"/>
          </p:nvPr>
        </p:nvSpPr>
        <p:spPr>
          <a:xfrm>
            <a:off x="838200" y="6356350"/>
            <a:ext cx="2743200" cy="365125"/>
          </a:xfrm>
          <a:prstGeom prst="rect">
            <a:avLst/>
          </a:prstGeom>
        </p:spPr>
        <p:txBody>
          <a:bodyPr/>
          <a:lstStyle/>
          <a:p>
            <a:fld id="{B7AE9C44-9DAE-47EA-BF7B-527501938C3F}" type="datetimeFigureOut">
              <a:rPr lang="en-US" smtClean="0"/>
              <a:t>5/6/2025</a:t>
            </a:fld>
            <a:endParaRPr lang="en-US"/>
          </a:p>
        </p:txBody>
      </p:sp>
      <p:sp>
        <p:nvSpPr>
          <p:cNvPr id="5" name="Pladsholder til sidefod 4">
            <a:extLst>
              <a:ext uri="{FF2B5EF4-FFF2-40B4-BE49-F238E27FC236}">
                <a16:creationId xmlns:a16="http://schemas.microsoft.com/office/drawing/2014/main" id="{94D5EE22-19BD-B557-23E2-D14D3BF30B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Pladsholder til slidenummer 5">
            <a:extLst>
              <a:ext uri="{FF2B5EF4-FFF2-40B4-BE49-F238E27FC236}">
                <a16:creationId xmlns:a16="http://schemas.microsoft.com/office/drawing/2014/main" id="{8F64E70C-17A6-4841-FECB-C354581D987E}"/>
              </a:ext>
            </a:extLst>
          </p:cNvPr>
          <p:cNvSpPr>
            <a:spLocks noGrp="1"/>
          </p:cNvSpPr>
          <p:nvPr>
            <p:ph type="sldNum" sz="quarter" idx="12"/>
          </p:nvPr>
        </p:nvSpPr>
        <p:spPr>
          <a:xfrm>
            <a:off x="8610600" y="6338471"/>
            <a:ext cx="2743200" cy="365125"/>
          </a:xfrm>
          <a:prstGeom prst="rect">
            <a:avLst/>
          </a:prstGeom>
        </p:spPr>
        <p:txBody>
          <a:bodyPr/>
          <a:lstStyle/>
          <a:p>
            <a:fld id="{0D0FC2E3-A69C-4D5E-9D0D-9F10D106B08F}" type="slidenum">
              <a:rPr lang="en-US" smtClean="0"/>
              <a:t>‹nr.›</a:t>
            </a:fld>
            <a:endParaRPr lang="en-US"/>
          </a:p>
        </p:txBody>
      </p:sp>
    </p:spTree>
    <p:extLst>
      <p:ext uri="{BB962C8B-B14F-4D97-AF65-F5344CB8AC3E}">
        <p14:creationId xmlns:p14="http://schemas.microsoft.com/office/powerpoint/2010/main" val="13443995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Helt hvid">
    <p:spTree>
      <p:nvGrpSpPr>
        <p:cNvPr id="1" name=""/>
        <p:cNvGrpSpPr/>
        <p:nvPr/>
      </p:nvGrpSpPr>
      <p:grpSpPr>
        <a:xfrm>
          <a:off x="0" y="0"/>
          <a:ext cx="0" cy="0"/>
          <a:chOff x="0" y="0"/>
          <a:chExt cx="0" cy="0"/>
        </a:xfrm>
      </p:grpSpPr>
      <p:pic>
        <p:nvPicPr>
          <p:cNvPr id="4" name="Billede 3" descr="Et billede, der indeholder Font/skrifttype, Grafik, logo, grafisk design&#10;&#10;Automatisk genereret beskrivelse">
            <a:extLst>
              <a:ext uri="{FF2B5EF4-FFF2-40B4-BE49-F238E27FC236}">
                <a16:creationId xmlns:a16="http://schemas.microsoft.com/office/drawing/2014/main" id="{A00B0DCE-9F7A-9B1C-2839-73262B472A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2987" y="1516263"/>
            <a:ext cx="11240278" cy="3825474"/>
          </a:xfrm>
          <a:prstGeom prst="rect">
            <a:avLst/>
          </a:prstGeom>
        </p:spPr>
      </p:pic>
      <p:sp>
        <p:nvSpPr>
          <p:cNvPr id="5" name="Rektangel 4">
            <a:extLst>
              <a:ext uri="{FF2B5EF4-FFF2-40B4-BE49-F238E27FC236}">
                <a16:creationId xmlns:a16="http://schemas.microsoft.com/office/drawing/2014/main" id="{52427FBF-7BF3-866A-EA43-88F7F0EA1E39}"/>
              </a:ext>
            </a:extLst>
          </p:cNvPr>
          <p:cNvSpPr/>
          <p:nvPr/>
        </p:nvSpPr>
        <p:spPr>
          <a:xfrm>
            <a:off x="11240278" y="161731"/>
            <a:ext cx="845975" cy="9641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4369485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1"/>
            </p:custDataLst>
            <p:extLst>
              <p:ext uri="{D42A27DB-BD31-4B8C-83A1-F6EECF244321}">
                <p14:modId xmlns:p14="http://schemas.microsoft.com/office/powerpoint/2010/main" val="100971469"/>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216" imgH="216" progId="TCLayout.ActiveDocument.1">
                  <p:embed/>
                </p:oleObj>
              </mc:Choice>
              <mc:Fallback>
                <p:oleObj name="think-cell Slide" r:id="rId3" imgW="216" imgH="216" progId="TCLayout.ActiveDocument.1">
                  <p:embed/>
                  <p:pic>
                    <p:nvPicPr>
                      <p:cNvPr id="5" name="Object 4" hidden="1"/>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noProof="0"/>
              <a:t>Click to edit Master title style</a:t>
            </a:r>
            <a:endParaRPr lang="en-GB" noProof="0"/>
          </a:p>
        </p:txBody>
      </p:sp>
      <p:sp>
        <p:nvSpPr>
          <p:cNvPr id="4" name="Text Placeholder 2"/>
          <p:cNvSpPr>
            <a:spLocks noGrp="1"/>
          </p:cNvSpPr>
          <p:nvPr>
            <p:ph type="body" idx="13" hasCustomPrompt="1"/>
          </p:nvPr>
        </p:nvSpPr>
        <p:spPr>
          <a:xfrm>
            <a:off x="9430141" y="6385541"/>
            <a:ext cx="1997559" cy="126000"/>
          </a:xfrm>
        </p:spPr>
        <p:txBody>
          <a:bodyPr lIns="0" tIns="0" rIns="0" bIns="0" anchor="t" anchorCtr="0">
            <a:normAutofit/>
          </a:bodyPr>
          <a:lstStyle>
            <a:lvl1pPr marL="0" indent="0">
              <a:spcBef>
                <a:spcPts val="0"/>
              </a:spcBef>
              <a:buNone/>
              <a:defRPr sz="800">
                <a:solidFill>
                  <a:srgbClr val="012133"/>
                </a:solidFill>
                <a:latin typeface="Verdana"/>
                <a:cs typeface="Verdana"/>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noProof="0"/>
              <a:t>Click to edit title</a:t>
            </a:r>
          </a:p>
        </p:txBody>
      </p:sp>
    </p:spTree>
    <p:extLst>
      <p:ext uri="{BB962C8B-B14F-4D97-AF65-F5344CB8AC3E}">
        <p14:creationId xmlns:p14="http://schemas.microsoft.com/office/powerpoint/2010/main" val="13112098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Nyt emne 2">
    <p:spTree>
      <p:nvGrpSpPr>
        <p:cNvPr id="1" name=""/>
        <p:cNvGrpSpPr/>
        <p:nvPr/>
      </p:nvGrpSpPr>
      <p:grpSpPr>
        <a:xfrm>
          <a:off x="0" y="0"/>
          <a:ext cx="0" cy="0"/>
          <a:chOff x="0" y="0"/>
          <a:chExt cx="0" cy="0"/>
        </a:xfrm>
      </p:grpSpPr>
      <p:pic>
        <p:nvPicPr>
          <p:cNvPr id="6" name="Billede 5" descr="Et billede, der indeholder blomst, plante, hvirvelløse dyr, krabbe/fladlus&#10;&#10;Automatisk genereret beskrivelse">
            <a:extLst>
              <a:ext uri="{FF2B5EF4-FFF2-40B4-BE49-F238E27FC236}">
                <a16:creationId xmlns:a16="http://schemas.microsoft.com/office/drawing/2014/main" id="{EEFFF7D3-88CA-9414-392E-79B2B90AB03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815" y="-39999"/>
            <a:ext cx="12462708" cy="7006063"/>
          </a:xfrm>
          <a:prstGeom prst="rect">
            <a:avLst/>
          </a:prstGeom>
        </p:spPr>
      </p:pic>
      <p:sp>
        <p:nvSpPr>
          <p:cNvPr id="14" name="Titel 13">
            <a:extLst>
              <a:ext uri="{FF2B5EF4-FFF2-40B4-BE49-F238E27FC236}">
                <a16:creationId xmlns:a16="http://schemas.microsoft.com/office/drawing/2014/main" id="{CBAF3F92-B8BF-6789-5D49-38A4DB2A43E6}"/>
              </a:ext>
            </a:extLst>
          </p:cNvPr>
          <p:cNvSpPr>
            <a:spLocks noGrp="1"/>
          </p:cNvSpPr>
          <p:nvPr>
            <p:ph type="title" hasCustomPrompt="1"/>
          </p:nvPr>
        </p:nvSpPr>
        <p:spPr>
          <a:xfrm>
            <a:off x="731520" y="2640965"/>
            <a:ext cx="8146473" cy="1325563"/>
          </a:xfrm>
        </p:spPr>
        <p:txBody>
          <a:bodyPr>
            <a:normAutofit/>
          </a:bodyPr>
          <a:lstStyle>
            <a:lvl1pPr algn="l">
              <a:defRPr sz="5400">
                <a:solidFill>
                  <a:schemeClr val="bg1"/>
                </a:solidFill>
                <a:latin typeface="Congenial Black" panose="020B0604020202020204" pitchFamily="2" charset="0"/>
              </a:defRPr>
            </a:lvl1pPr>
          </a:lstStyle>
          <a:p>
            <a:r>
              <a:rPr lang="da-DK"/>
              <a:t>Overskrift</a:t>
            </a:r>
          </a:p>
        </p:txBody>
      </p:sp>
      <p:sp>
        <p:nvSpPr>
          <p:cNvPr id="2" name="Pladsholder til tekst 4">
            <a:extLst>
              <a:ext uri="{FF2B5EF4-FFF2-40B4-BE49-F238E27FC236}">
                <a16:creationId xmlns:a16="http://schemas.microsoft.com/office/drawing/2014/main" id="{80D328D4-9B73-D23B-FDCE-343500AA3861}"/>
              </a:ext>
            </a:extLst>
          </p:cNvPr>
          <p:cNvSpPr>
            <a:spLocks noGrp="1"/>
          </p:cNvSpPr>
          <p:nvPr>
            <p:ph type="body" sz="quarter" idx="10" hasCustomPrompt="1"/>
          </p:nvPr>
        </p:nvSpPr>
        <p:spPr>
          <a:xfrm>
            <a:off x="731520" y="3747517"/>
            <a:ext cx="6646333" cy="766763"/>
          </a:xfrm>
        </p:spPr>
        <p:txBody>
          <a:bodyPr>
            <a:noAutofit/>
          </a:bodyPr>
          <a:lstStyle>
            <a:lvl1pPr marL="0" indent="0" algn="l">
              <a:buNone/>
              <a:defRPr sz="4000">
                <a:solidFill>
                  <a:schemeClr val="bg1"/>
                </a:solidFill>
                <a:latin typeface="+mj-lt"/>
              </a:defRPr>
            </a:lvl1pPr>
          </a:lstStyle>
          <a:p>
            <a:pPr lvl="0"/>
            <a:r>
              <a:rPr lang="da-DK"/>
              <a:t>Underoverskrift</a:t>
            </a:r>
          </a:p>
        </p:txBody>
      </p:sp>
    </p:spTree>
    <p:extLst>
      <p:ext uri="{BB962C8B-B14F-4D97-AF65-F5344CB8AC3E}">
        <p14:creationId xmlns:p14="http://schemas.microsoft.com/office/powerpoint/2010/main" val="1759693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618A00-43AD-40E0-AB64-4D7CA3502A5B}"/>
              </a:ext>
            </a:extLst>
          </p:cNvPr>
          <p:cNvSpPr>
            <a:spLocks noGrp="1"/>
          </p:cNvSpPr>
          <p:nvPr>
            <p:ph type="title"/>
          </p:nvPr>
        </p:nvSpPr>
        <p:spPr/>
        <p:txBody>
          <a:bodyPr/>
          <a:lstStyle>
            <a:lvl1pPr>
              <a:defRPr>
                <a:solidFill>
                  <a:srgbClr val="002E5C"/>
                </a:solidFill>
                <a:latin typeface="Arial Black" panose="020B0A04020102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03EDDF34-04B6-65F4-029B-B0C1AD9CDCE7}"/>
              </a:ext>
            </a:extLst>
          </p:cNvPr>
          <p:cNvSpPr>
            <a:spLocks noGrp="1"/>
          </p:cNvSpPr>
          <p:nvPr>
            <p:ph idx="1"/>
          </p:nvPr>
        </p:nvSpPr>
        <p:spPr/>
        <p:txBody>
          <a:bodyPr/>
          <a:lstStyle>
            <a:lvl1pPr>
              <a:buClr>
                <a:schemeClr val="accent2"/>
              </a:buClr>
              <a:defRPr>
                <a:solidFill>
                  <a:srgbClr val="002E5C"/>
                </a:solidFill>
              </a:defRPr>
            </a:lvl1pPr>
            <a:lvl2pPr>
              <a:buClr>
                <a:schemeClr val="accent2"/>
              </a:buClr>
              <a:defRPr>
                <a:solidFill>
                  <a:srgbClr val="002E5C"/>
                </a:solidFill>
              </a:defRPr>
            </a:lvl2pPr>
            <a:lvl3pPr>
              <a:buClr>
                <a:schemeClr val="accent2"/>
              </a:buClr>
              <a:defRPr>
                <a:solidFill>
                  <a:srgbClr val="002E5C"/>
                </a:solidFill>
              </a:defRPr>
            </a:lvl3pPr>
            <a:lvl4pPr>
              <a:buClr>
                <a:schemeClr val="accent2"/>
              </a:buClr>
              <a:defRPr>
                <a:solidFill>
                  <a:srgbClr val="002E5C"/>
                </a:solidFill>
              </a:defRPr>
            </a:lvl4pPr>
            <a:lvl5pPr>
              <a:buClr>
                <a:schemeClr val="accent2"/>
              </a:buClr>
              <a:defRPr>
                <a:solidFill>
                  <a:srgbClr val="002E5C"/>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1636556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Helt hvi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4BF18D-EF27-37D6-5B53-8315E1C2BCE3}"/>
              </a:ext>
            </a:extLst>
          </p:cNvPr>
          <p:cNvSpPr>
            <a:spLocks noGrp="1"/>
          </p:cNvSpPr>
          <p:nvPr>
            <p:ph type="title"/>
          </p:nvPr>
        </p:nvSpPr>
        <p:spPr/>
        <p:txBody>
          <a:bodyPr/>
          <a:lstStyle/>
          <a:p>
            <a:r>
              <a:rPr lang="da-DK"/>
              <a:t>Klik for at redigere titeltypografien i masteren</a:t>
            </a:r>
          </a:p>
        </p:txBody>
      </p:sp>
    </p:spTree>
    <p:extLst>
      <p:ext uri="{BB962C8B-B14F-4D97-AF65-F5344CB8AC3E}">
        <p14:creationId xmlns:p14="http://schemas.microsoft.com/office/powerpoint/2010/main" val="2345822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Brugerdefineret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D01E6B-21CA-A516-39C2-C0E94C833FF0}"/>
              </a:ext>
            </a:extLst>
          </p:cNvPr>
          <p:cNvSpPr>
            <a:spLocks noGrp="1"/>
          </p:cNvSpPr>
          <p:nvPr>
            <p:ph type="title"/>
          </p:nvPr>
        </p:nvSpPr>
        <p:spPr>
          <a:xfrm>
            <a:off x="863138" y="1971235"/>
            <a:ext cx="4282440" cy="1325563"/>
          </a:xfrm>
        </p:spPr>
        <p:txBody>
          <a:bodyPr>
            <a:noAutofit/>
          </a:bodyPr>
          <a:lstStyle>
            <a:lvl1pPr>
              <a:defRPr sz="3600">
                <a:solidFill>
                  <a:srgbClr val="002E5C"/>
                </a:solidFill>
              </a:defRPr>
            </a:lvl1pPr>
          </a:lstStyle>
          <a:p>
            <a:r>
              <a:rPr lang="da-DK"/>
              <a:t>Klik for at redigere titeltypografien i masteren</a:t>
            </a:r>
          </a:p>
        </p:txBody>
      </p:sp>
      <p:sp>
        <p:nvSpPr>
          <p:cNvPr id="7" name="Pladsholder til tekst 6">
            <a:extLst>
              <a:ext uri="{FF2B5EF4-FFF2-40B4-BE49-F238E27FC236}">
                <a16:creationId xmlns:a16="http://schemas.microsoft.com/office/drawing/2014/main" id="{55A4A66E-8D67-76D7-FD41-F91F1CF8D6B2}"/>
              </a:ext>
            </a:extLst>
          </p:cNvPr>
          <p:cNvSpPr>
            <a:spLocks noGrp="1"/>
          </p:cNvSpPr>
          <p:nvPr>
            <p:ph type="body" sz="quarter" idx="11"/>
          </p:nvPr>
        </p:nvSpPr>
        <p:spPr>
          <a:xfrm>
            <a:off x="863138" y="3899119"/>
            <a:ext cx="4281978" cy="1952625"/>
          </a:xfrm>
        </p:spPr>
        <p:txBody>
          <a:bodyPr/>
          <a:lstStyle>
            <a:lvl1pPr marL="0" indent="0">
              <a:buNone/>
              <a:defRPr>
                <a:solidFill>
                  <a:srgbClr val="002E5C"/>
                </a:solidFill>
              </a:defRPr>
            </a:lvl1pPr>
          </a:lstStyle>
          <a:p>
            <a:pPr lvl="0"/>
            <a:r>
              <a:rPr lang="da-DK"/>
              <a:t>Klik for at redigere teksttypografierne i masteren</a:t>
            </a:r>
          </a:p>
        </p:txBody>
      </p:sp>
      <p:pic>
        <p:nvPicPr>
          <p:cNvPr id="6" name="Billede 5" descr="Et billede, der indeholder mørk, dag&#10;&#10;Automatisk genereret beskrivelse">
            <a:extLst>
              <a:ext uri="{FF2B5EF4-FFF2-40B4-BE49-F238E27FC236}">
                <a16:creationId xmlns:a16="http://schemas.microsoft.com/office/drawing/2014/main" id="{D18CFEB4-F4F3-AB50-B743-A1571FD3BB3C}"/>
              </a:ext>
            </a:extLst>
          </p:cNvPr>
          <p:cNvPicPr>
            <a:picLocks noChangeAspect="1"/>
          </p:cNvPicPr>
          <p:nvPr/>
        </p:nvPicPr>
        <p:blipFill rotWithShape="1">
          <a:blip r:embed="rId2">
            <a:extLst>
              <a:ext uri="{28A0092B-C50C-407E-A947-70E740481C1C}">
                <a14:useLocalDpi xmlns:a14="http://schemas.microsoft.com/office/drawing/2010/main" val="0"/>
              </a:ext>
            </a:extLst>
          </a:blip>
          <a:srcRect l="33152" r="22636"/>
          <a:stretch/>
        </p:blipFill>
        <p:spPr>
          <a:xfrm>
            <a:off x="6808124" y="0"/>
            <a:ext cx="5390364" cy="6858000"/>
          </a:xfrm>
          <a:prstGeom prst="rect">
            <a:avLst/>
          </a:prstGeom>
        </p:spPr>
      </p:pic>
    </p:spTree>
    <p:extLst>
      <p:ext uri="{BB962C8B-B14F-4D97-AF65-F5344CB8AC3E}">
        <p14:creationId xmlns:p14="http://schemas.microsoft.com/office/powerpoint/2010/main" val="1928134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3_Brugerdefineret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D01E6B-21CA-A516-39C2-C0E94C833FF0}"/>
              </a:ext>
            </a:extLst>
          </p:cNvPr>
          <p:cNvSpPr>
            <a:spLocks noGrp="1"/>
          </p:cNvSpPr>
          <p:nvPr>
            <p:ph type="title"/>
          </p:nvPr>
        </p:nvSpPr>
        <p:spPr>
          <a:xfrm>
            <a:off x="863138" y="1971235"/>
            <a:ext cx="4282440" cy="1325563"/>
          </a:xfrm>
        </p:spPr>
        <p:txBody>
          <a:bodyPr>
            <a:noAutofit/>
          </a:bodyPr>
          <a:lstStyle>
            <a:lvl1pPr>
              <a:defRPr sz="3600">
                <a:solidFill>
                  <a:srgbClr val="002E5C"/>
                </a:solidFill>
              </a:defRPr>
            </a:lvl1pPr>
          </a:lstStyle>
          <a:p>
            <a:r>
              <a:rPr lang="da-DK"/>
              <a:t>Klik for at redigere titeltypografien i masteren</a:t>
            </a:r>
          </a:p>
        </p:txBody>
      </p:sp>
      <p:sp>
        <p:nvSpPr>
          <p:cNvPr id="7" name="Pladsholder til tekst 6">
            <a:extLst>
              <a:ext uri="{FF2B5EF4-FFF2-40B4-BE49-F238E27FC236}">
                <a16:creationId xmlns:a16="http://schemas.microsoft.com/office/drawing/2014/main" id="{55A4A66E-8D67-76D7-FD41-F91F1CF8D6B2}"/>
              </a:ext>
            </a:extLst>
          </p:cNvPr>
          <p:cNvSpPr>
            <a:spLocks noGrp="1"/>
          </p:cNvSpPr>
          <p:nvPr>
            <p:ph type="body" sz="quarter" idx="11"/>
          </p:nvPr>
        </p:nvSpPr>
        <p:spPr>
          <a:xfrm>
            <a:off x="863138" y="3899119"/>
            <a:ext cx="4281978" cy="1952625"/>
          </a:xfrm>
        </p:spPr>
        <p:txBody>
          <a:bodyPr/>
          <a:lstStyle>
            <a:lvl1pPr marL="0" indent="0">
              <a:buNone/>
              <a:defRPr>
                <a:solidFill>
                  <a:srgbClr val="002E5C"/>
                </a:solidFill>
              </a:defRPr>
            </a:lvl1pPr>
          </a:lstStyle>
          <a:p>
            <a:pPr lvl="0"/>
            <a:r>
              <a:rPr lang="da-DK"/>
              <a:t>Klik for at redigere teksttypografierne i masteren</a:t>
            </a:r>
          </a:p>
        </p:txBody>
      </p:sp>
      <p:pic>
        <p:nvPicPr>
          <p:cNvPr id="4" name="Billede 3" descr="Et billede, der indeholder tekst, himmel, lys&#10;&#10;Automatisk genereret beskrivelse">
            <a:extLst>
              <a:ext uri="{FF2B5EF4-FFF2-40B4-BE49-F238E27FC236}">
                <a16:creationId xmlns:a16="http://schemas.microsoft.com/office/drawing/2014/main" id="{D3BBFB34-9216-1B34-CDF5-285EFA6FC603}"/>
              </a:ext>
            </a:extLst>
          </p:cNvPr>
          <p:cNvPicPr>
            <a:picLocks noChangeAspect="1"/>
          </p:cNvPicPr>
          <p:nvPr/>
        </p:nvPicPr>
        <p:blipFill rotWithShape="1">
          <a:blip r:embed="rId2">
            <a:extLst>
              <a:ext uri="{28A0092B-C50C-407E-A947-70E740481C1C}">
                <a14:useLocalDpi xmlns:a14="http://schemas.microsoft.com/office/drawing/2010/main" val="0"/>
              </a:ext>
            </a:extLst>
          </a:blip>
          <a:srcRect l="10705" r="45132"/>
          <a:stretch/>
        </p:blipFill>
        <p:spPr>
          <a:xfrm flipH="1">
            <a:off x="6807662" y="0"/>
            <a:ext cx="5384338" cy="6858000"/>
          </a:xfrm>
          <a:prstGeom prst="rect">
            <a:avLst/>
          </a:prstGeom>
        </p:spPr>
      </p:pic>
    </p:spTree>
    <p:extLst>
      <p:ext uri="{BB962C8B-B14F-4D97-AF65-F5344CB8AC3E}">
        <p14:creationId xmlns:p14="http://schemas.microsoft.com/office/powerpoint/2010/main" val="1290925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_Nyt emne 2">
    <p:spTree>
      <p:nvGrpSpPr>
        <p:cNvPr id="1" name=""/>
        <p:cNvGrpSpPr/>
        <p:nvPr/>
      </p:nvGrpSpPr>
      <p:grpSpPr>
        <a:xfrm>
          <a:off x="0" y="0"/>
          <a:ext cx="0" cy="0"/>
          <a:chOff x="0" y="0"/>
          <a:chExt cx="0" cy="0"/>
        </a:xfrm>
      </p:grpSpPr>
      <p:pic>
        <p:nvPicPr>
          <p:cNvPr id="3" name="Billede 2" descr="Et billede, der indeholder mørk, dag&#10;&#10;Automatisk genereret beskrivelse">
            <a:extLst>
              <a:ext uri="{FF2B5EF4-FFF2-40B4-BE49-F238E27FC236}">
                <a16:creationId xmlns:a16="http://schemas.microsoft.com/office/drawing/2014/main" id="{C986E5B9-D998-5A1C-4E4A-CAEEF5FC0C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Pladsholder til tekst 4">
            <a:extLst>
              <a:ext uri="{FF2B5EF4-FFF2-40B4-BE49-F238E27FC236}">
                <a16:creationId xmlns:a16="http://schemas.microsoft.com/office/drawing/2014/main" id="{539AEF96-6F76-76B5-AC87-B5DBF7BC45D9}"/>
              </a:ext>
            </a:extLst>
          </p:cNvPr>
          <p:cNvSpPr>
            <a:spLocks noGrp="1"/>
          </p:cNvSpPr>
          <p:nvPr>
            <p:ph type="body" sz="quarter" idx="10" hasCustomPrompt="1"/>
          </p:nvPr>
        </p:nvSpPr>
        <p:spPr>
          <a:xfrm>
            <a:off x="731520" y="3642287"/>
            <a:ext cx="6992053" cy="766763"/>
          </a:xfrm>
        </p:spPr>
        <p:txBody>
          <a:bodyPr>
            <a:noAutofit/>
          </a:bodyPr>
          <a:lstStyle>
            <a:lvl1pPr marL="0" indent="0" algn="l">
              <a:buNone/>
              <a:defRPr sz="4000">
                <a:solidFill>
                  <a:schemeClr val="bg1"/>
                </a:solidFill>
                <a:latin typeface="+mj-lt"/>
              </a:defRPr>
            </a:lvl1pPr>
          </a:lstStyle>
          <a:p>
            <a:pPr lvl="0"/>
            <a:r>
              <a:rPr lang="da-DK"/>
              <a:t>Underoverskrift</a:t>
            </a:r>
          </a:p>
        </p:txBody>
      </p:sp>
      <p:sp>
        <p:nvSpPr>
          <p:cNvPr id="4" name="Titel 13">
            <a:extLst>
              <a:ext uri="{FF2B5EF4-FFF2-40B4-BE49-F238E27FC236}">
                <a16:creationId xmlns:a16="http://schemas.microsoft.com/office/drawing/2014/main" id="{167ADA9B-728D-262D-7C69-A9B9745DCCF4}"/>
              </a:ext>
            </a:extLst>
          </p:cNvPr>
          <p:cNvSpPr>
            <a:spLocks noGrp="1"/>
          </p:cNvSpPr>
          <p:nvPr>
            <p:ph type="title" hasCustomPrompt="1"/>
          </p:nvPr>
        </p:nvSpPr>
        <p:spPr>
          <a:xfrm>
            <a:off x="731520" y="2367071"/>
            <a:ext cx="6646333" cy="1325563"/>
          </a:xfrm>
        </p:spPr>
        <p:txBody>
          <a:bodyPr/>
          <a:lstStyle>
            <a:lvl1pPr algn="l">
              <a:defRPr>
                <a:solidFill>
                  <a:schemeClr val="bg1"/>
                </a:solidFill>
              </a:defRPr>
            </a:lvl1pPr>
          </a:lstStyle>
          <a:p>
            <a:r>
              <a:rPr lang="da-DK"/>
              <a:t>Overskrift</a:t>
            </a:r>
          </a:p>
        </p:txBody>
      </p:sp>
      <p:pic>
        <p:nvPicPr>
          <p:cNvPr id="5" name="Billede 4" descr="Et billede, der indeholder tekst, Font/skrifttype, Grafik, logo&#10;&#10;Automatisk genereret beskrivelse">
            <a:extLst>
              <a:ext uri="{FF2B5EF4-FFF2-40B4-BE49-F238E27FC236}">
                <a16:creationId xmlns:a16="http://schemas.microsoft.com/office/drawing/2014/main" id="{6354863C-EEC2-CD42-8CFF-C2C9E037B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3380" y="5392920"/>
            <a:ext cx="2556588" cy="852646"/>
          </a:xfrm>
          <a:prstGeom prst="rect">
            <a:avLst/>
          </a:prstGeom>
        </p:spPr>
      </p:pic>
    </p:spTree>
    <p:extLst>
      <p:ext uri="{BB962C8B-B14F-4D97-AF65-F5344CB8AC3E}">
        <p14:creationId xmlns:p14="http://schemas.microsoft.com/office/powerpoint/2010/main" val="833178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2_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618A00-43AD-40E0-AB64-4D7CA3502A5B}"/>
              </a:ext>
            </a:extLst>
          </p:cNvPr>
          <p:cNvSpPr>
            <a:spLocks noGrp="1"/>
          </p:cNvSpPr>
          <p:nvPr>
            <p:ph type="title"/>
          </p:nvPr>
        </p:nvSpPr>
        <p:spPr/>
        <p:txBody>
          <a:bodyPr/>
          <a:lstStyle>
            <a:lvl1pPr>
              <a:defRPr>
                <a:solidFill>
                  <a:srgbClr val="002E5C"/>
                </a:solidFill>
                <a:latin typeface="Arial Black" panose="020B0A04020102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03EDDF34-04B6-65F4-029B-B0C1AD9CDCE7}"/>
              </a:ext>
            </a:extLst>
          </p:cNvPr>
          <p:cNvSpPr>
            <a:spLocks noGrp="1"/>
          </p:cNvSpPr>
          <p:nvPr>
            <p:ph idx="1"/>
          </p:nvPr>
        </p:nvSpPr>
        <p:spPr/>
        <p:txBody>
          <a:bodyPr/>
          <a:lstStyle>
            <a:lvl1pPr>
              <a:buClr>
                <a:schemeClr val="accent2"/>
              </a:buClr>
              <a:defRPr>
                <a:solidFill>
                  <a:srgbClr val="002E5C"/>
                </a:solidFill>
              </a:defRPr>
            </a:lvl1pPr>
            <a:lvl2pPr>
              <a:buClr>
                <a:schemeClr val="accent2"/>
              </a:buClr>
              <a:defRPr>
                <a:solidFill>
                  <a:srgbClr val="002E5C"/>
                </a:solidFill>
              </a:defRPr>
            </a:lvl2pPr>
            <a:lvl3pPr>
              <a:buClr>
                <a:schemeClr val="accent2"/>
              </a:buClr>
              <a:defRPr>
                <a:solidFill>
                  <a:srgbClr val="002E5C"/>
                </a:solidFill>
              </a:defRPr>
            </a:lvl3pPr>
            <a:lvl4pPr>
              <a:buClr>
                <a:schemeClr val="accent2"/>
              </a:buClr>
              <a:defRPr>
                <a:solidFill>
                  <a:srgbClr val="002E5C"/>
                </a:solidFill>
              </a:defRPr>
            </a:lvl4pPr>
            <a:lvl5pPr>
              <a:buClr>
                <a:schemeClr val="accent2"/>
              </a:buClr>
              <a:defRPr>
                <a:solidFill>
                  <a:srgbClr val="002E5C"/>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Rektangel 4">
            <a:extLst>
              <a:ext uri="{FF2B5EF4-FFF2-40B4-BE49-F238E27FC236}">
                <a16:creationId xmlns:a16="http://schemas.microsoft.com/office/drawing/2014/main" id="{271E153F-6F18-FFCA-845E-9FBA71585B3E}"/>
              </a:ext>
            </a:extLst>
          </p:cNvPr>
          <p:cNvSpPr/>
          <p:nvPr/>
        </p:nvSpPr>
        <p:spPr>
          <a:xfrm>
            <a:off x="0" y="6505314"/>
            <a:ext cx="12192000" cy="365125"/>
          </a:xfrm>
          <a:prstGeom prst="rect">
            <a:avLst/>
          </a:pr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2168369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3_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618A00-43AD-40E0-AB64-4D7CA3502A5B}"/>
              </a:ext>
            </a:extLst>
          </p:cNvPr>
          <p:cNvSpPr>
            <a:spLocks noGrp="1"/>
          </p:cNvSpPr>
          <p:nvPr>
            <p:ph type="title"/>
          </p:nvPr>
        </p:nvSpPr>
        <p:spPr/>
        <p:txBody>
          <a:bodyPr/>
          <a:lstStyle>
            <a:lvl1pPr>
              <a:defRPr>
                <a:solidFill>
                  <a:srgbClr val="002E5C"/>
                </a:solidFill>
                <a:latin typeface="Arial Black" panose="020B0A04020102020204" pitchFamily="34" charset="0"/>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03EDDF34-04B6-65F4-029B-B0C1AD9CDCE7}"/>
              </a:ext>
            </a:extLst>
          </p:cNvPr>
          <p:cNvSpPr>
            <a:spLocks noGrp="1"/>
          </p:cNvSpPr>
          <p:nvPr>
            <p:ph idx="1"/>
          </p:nvPr>
        </p:nvSpPr>
        <p:spPr/>
        <p:txBody>
          <a:bodyPr/>
          <a:lstStyle>
            <a:lvl1pPr>
              <a:buClr>
                <a:schemeClr val="accent2"/>
              </a:buClr>
              <a:defRPr>
                <a:solidFill>
                  <a:srgbClr val="002E5C"/>
                </a:solidFill>
              </a:defRPr>
            </a:lvl1pPr>
            <a:lvl2pPr>
              <a:buClr>
                <a:schemeClr val="accent2"/>
              </a:buClr>
              <a:defRPr>
                <a:solidFill>
                  <a:srgbClr val="002E5C"/>
                </a:solidFill>
              </a:defRPr>
            </a:lvl2pPr>
            <a:lvl3pPr>
              <a:buClr>
                <a:schemeClr val="accent2"/>
              </a:buClr>
              <a:defRPr>
                <a:solidFill>
                  <a:srgbClr val="002E5C"/>
                </a:solidFill>
              </a:defRPr>
            </a:lvl3pPr>
            <a:lvl4pPr>
              <a:buClr>
                <a:schemeClr val="accent2"/>
              </a:buClr>
              <a:defRPr>
                <a:solidFill>
                  <a:srgbClr val="002E5C"/>
                </a:solidFill>
              </a:defRPr>
            </a:lvl4pPr>
            <a:lvl5pPr>
              <a:buClr>
                <a:schemeClr val="accent2"/>
              </a:buClr>
              <a:defRPr>
                <a:solidFill>
                  <a:srgbClr val="002E5C"/>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Rektangel 4">
            <a:extLst>
              <a:ext uri="{FF2B5EF4-FFF2-40B4-BE49-F238E27FC236}">
                <a16:creationId xmlns:a16="http://schemas.microsoft.com/office/drawing/2014/main" id="{271E153F-6F18-FFCA-845E-9FBA71585B3E}"/>
              </a:ext>
            </a:extLst>
          </p:cNvPr>
          <p:cNvSpPr/>
          <p:nvPr/>
        </p:nvSpPr>
        <p:spPr>
          <a:xfrm>
            <a:off x="0" y="6505314"/>
            <a:ext cx="12192000" cy="365125"/>
          </a:xfrm>
          <a:prstGeom prst="rect">
            <a:avLst/>
          </a:prstGeom>
          <a:solidFill>
            <a:srgbClr val="002E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1528623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4_Brugerdefineret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D01E6B-21CA-A516-39C2-C0E94C833FF0}"/>
              </a:ext>
            </a:extLst>
          </p:cNvPr>
          <p:cNvSpPr>
            <a:spLocks noGrp="1"/>
          </p:cNvSpPr>
          <p:nvPr>
            <p:ph type="title" hasCustomPrompt="1"/>
          </p:nvPr>
        </p:nvSpPr>
        <p:spPr>
          <a:xfrm>
            <a:off x="863138" y="1971235"/>
            <a:ext cx="5867344" cy="1325563"/>
          </a:xfrm>
        </p:spPr>
        <p:txBody>
          <a:bodyPr>
            <a:noAutofit/>
          </a:bodyPr>
          <a:lstStyle>
            <a:lvl1pPr>
              <a:defRPr sz="3600">
                <a:solidFill>
                  <a:srgbClr val="002E5C"/>
                </a:solidFill>
              </a:defRPr>
            </a:lvl1pPr>
          </a:lstStyle>
          <a:p>
            <a:r>
              <a:rPr lang="da-DK"/>
              <a:t>Skriv dig op til </a:t>
            </a:r>
            <a:r>
              <a:rPr lang="da-DK" err="1"/>
              <a:t>Merkuras</a:t>
            </a:r>
            <a:r>
              <a:rPr lang="da-DK"/>
              <a:t> nyhedsbrev</a:t>
            </a:r>
          </a:p>
        </p:txBody>
      </p:sp>
      <p:sp>
        <p:nvSpPr>
          <p:cNvPr id="7" name="Pladsholder til tekst 6">
            <a:extLst>
              <a:ext uri="{FF2B5EF4-FFF2-40B4-BE49-F238E27FC236}">
                <a16:creationId xmlns:a16="http://schemas.microsoft.com/office/drawing/2014/main" id="{55A4A66E-8D67-76D7-FD41-F91F1CF8D6B2}"/>
              </a:ext>
            </a:extLst>
          </p:cNvPr>
          <p:cNvSpPr>
            <a:spLocks noGrp="1"/>
          </p:cNvSpPr>
          <p:nvPr>
            <p:ph type="body" sz="quarter" idx="11"/>
          </p:nvPr>
        </p:nvSpPr>
        <p:spPr>
          <a:xfrm>
            <a:off x="863138" y="3899119"/>
            <a:ext cx="3385401" cy="1952625"/>
          </a:xfrm>
        </p:spPr>
        <p:txBody>
          <a:bodyPr/>
          <a:lstStyle>
            <a:lvl1pPr marL="0" indent="0">
              <a:buNone/>
              <a:defRPr>
                <a:solidFill>
                  <a:srgbClr val="002E5C"/>
                </a:solidFill>
              </a:defRPr>
            </a:lvl1pPr>
          </a:lstStyle>
          <a:p>
            <a:pPr lvl="0"/>
            <a:r>
              <a:rPr lang="da-DK"/>
              <a:t>Klik for at redigere teksttypografierne i masteren</a:t>
            </a:r>
          </a:p>
        </p:txBody>
      </p:sp>
      <p:pic>
        <p:nvPicPr>
          <p:cNvPr id="3" name="Billede 2">
            <a:extLst>
              <a:ext uri="{FF2B5EF4-FFF2-40B4-BE49-F238E27FC236}">
                <a16:creationId xmlns:a16="http://schemas.microsoft.com/office/drawing/2014/main" id="{95BAA44F-5A32-B2D4-A33A-2298B262CC8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0" y="476997"/>
            <a:ext cx="5792195" cy="5639602"/>
          </a:xfrm>
          <a:prstGeom prst="rect">
            <a:avLst/>
          </a:prstGeom>
        </p:spPr>
      </p:pic>
    </p:spTree>
    <p:extLst>
      <p:ext uri="{BB962C8B-B14F-4D97-AF65-F5344CB8AC3E}">
        <p14:creationId xmlns:p14="http://schemas.microsoft.com/office/powerpoint/2010/main" val="36267357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97D1D99B-C7D6-8AB6-1074-15A3252022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8B0DF195-0C62-97FA-E0F2-7549D29B22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pic>
        <p:nvPicPr>
          <p:cNvPr id="5" name="Billede 4" descr="Et billede, der indeholder Font/skrifttype, Grafik, logo, grafisk design&#10;&#10;Automatisk genereret beskrivelse">
            <a:extLst>
              <a:ext uri="{FF2B5EF4-FFF2-40B4-BE49-F238E27FC236}">
                <a16:creationId xmlns:a16="http://schemas.microsoft.com/office/drawing/2014/main" id="{88BE82C8-7398-BC8A-DFCC-86BE01417C46}"/>
              </a:ext>
            </a:extLst>
          </p:cNvPr>
          <p:cNvPicPr>
            <a:picLocks noChangeAspect="1"/>
          </p:cNvPicPr>
          <p:nvPr/>
        </p:nvPicPr>
        <p:blipFill>
          <a:blip r:embed="rId18" cstate="print">
            <a:extLst>
              <a:ext uri="{28A0092B-C50C-407E-A947-70E740481C1C}">
                <a14:useLocalDpi xmlns:a14="http://schemas.microsoft.com/office/drawing/2010/main" val="0"/>
              </a:ext>
            </a:extLst>
          </a:blip>
          <a:srcRect r="68469"/>
          <a:stretch/>
        </p:blipFill>
        <p:spPr>
          <a:xfrm>
            <a:off x="11022563" y="79126"/>
            <a:ext cx="945502" cy="1020559"/>
          </a:xfrm>
          <a:prstGeom prst="rect">
            <a:avLst/>
          </a:prstGeom>
        </p:spPr>
      </p:pic>
    </p:spTree>
    <p:extLst>
      <p:ext uri="{BB962C8B-B14F-4D97-AF65-F5344CB8AC3E}">
        <p14:creationId xmlns:p14="http://schemas.microsoft.com/office/powerpoint/2010/main" val="15794736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6" r:id="rId15"/>
    <p:sldLayoutId id="2147483677" r:id="rId16"/>
  </p:sldLayoutIdLst>
  <p:txStyles>
    <p:titleStyle>
      <a:lvl1pPr algn="l" defTabSz="914400" rtl="0" eaLnBrk="1" latinLnBrk="0" hangingPunct="1">
        <a:lnSpc>
          <a:spcPct val="90000"/>
        </a:lnSpc>
        <a:spcBef>
          <a:spcPct val="0"/>
        </a:spcBef>
        <a:buNone/>
        <a:defRPr sz="4400" kern="1200">
          <a:solidFill>
            <a:srgbClr val="002E5C"/>
          </a:solidFill>
          <a:latin typeface="Arial Black" panose="020B0A04020102020204" pitchFamily="34" charset="0"/>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rgbClr val="002E5C"/>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rgbClr val="002E5C"/>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rgbClr val="002E5C"/>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rgbClr val="002E5C"/>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rgbClr val="002E5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6.xml"/><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5.xml"/><Relationship Id="rId1" Type="http://schemas.openxmlformats.org/officeDocument/2006/relationships/tags" Target="../tags/tag3.xml"/><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5.xml"/><Relationship Id="rId1" Type="http://schemas.openxmlformats.org/officeDocument/2006/relationships/tags" Target="../tags/tag4.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5.xml"/><Relationship Id="rId1" Type="http://schemas.openxmlformats.org/officeDocument/2006/relationships/tags" Target="../tags/tag5.xml"/><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5.xml"/><Relationship Id="rId1" Type="http://schemas.openxmlformats.org/officeDocument/2006/relationships/tags" Target="../tags/tag6.xml"/><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s://www.kl.dk/videncenter/nyheder/2022/vink-farvel-til-triviel-administration-i-ringkoebing-skjern-har-software-robotter-frigivet-37400-timer-paa-tre-aar"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9.gif"/></Relationships>
</file>

<file path=ppt/slides/_rels/slide3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png"/></Relationships>
</file>

<file path=ppt/slides/_rels/slide35.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png"/></Relationships>
</file>

<file path=ppt/slides/_rels/slide3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7.xml"/><Relationship Id="rId5" Type="http://schemas.openxmlformats.org/officeDocument/2006/relationships/image" Target="../media/image60.png"/><Relationship Id="rId4" Type="http://schemas.openxmlformats.org/officeDocument/2006/relationships/image" Target="../media/image59.png"/></Relationships>
</file>

<file path=ppt/slides/_rels/slide3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63.png"/><Relationship Id="rId4" Type="http://schemas.openxmlformats.org/officeDocument/2006/relationships/image" Target="../media/image62.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74.png"/><Relationship Id="rId5" Type="http://schemas.openxmlformats.org/officeDocument/2006/relationships/image" Target="../media/image73.png"/><Relationship Id="rId10" Type="http://schemas.openxmlformats.org/officeDocument/2006/relationships/image" Target="../media/image78.png"/><Relationship Id="rId4" Type="http://schemas.openxmlformats.org/officeDocument/2006/relationships/image" Target="../media/image72.png"/><Relationship Id="rId9" Type="http://schemas.openxmlformats.org/officeDocument/2006/relationships/image" Target="../media/image77.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videnscenterportalen.dk/merkura/forloeb/materiale-til-amu-introduktion-til-rpa-i-administrative-funktioner-del-1/" TargetMode="External"/><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hyperlink" Target="https://videnscenterportalen.dk/merkura/forloeb/materiale-til-amu-udvikling-af-administrative-opgaver-med-rpa-del-3/" TargetMode="External"/><Relationship Id="rId4" Type="http://schemas.openxmlformats.org/officeDocument/2006/relationships/hyperlink" Target="https://videnscenterportalen.dk/merkura/forloeb/materiale-til-amu-afdaekning-af-administrative-processer-rpa/" TargetMode="Externa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82.png"/><Relationship Id="rId4" Type="http://schemas.openxmlformats.org/officeDocument/2006/relationships/notesSlide" Target="../notesSlides/notesSlide37.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83.png"/><Relationship Id="rId4" Type="http://schemas.openxmlformats.org/officeDocument/2006/relationships/notesSlide" Target="../notesSlides/notesSlide38.xml"/></Relationships>
</file>

<file path=ppt/slides/_rels/slide5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86.png"/><Relationship Id="rId4" Type="http://schemas.openxmlformats.org/officeDocument/2006/relationships/hyperlink" Target="https://videnscenterportalen.dk/merkura/forloeb/optimering-og-lean-med-rpa/" TargetMode="Externa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87.png"/><Relationship Id="rId4" Type="http://schemas.openxmlformats.org/officeDocument/2006/relationships/hyperlink" Target="https://videnscenterportalen.dk/merkura/forloeb/kvalitetsomkostninger-og-rpa/"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hyperlink" Target="https://youtu.be/A1UL8ikP3Lw" TargetMode="Externa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hyperlink" Target="https://digitalhandel.us17.list-manage.com/subscribe?u=e2d36431047941fae7345b44f&amp;id=2f5b18a67a" TargetMode="External"/><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3" Type="http://schemas.openxmlformats.org/officeDocument/2006/relationships/hyperlink" Target="mailto:morc@merkura.dk" TargetMode="External"/><Relationship Id="rId7"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hyperlink" Target="https://www.linkedin.com/in/lasse-normark/" TargetMode="External"/><Relationship Id="rId5" Type="http://schemas.openxmlformats.org/officeDocument/2006/relationships/hyperlink" Target="mailto:lnoe@merkura.dk" TargetMode="External"/><Relationship Id="rId4" Type="http://schemas.openxmlformats.org/officeDocument/2006/relationships/hyperlink" Target="https://www.linkedin.com/in/mortenchristoffersens/"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tags" Target="../tags/tag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CFCECAD7-423D-BDD3-7F1B-F52F317C8708}"/>
              </a:ext>
            </a:extLst>
          </p:cNvPr>
          <p:cNvSpPr>
            <a:spLocks noGrp="1"/>
          </p:cNvSpPr>
          <p:nvPr>
            <p:ph type="body" sz="quarter" idx="10"/>
          </p:nvPr>
        </p:nvSpPr>
        <p:spPr/>
        <p:txBody>
          <a:bodyPr/>
          <a:lstStyle/>
          <a:p>
            <a:r>
              <a:rPr lang="da-DK"/>
              <a:t>7. maj 2025</a:t>
            </a:r>
          </a:p>
        </p:txBody>
      </p:sp>
      <p:sp>
        <p:nvSpPr>
          <p:cNvPr id="4" name="Titel 3">
            <a:extLst>
              <a:ext uri="{FF2B5EF4-FFF2-40B4-BE49-F238E27FC236}">
                <a16:creationId xmlns:a16="http://schemas.microsoft.com/office/drawing/2014/main" id="{8640067B-2CA1-96D6-621E-548795E10FEA}"/>
              </a:ext>
            </a:extLst>
          </p:cNvPr>
          <p:cNvSpPr>
            <a:spLocks noGrp="1"/>
          </p:cNvSpPr>
          <p:nvPr>
            <p:ph type="title"/>
          </p:nvPr>
        </p:nvSpPr>
        <p:spPr/>
        <p:txBody>
          <a:bodyPr/>
          <a:lstStyle/>
          <a:p>
            <a:r>
              <a:rPr lang="da-DK"/>
              <a:t>Kursus i RPA</a:t>
            </a:r>
          </a:p>
        </p:txBody>
      </p:sp>
    </p:spTree>
    <p:extLst>
      <p:ext uri="{BB962C8B-B14F-4D97-AF65-F5344CB8AC3E}">
        <p14:creationId xmlns:p14="http://schemas.microsoft.com/office/powerpoint/2010/main" val="10529510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dsholder til indhold 4">
            <a:extLst>
              <a:ext uri="{FF2B5EF4-FFF2-40B4-BE49-F238E27FC236}">
                <a16:creationId xmlns:a16="http://schemas.microsoft.com/office/drawing/2014/main" id="{D98442B9-5950-04B0-2256-F9F27565EF9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7" name="Tekstfelt 6">
            <a:extLst>
              <a:ext uri="{FF2B5EF4-FFF2-40B4-BE49-F238E27FC236}">
                <a16:creationId xmlns:a16="http://schemas.microsoft.com/office/drawing/2014/main" id="{ADAC434F-1E36-C384-C8D0-32698B126E28}"/>
              </a:ext>
            </a:extLst>
          </p:cNvPr>
          <p:cNvSpPr txBox="1"/>
          <p:nvPr/>
        </p:nvSpPr>
        <p:spPr>
          <a:xfrm>
            <a:off x="1010654" y="1778028"/>
            <a:ext cx="4475748" cy="3600986"/>
          </a:xfrm>
          <a:prstGeom prst="rect">
            <a:avLst/>
          </a:prstGeom>
          <a:noFill/>
        </p:spPr>
        <p:txBody>
          <a:bodyPr wrap="square">
            <a:spAutoFit/>
          </a:bodyPr>
          <a:lstStyle/>
          <a:p>
            <a:r>
              <a:rPr lang="da-DK" sz="4800" b="1">
                <a:solidFill>
                  <a:schemeClr val="bg1"/>
                </a:solidFill>
                <a:latin typeface="Arial Black" panose="020B0A04020102020204" pitchFamily="34" charset="0"/>
              </a:rPr>
              <a:t>WEBINARER</a:t>
            </a:r>
          </a:p>
          <a:p>
            <a:r>
              <a:rPr lang="da-DK" sz="3600">
                <a:solidFill>
                  <a:schemeClr val="accent1">
                    <a:lumMod val="20000"/>
                    <a:lumOff val="80000"/>
                  </a:schemeClr>
                </a:solidFill>
              </a:rPr>
              <a:t>10-12 om året om digital handel, AI og bæredygtighed</a:t>
            </a:r>
          </a:p>
          <a:p>
            <a:endParaRPr lang="da-DK" sz="3600">
              <a:solidFill>
                <a:schemeClr val="accent1">
                  <a:lumMod val="20000"/>
                  <a:lumOff val="80000"/>
                </a:schemeClr>
              </a:solidFill>
            </a:endParaRPr>
          </a:p>
          <a:p>
            <a:r>
              <a:rPr lang="da-DK" sz="3600">
                <a:solidFill>
                  <a:schemeClr val="accent1">
                    <a:lumMod val="20000"/>
                    <a:lumOff val="80000"/>
                  </a:schemeClr>
                </a:solidFill>
              </a:rPr>
              <a:t>338 deltagere i snit</a:t>
            </a:r>
            <a:endParaRPr lang="da-DK" sz="3200">
              <a:solidFill>
                <a:schemeClr val="accent1">
                  <a:lumMod val="20000"/>
                  <a:lumOff val="80000"/>
                </a:schemeClr>
              </a:solidFill>
            </a:endParaRPr>
          </a:p>
        </p:txBody>
      </p:sp>
    </p:spTree>
    <p:extLst>
      <p:ext uri="{BB962C8B-B14F-4D97-AF65-F5344CB8AC3E}">
        <p14:creationId xmlns:p14="http://schemas.microsoft.com/office/powerpoint/2010/main" val="30216211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felt 6">
            <a:extLst>
              <a:ext uri="{FF2B5EF4-FFF2-40B4-BE49-F238E27FC236}">
                <a16:creationId xmlns:a16="http://schemas.microsoft.com/office/drawing/2014/main" id="{ADAC434F-1E36-C384-C8D0-32698B126E28}"/>
              </a:ext>
            </a:extLst>
          </p:cNvPr>
          <p:cNvSpPr txBox="1"/>
          <p:nvPr/>
        </p:nvSpPr>
        <p:spPr>
          <a:xfrm>
            <a:off x="8842850" y="484632"/>
            <a:ext cx="2864518" cy="5724143"/>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3600" b="1">
                <a:latin typeface="Arial Black" panose="020B0A04020102020204" pitchFamily="34" charset="0"/>
                <a:ea typeface="+mj-ea"/>
                <a:cs typeface="+mj-cs"/>
              </a:rPr>
              <a:t>EuxBizCup</a:t>
            </a:r>
          </a:p>
          <a:p>
            <a:pPr algn="ctr">
              <a:lnSpc>
                <a:spcPct val="90000"/>
              </a:lnSpc>
              <a:spcBef>
                <a:spcPct val="0"/>
              </a:spcBef>
              <a:spcAft>
                <a:spcPts val="600"/>
              </a:spcAft>
            </a:pPr>
            <a:r>
              <a:rPr lang="en-US" sz="3600">
                <a:latin typeface="+mj-lt"/>
                <a:ea typeface="+mj-ea"/>
                <a:cs typeface="+mj-cs"/>
              </a:rPr>
              <a:t>National case competition </a:t>
            </a:r>
          </a:p>
          <a:p>
            <a:pPr algn="ctr">
              <a:lnSpc>
                <a:spcPct val="90000"/>
              </a:lnSpc>
              <a:spcBef>
                <a:spcPct val="0"/>
              </a:spcBef>
              <a:spcAft>
                <a:spcPts val="600"/>
              </a:spcAft>
            </a:pPr>
            <a:endParaRPr lang="en-US" sz="3600">
              <a:latin typeface="+mj-lt"/>
              <a:ea typeface="+mj-ea"/>
              <a:cs typeface="+mj-cs"/>
            </a:endParaRPr>
          </a:p>
          <a:p>
            <a:pPr algn="ctr">
              <a:lnSpc>
                <a:spcPct val="90000"/>
              </a:lnSpc>
              <a:spcBef>
                <a:spcPct val="0"/>
              </a:spcBef>
              <a:spcAft>
                <a:spcPts val="600"/>
              </a:spcAft>
            </a:pPr>
            <a:r>
              <a:rPr lang="en-US" sz="3600">
                <a:latin typeface="+mj-lt"/>
                <a:ea typeface="+mj-ea"/>
                <a:cs typeface="+mj-cs"/>
              </a:rPr>
              <a:t>19 </a:t>
            </a:r>
            <a:r>
              <a:rPr lang="en-US" sz="3600" err="1">
                <a:latin typeface="+mj-lt"/>
                <a:ea typeface="+mj-ea"/>
                <a:cs typeface="+mj-cs"/>
              </a:rPr>
              <a:t>skoler</a:t>
            </a:r>
            <a:endParaRPr lang="en-US" sz="3600">
              <a:latin typeface="+mj-lt"/>
              <a:ea typeface="+mj-ea"/>
              <a:cs typeface="+mj-cs"/>
            </a:endParaRPr>
          </a:p>
          <a:p>
            <a:pPr algn="ctr">
              <a:lnSpc>
                <a:spcPct val="90000"/>
              </a:lnSpc>
              <a:spcBef>
                <a:spcPct val="0"/>
              </a:spcBef>
              <a:spcAft>
                <a:spcPts val="600"/>
              </a:spcAft>
            </a:pPr>
            <a:endParaRPr lang="en-US" sz="3600">
              <a:latin typeface="+mj-lt"/>
              <a:ea typeface="+mj-ea"/>
              <a:cs typeface="+mj-cs"/>
            </a:endParaRPr>
          </a:p>
          <a:p>
            <a:pPr algn="ctr">
              <a:lnSpc>
                <a:spcPct val="90000"/>
              </a:lnSpc>
              <a:spcBef>
                <a:spcPct val="0"/>
              </a:spcBef>
              <a:spcAft>
                <a:spcPts val="600"/>
              </a:spcAft>
            </a:pPr>
            <a:r>
              <a:rPr lang="en-US" sz="3600">
                <a:latin typeface="+mj-lt"/>
                <a:ea typeface="+mj-ea"/>
                <a:cs typeface="+mj-cs"/>
              </a:rPr>
              <a:t>800 </a:t>
            </a:r>
            <a:r>
              <a:rPr lang="en-US" sz="3600" err="1">
                <a:latin typeface="+mj-lt"/>
                <a:ea typeface="+mj-ea"/>
                <a:cs typeface="+mj-cs"/>
              </a:rPr>
              <a:t>elever</a:t>
            </a:r>
            <a:endParaRPr lang="en-US" sz="3600">
              <a:latin typeface="+mj-lt"/>
              <a:ea typeface="+mj-ea"/>
              <a:cs typeface="+mj-cs"/>
            </a:endParaRPr>
          </a:p>
        </p:txBody>
      </p:sp>
      <p:pic>
        <p:nvPicPr>
          <p:cNvPr id="12" name="Pladsholder til indhold 11" descr="Et billede, der indeholder tekst, loft&#10;&#10;Automatisk genereret beskrivelse">
            <a:extLst>
              <a:ext uri="{FF2B5EF4-FFF2-40B4-BE49-F238E27FC236}">
                <a16:creationId xmlns:a16="http://schemas.microsoft.com/office/drawing/2014/main" id="{7EC5EBC1-FCFA-CBDA-771B-07DB15E7DF55}"/>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b="10499"/>
          <a:stretch/>
        </p:blipFill>
        <p:spPr>
          <a:xfrm>
            <a:off x="976251" y="942538"/>
            <a:ext cx="7163222" cy="4808332"/>
          </a:xfrm>
          <a:prstGeom prst="rect">
            <a:avLst/>
          </a:prstGeom>
          <a:effectLst/>
        </p:spPr>
      </p:pic>
      <p:pic>
        <p:nvPicPr>
          <p:cNvPr id="2" name="Pladsholder til indhold 11">
            <a:extLst>
              <a:ext uri="{FF2B5EF4-FFF2-40B4-BE49-F238E27FC236}">
                <a16:creationId xmlns:a16="http://schemas.microsoft.com/office/drawing/2014/main" id="{DA1831F6-C20E-01CD-55F3-36A339BD7DD3}"/>
              </a:ext>
            </a:extLst>
          </p:cNvPr>
          <p:cNvPicPr>
            <a:picLocks noChangeAspect="1"/>
          </p:cNvPicPr>
          <p:nvPr/>
        </p:nvPicPr>
        <p:blipFill>
          <a:blip r:embed="rId3" cstate="print">
            <a:extLst>
              <a:ext uri="{28A0092B-C50C-407E-A947-70E740481C1C}">
                <a14:useLocalDpi xmlns:a14="http://schemas.microsoft.com/office/drawing/2010/main" val="0"/>
              </a:ext>
            </a:extLst>
          </a:blip>
          <a:srcRect t="5232" b="5232"/>
          <a:stretch/>
        </p:blipFill>
        <p:spPr>
          <a:xfrm>
            <a:off x="976251" y="942537"/>
            <a:ext cx="7163222" cy="4808332"/>
          </a:xfrm>
          <a:prstGeom prst="rect">
            <a:avLst/>
          </a:prstGeom>
          <a:effectLst/>
        </p:spPr>
      </p:pic>
    </p:spTree>
    <p:extLst>
      <p:ext uri="{BB962C8B-B14F-4D97-AF65-F5344CB8AC3E}">
        <p14:creationId xmlns:p14="http://schemas.microsoft.com/office/powerpoint/2010/main" val="576314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2"/>
                                        </p:tgtEl>
                                      </p:cBhvr>
                                    </p:animEffect>
                                    <p:set>
                                      <p:cBhvr>
                                        <p:cTn id="7" dur="1" fill="hold">
                                          <p:stCondLst>
                                            <p:cond delay="1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3D736F-1EF8-97EC-932E-8A1BC28A4AA5}"/>
              </a:ext>
            </a:extLst>
          </p:cNvPr>
          <p:cNvSpPr>
            <a:spLocks noGrp="1"/>
          </p:cNvSpPr>
          <p:nvPr>
            <p:ph type="title"/>
          </p:nvPr>
        </p:nvSpPr>
        <p:spPr>
          <a:xfrm>
            <a:off x="2022761" y="2766218"/>
            <a:ext cx="8146473" cy="1325563"/>
          </a:xfrm>
        </p:spPr>
        <p:txBody>
          <a:bodyPr/>
          <a:lstStyle/>
          <a:p>
            <a:pPr algn="ctr"/>
            <a:r>
              <a:rPr lang="da-DK">
                <a:solidFill>
                  <a:schemeClr val="accent4">
                    <a:lumMod val="60000"/>
                    <a:lumOff val="40000"/>
                  </a:schemeClr>
                </a:solidFill>
              </a:rPr>
              <a:t>Gorilla Juice</a:t>
            </a:r>
          </a:p>
        </p:txBody>
      </p:sp>
      <p:sp>
        <p:nvSpPr>
          <p:cNvPr id="3" name="Pladsholder til tekst 2">
            <a:extLst>
              <a:ext uri="{FF2B5EF4-FFF2-40B4-BE49-F238E27FC236}">
                <a16:creationId xmlns:a16="http://schemas.microsoft.com/office/drawing/2014/main" id="{B69F5749-53BC-26B0-E96B-65AF1713624D}"/>
              </a:ext>
            </a:extLst>
          </p:cNvPr>
          <p:cNvSpPr>
            <a:spLocks noGrp="1"/>
          </p:cNvSpPr>
          <p:nvPr>
            <p:ph type="body" sz="quarter" idx="10"/>
          </p:nvPr>
        </p:nvSpPr>
        <p:spPr>
          <a:xfrm>
            <a:off x="2772832" y="3966528"/>
            <a:ext cx="6646333" cy="766763"/>
          </a:xfrm>
        </p:spPr>
        <p:txBody>
          <a:bodyPr/>
          <a:lstStyle/>
          <a:p>
            <a:pPr algn="ctr"/>
            <a:r>
              <a:rPr lang="da-DK"/>
              <a:t>Kurser, der sparker r..</a:t>
            </a:r>
          </a:p>
        </p:txBody>
      </p:sp>
      <p:pic>
        <p:nvPicPr>
          <p:cNvPr id="5" name="Billede 4" descr="Et billede, der indeholder logo&#10;&#10;Automatisk genereret beskrivelse">
            <a:extLst>
              <a:ext uri="{FF2B5EF4-FFF2-40B4-BE49-F238E27FC236}">
                <a16:creationId xmlns:a16="http://schemas.microsoft.com/office/drawing/2014/main" id="{DBBE7EFB-18F3-F298-28B0-289E15238A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05397" y="599660"/>
            <a:ext cx="2381205" cy="2381205"/>
          </a:xfrm>
          <a:prstGeom prst="rect">
            <a:avLst/>
          </a:prstGeom>
        </p:spPr>
      </p:pic>
      <p:pic>
        <p:nvPicPr>
          <p:cNvPr id="6" name="Billede 5">
            <a:extLst>
              <a:ext uri="{FF2B5EF4-FFF2-40B4-BE49-F238E27FC236}">
                <a16:creationId xmlns:a16="http://schemas.microsoft.com/office/drawing/2014/main" id="{5B38C241-6DAB-5A59-8174-1CA132CE45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22050" y="317499"/>
            <a:ext cx="501651" cy="501651"/>
          </a:xfrm>
          <a:prstGeom prst="rect">
            <a:avLst/>
          </a:prstGeom>
        </p:spPr>
      </p:pic>
    </p:spTree>
    <p:extLst>
      <p:ext uri="{BB962C8B-B14F-4D97-AF65-F5344CB8AC3E}">
        <p14:creationId xmlns:p14="http://schemas.microsoft.com/office/powerpoint/2010/main" val="28250644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3D736F-1EF8-97EC-932E-8A1BC28A4AA5}"/>
              </a:ext>
            </a:extLst>
          </p:cNvPr>
          <p:cNvSpPr>
            <a:spLocks noGrp="1"/>
          </p:cNvSpPr>
          <p:nvPr>
            <p:ph type="title"/>
          </p:nvPr>
        </p:nvSpPr>
        <p:spPr>
          <a:xfrm>
            <a:off x="2022761" y="2766218"/>
            <a:ext cx="8146473" cy="1325563"/>
          </a:xfrm>
        </p:spPr>
        <p:txBody>
          <a:bodyPr/>
          <a:lstStyle/>
          <a:p>
            <a:pPr algn="ctr"/>
            <a:r>
              <a:rPr lang="da-DK">
                <a:solidFill>
                  <a:schemeClr val="accent4">
                    <a:lumMod val="60000"/>
                    <a:lumOff val="40000"/>
                  </a:schemeClr>
                </a:solidFill>
              </a:rPr>
              <a:t>Gorilla Juice</a:t>
            </a:r>
          </a:p>
        </p:txBody>
      </p:sp>
      <p:sp>
        <p:nvSpPr>
          <p:cNvPr id="3" name="Pladsholder til tekst 2">
            <a:extLst>
              <a:ext uri="{FF2B5EF4-FFF2-40B4-BE49-F238E27FC236}">
                <a16:creationId xmlns:a16="http://schemas.microsoft.com/office/drawing/2014/main" id="{B69F5749-53BC-26B0-E96B-65AF1713624D}"/>
              </a:ext>
            </a:extLst>
          </p:cNvPr>
          <p:cNvSpPr>
            <a:spLocks noGrp="1"/>
          </p:cNvSpPr>
          <p:nvPr>
            <p:ph type="body" sz="quarter" idx="10"/>
          </p:nvPr>
        </p:nvSpPr>
        <p:spPr>
          <a:xfrm>
            <a:off x="2772832" y="3966528"/>
            <a:ext cx="6646333" cy="766763"/>
          </a:xfrm>
        </p:spPr>
        <p:txBody>
          <a:bodyPr/>
          <a:lstStyle/>
          <a:p>
            <a:pPr algn="ctr"/>
            <a:r>
              <a:rPr lang="da-DK"/>
              <a:t>Kurser, der sparker r..</a:t>
            </a:r>
          </a:p>
        </p:txBody>
      </p:sp>
      <p:pic>
        <p:nvPicPr>
          <p:cNvPr id="5" name="Billede 4" descr="Et billede, der indeholder logo&#10;&#10;Automatisk genereret beskrivelse">
            <a:extLst>
              <a:ext uri="{FF2B5EF4-FFF2-40B4-BE49-F238E27FC236}">
                <a16:creationId xmlns:a16="http://schemas.microsoft.com/office/drawing/2014/main" id="{DBBE7EFB-18F3-F298-28B0-289E15238A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05397" y="599660"/>
            <a:ext cx="2381205" cy="2381205"/>
          </a:xfrm>
          <a:prstGeom prst="rect">
            <a:avLst/>
          </a:prstGeom>
        </p:spPr>
      </p:pic>
      <p:pic>
        <p:nvPicPr>
          <p:cNvPr id="6" name="Billede 5">
            <a:extLst>
              <a:ext uri="{FF2B5EF4-FFF2-40B4-BE49-F238E27FC236}">
                <a16:creationId xmlns:a16="http://schemas.microsoft.com/office/drawing/2014/main" id="{5B38C241-6DAB-5A59-8174-1CA132CE45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22050" y="317499"/>
            <a:ext cx="501651" cy="501651"/>
          </a:xfrm>
          <a:prstGeom prst="rect">
            <a:avLst/>
          </a:prstGeom>
        </p:spPr>
      </p:pic>
      <p:pic>
        <p:nvPicPr>
          <p:cNvPr id="9" name="Billede 8" descr="Et billede, der indeholder tøj, person, tekst, Ansigt&#10;&#10;Automatisk genereret beskrivelse">
            <a:extLst>
              <a:ext uri="{FF2B5EF4-FFF2-40B4-BE49-F238E27FC236}">
                <a16:creationId xmlns:a16="http://schemas.microsoft.com/office/drawing/2014/main" id="{78312DD8-7CD3-7C1C-26E7-FFA24EEC9FD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4698" y="-303733"/>
            <a:ext cx="12669715" cy="8446477"/>
          </a:xfrm>
          <a:prstGeom prst="rect">
            <a:avLst/>
          </a:prstGeom>
        </p:spPr>
      </p:pic>
    </p:spTree>
    <p:extLst>
      <p:ext uri="{BB962C8B-B14F-4D97-AF65-F5344CB8AC3E}">
        <p14:creationId xmlns:p14="http://schemas.microsoft.com/office/powerpoint/2010/main" val="2701150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dsholder til indhold 2">
            <a:extLst>
              <a:ext uri="{FF2B5EF4-FFF2-40B4-BE49-F238E27FC236}">
                <a16:creationId xmlns:a16="http://schemas.microsoft.com/office/drawing/2014/main" id="{FAC433F5-F713-D1B3-45A8-3C9D58882BAE}"/>
              </a:ext>
            </a:extLst>
          </p:cNvPr>
          <p:cNvSpPr txBox="1">
            <a:spLocks/>
          </p:cNvSpPr>
          <p:nvPr/>
        </p:nvSpPr>
        <p:spPr>
          <a:xfrm>
            <a:off x="838200" y="1825625"/>
            <a:ext cx="1051560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a-DK">
              <a:solidFill>
                <a:schemeClr val="accent1">
                  <a:lumMod val="50000"/>
                </a:schemeClr>
              </a:solidFill>
            </a:endParaRPr>
          </a:p>
        </p:txBody>
      </p:sp>
      <p:sp>
        <p:nvSpPr>
          <p:cNvPr id="10" name="Tekstfelt 9">
            <a:extLst>
              <a:ext uri="{FF2B5EF4-FFF2-40B4-BE49-F238E27FC236}">
                <a16:creationId xmlns:a16="http://schemas.microsoft.com/office/drawing/2014/main" id="{2B891EF3-C858-86FF-EB3A-BA313619D28D}"/>
              </a:ext>
            </a:extLst>
          </p:cNvPr>
          <p:cNvSpPr txBox="1"/>
          <p:nvPr/>
        </p:nvSpPr>
        <p:spPr>
          <a:xfrm>
            <a:off x="1399411" y="1405698"/>
            <a:ext cx="4475748" cy="3600986"/>
          </a:xfrm>
          <a:prstGeom prst="rect">
            <a:avLst/>
          </a:prstGeom>
          <a:noFill/>
        </p:spPr>
        <p:txBody>
          <a:bodyPr wrap="square">
            <a:spAutoFit/>
          </a:bodyPr>
          <a:lstStyle/>
          <a:p>
            <a:pPr algn="ctr"/>
            <a:r>
              <a:rPr lang="da-DK" sz="4800" b="1">
                <a:solidFill>
                  <a:schemeClr val="accent1">
                    <a:lumMod val="50000"/>
                  </a:schemeClr>
                </a:solidFill>
                <a:latin typeface="Arial Black" panose="020B0A04020102020204" pitchFamily="34" charset="0"/>
              </a:rPr>
              <a:t>LYNKURSER</a:t>
            </a:r>
          </a:p>
          <a:p>
            <a:pPr algn="ctr"/>
            <a:r>
              <a:rPr lang="da-DK" sz="3600">
                <a:solidFill>
                  <a:schemeClr val="accent1">
                    <a:lumMod val="50000"/>
                  </a:schemeClr>
                </a:solidFill>
              </a:rPr>
              <a:t>i</a:t>
            </a:r>
          </a:p>
          <a:p>
            <a:pPr algn="ctr"/>
            <a:r>
              <a:rPr lang="da-DK" sz="3600">
                <a:solidFill>
                  <a:schemeClr val="accent1">
                    <a:lumMod val="50000"/>
                  </a:schemeClr>
                </a:solidFill>
              </a:rPr>
              <a:t>AI og bæredygtighed</a:t>
            </a:r>
          </a:p>
          <a:p>
            <a:pPr algn="ctr"/>
            <a:endParaRPr lang="da-DK" sz="3600">
              <a:solidFill>
                <a:schemeClr val="accent1">
                  <a:lumMod val="50000"/>
                </a:schemeClr>
              </a:solidFill>
            </a:endParaRPr>
          </a:p>
          <a:p>
            <a:pPr algn="ctr"/>
            <a:r>
              <a:rPr lang="da-DK" sz="3600">
                <a:solidFill>
                  <a:schemeClr val="accent1">
                    <a:lumMod val="50000"/>
                  </a:schemeClr>
                </a:solidFill>
              </a:rPr>
              <a:t>20-30 minutters oplæg</a:t>
            </a:r>
          </a:p>
          <a:p>
            <a:pPr algn="ctr"/>
            <a:r>
              <a:rPr lang="da-DK" sz="3600">
                <a:solidFill>
                  <a:schemeClr val="accent1">
                    <a:lumMod val="50000"/>
                  </a:schemeClr>
                </a:solidFill>
              </a:rPr>
              <a:t>Opgaver til klassen</a:t>
            </a:r>
          </a:p>
        </p:txBody>
      </p:sp>
      <p:pic>
        <p:nvPicPr>
          <p:cNvPr id="13" name="Billede 12" descr="Et billede, der indeholder ballon, clipart, tegning, illustration/afbildning&#10;&#10;Automatisk genereret beskrivelse">
            <a:extLst>
              <a:ext uri="{FF2B5EF4-FFF2-40B4-BE49-F238E27FC236}">
                <a16:creationId xmlns:a16="http://schemas.microsoft.com/office/drawing/2014/main" id="{F1092A09-CA47-AC40-30B4-714831F4B75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7423" y="1467421"/>
            <a:ext cx="4941592" cy="4941592"/>
          </a:xfrm>
          <a:prstGeom prst="rect">
            <a:avLst/>
          </a:prstGeom>
        </p:spPr>
      </p:pic>
      <p:pic>
        <p:nvPicPr>
          <p:cNvPr id="2" name="Billede 1" descr="Et billede, der indeholder clipart, Grafik, design&#10;&#10;Automatisk genereret beskrivelse">
            <a:extLst>
              <a:ext uri="{FF2B5EF4-FFF2-40B4-BE49-F238E27FC236}">
                <a16:creationId xmlns:a16="http://schemas.microsoft.com/office/drawing/2014/main" id="{34205DA5-85A4-637E-D677-7BB2A627DD5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353800" y="265176"/>
            <a:ext cx="591533" cy="599435"/>
          </a:xfrm>
          <a:prstGeom prst="rect">
            <a:avLst/>
          </a:prstGeom>
        </p:spPr>
      </p:pic>
    </p:spTree>
    <p:custDataLst>
      <p:tags r:id="rId1"/>
    </p:custDataLst>
    <p:extLst>
      <p:ext uri="{BB962C8B-B14F-4D97-AF65-F5344CB8AC3E}">
        <p14:creationId xmlns:p14="http://schemas.microsoft.com/office/powerpoint/2010/main" val="1370590097"/>
      </p:ext>
    </p:extLst>
  </p:cSld>
  <p:clrMapOvr>
    <a:masterClrMapping/>
  </p:clrMapOvr>
  <mc:AlternateContent xmlns:mc="http://schemas.openxmlformats.org/markup-compatibility/2006" xmlns:p14="http://schemas.microsoft.com/office/powerpoint/2010/main">
    <mc:Choice Requires="p14">
      <p:transition spd="slow" p14:dur="2000" advTm="110794"/>
    </mc:Choice>
    <mc:Fallback xmlns="">
      <p:transition spd="slow" advTm="110794"/>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0D58DB81-1A9E-1D73-1F1E-8457A985E777}"/>
              </a:ext>
            </a:extLst>
          </p:cNvPr>
          <p:cNvSpPr>
            <a:spLocks noGrp="1"/>
          </p:cNvSpPr>
          <p:nvPr>
            <p:ph type="title"/>
          </p:nvPr>
        </p:nvSpPr>
        <p:spPr>
          <a:xfrm>
            <a:off x="838200" y="365125"/>
            <a:ext cx="10515600" cy="1325563"/>
          </a:xfrm>
        </p:spPr>
        <p:txBody>
          <a:bodyPr>
            <a:normAutofit/>
          </a:bodyPr>
          <a:lstStyle/>
          <a:p>
            <a:r>
              <a:rPr lang="da-DK" sz="4800">
                <a:solidFill>
                  <a:schemeClr val="accent1">
                    <a:lumMod val="50000"/>
                  </a:schemeClr>
                </a:solidFill>
                <a:latin typeface="Arial Black" panose="020B0A04020102020204" pitchFamily="34" charset="0"/>
              </a:rPr>
              <a:t>Fokus på kunstig intelligens</a:t>
            </a:r>
          </a:p>
        </p:txBody>
      </p:sp>
      <p:sp>
        <p:nvSpPr>
          <p:cNvPr id="7" name="Pladsholder til indhold 2">
            <a:extLst>
              <a:ext uri="{FF2B5EF4-FFF2-40B4-BE49-F238E27FC236}">
                <a16:creationId xmlns:a16="http://schemas.microsoft.com/office/drawing/2014/main" id="{FAC433F5-F713-D1B3-45A8-3C9D58882BAE}"/>
              </a:ext>
            </a:extLst>
          </p:cNvPr>
          <p:cNvSpPr txBox="1">
            <a:spLocks/>
          </p:cNvSpPr>
          <p:nvPr/>
        </p:nvSpPr>
        <p:spPr>
          <a:xfrm>
            <a:off x="838200" y="1825625"/>
            <a:ext cx="10515600" cy="4478922"/>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a-DK">
                <a:solidFill>
                  <a:schemeClr val="accent1">
                    <a:lumMod val="50000"/>
                  </a:schemeClr>
                </a:solidFill>
              </a:rPr>
              <a:t>Læringsnetværk</a:t>
            </a:r>
          </a:p>
          <a:p>
            <a:endParaRPr lang="da-DK">
              <a:solidFill>
                <a:schemeClr val="accent1">
                  <a:lumMod val="50000"/>
                </a:schemeClr>
              </a:solidFill>
            </a:endParaRPr>
          </a:p>
          <a:p>
            <a:r>
              <a:rPr lang="da-DK">
                <a:solidFill>
                  <a:schemeClr val="accent1">
                    <a:lumMod val="50000"/>
                  </a:schemeClr>
                </a:solidFill>
              </a:rPr>
              <a:t>Dedikeret nyhedsbrev</a:t>
            </a:r>
          </a:p>
          <a:p>
            <a:endParaRPr lang="da-DK">
              <a:solidFill>
                <a:schemeClr val="accent1">
                  <a:lumMod val="50000"/>
                </a:schemeClr>
              </a:solidFill>
            </a:endParaRPr>
          </a:p>
          <a:p>
            <a:r>
              <a:rPr lang="da-DK">
                <a:solidFill>
                  <a:schemeClr val="accent1">
                    <a:lumMod val="50000"/>
                  </a:schemeClr>
                </a:solidFill>
              </a:rPr>
              <a:t>Gorilla Juice kursus</a:t>
            </a:r>
          </a:p>
          <a:p>
            <a:endParaRPr lang="da-DK">
              <a:solidFill>
                <a:schemeClr val="accent1">
                  <a:lumMod val="50000"/>
                </a:schemeClr>
              </a:solidFill>
            </a:endParaRPr>
          </a:p>
          <a:p>
            <a:r>
              <a:rPr lang="da-DK">
                <a:solidFill>
                  <a:schemeClr val="accent1">
                    <a:lumMod val="50000"/>
                  </a:schemeClr>
                </a:solidFill>
              </a:rPr>
              <a:t>Temadag</a:t>
            </a:r>
          </a:p>
          <a:p>
            <a:endParaRPr lang="da-DK">
              <a:solidFill>
                <a:schemeClr val="accent1">
                  <a:lumMod val="50000"/>
                </a:schemeClr>
              </a:solidFill>
            </a:endParaRPr>
          </a:p>
          <a:p>
            <a:r>
              <a:rPr lang="da-DK">
                <a:solidFill>
                  <a:schemeClr val="accent1">
                    <a:lumMod val="50000"/>
                  </a:schemeClr>
                </a:solidFill>
              </a:rPr>
              <a:t>Nye undervisningsmaterialer</a:t>
            </a:r>
          </a:p>
          <a:p>
            <a:endParaRPr lang="da-DK">
              <a:solidFill>
                <a:schemeClr val="accent1">
                  <a:lumMod val="50000"/>
                </a:schemeClr>
              </a:solidFill>
            </a:endParaRPr>
          </a:p>
          <a:p>
            <a:r>
              <a:rPr lang="da-DK">
                <a:solidFill>
                  <a:schemeClr val="accent1">
                    <a:lumMod val="50000"/>
                  </a:schemeClr>
                </a:solidFill>
              </a:rPr>
              <a:t>Opdatering af eksisterende undervisningsmaterialer</a:t>
            </a:r>
          </a:p>
        </p:txBody>
      </p:sp>
    </p:spTree>
    <p:custDataLst>
      <p:tags r:id="rId1"/>
    </p:custDataLst>
    <p:extLst>
      <p:ext uri="{BB962C8B-B14F-4D97-AF65-F5344CB8AC3E}">
        <p14:creationId xmlns:p14="http://schemas.microsoft.com/office/powerpoint/2010/main" val="3933392208"/>
      </p:ext>
    </p:extLst>
  </p:cSld>
  <p:clrMapOvr>
    <a:masterClrMapping/>
  </p:clrMapOvr>
  <p:transition spd="slow" advTm="110794">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Nu er ansøgningsperiode åben: Nu kan du indstille din virksomhed til  Sustainability Awards 2024">
            <a:extLst>
              <a:ext uri="{FF2B5EF4-FFF2-40B4-BE49-F238E27FC236}">
                <a16:creationId xmlns:a16="http://schemas.microsoft.com/office/drawing/2014/main" id="{8A23640E-34EF-9C76-89AE-23886910379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270000"/>
            <a:ext cx="12192000" cy="8128000"/>
          </a:xfrm>
          <a:prstGeom prst="rect">
            <a:avLst/>
          </a:prstGeom>
          <a:noFill/>
          <a:extLst>
            <a:ext uri="{909E8E84-426E-40DD-AFC4-6F175D3DCCD1}">
              <a14:hiddenFill xmlns:a14="http://schemas.microsoft.com/office/drawing/2010/main">
                <a:solidFill>
                  <a:srgbClr val="FFFFFF"/>
                </a:solidFill>
              </a14:hiddenFill>
            </a:ext>
          </a:extLst>
        </p:spPr>
      </p:pic>
      <p:sp>
        <p:nvSpPr>
          <p:cNvPr id="6" name="Titel 1">
            <a:extLst>
              <a:ext uri="{FF2B5EF4-FFF2-40B4-BE49-F238E27FC236}">
                <a16:creationId xmlns:a16="http://schemas.microsoft.com/office/drawing/2014/main" id="{0D58DB81-1A9E-1D73-1F1E-8457A985E777}"/>
              </a:ext>
            </a:extLst>
          </p:cNvPr>
          <p:cNvSpPr>
            <a:spLocks noGrp="1"/>
          </p:cNvSpPr>
          <p:nvPr>
            <p:ph type="title"/>
          </p:nvPr>
        </p:nvSpPr>
        <p:spPr>
          <a:xfrm>
            <a:off x="838200" y="63788"/>
            <a:ext cx="10515600" cy="1325563"/>
          </a:xfrm>
        </p:spPr>
        <p:txBody>
          <a:bodyPr>
            <a:normAutofit/>
          </a:bodyPr>
          <a:lstStyle/>
          <a:p>
            <a:r>
              <a:rPr lang="da-DK" sz="4800">
                <a:solidFill>
                  <a:schemeClr val="bg1"/>
                </a:solidFill>
                <a:effectLst>
                  <a:outerShdw blurRad="38100" dist="38100" dir="2700000" algn="tl">
                    <a:srgbClr val="000000">
                      <a:alpha val="43137"/>
                    </a:srgbClr>
                  </a:outerShdw>
                </a:effectLst>
                <a:latin typeface="Arial Black" panose="020B0A04020102020204" pitchFamily="34" charset="0"/>
              </a:rPr>
              <a:t>Masser af bæredygtighed</a:t>
            </a:r>
          </a:p>
        </p:txBody>
      </p:sp>
      <p:sp>
        <p:nvSpPr>
          <p:cNvPr id="7" name="Pladsholder til indhold 2">
            <a:extLst>
              <a:ext uri="{FF2B5EF4-FFF2-40B4-BE49-F238E27FC236}">
                <a16:creationId xmlns:a16="http://schemas.microsoft.com/office/drawing/2014/main" id="{FAC433F5-F713-D1B3-45A8-3C9D58882BAE}"/>
              </a:ext>
            </a:extLst>
          </p:cNvPr>
          <p:cNvSpPr txBox="1">
            <a:spLocks/>
          </p:cNvSpPr>
          <p:nvPr/>
        </p:nvSpPr>
        <p:spPr>
          <a:xfrm>
            <a:off x="838200" y="1513898"/>
            <a:ext cx="7635586" cy="447892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a-DK" sz="2600">
                <a:solidFill>
                  <a:schemeClr val="bg1"/>
                </a:solidFill>
                <a:effectLst>
                  <a:outerShdw blurRad="38100" dist="38100" dir="2700000" algn="tl">
                    <a:srgbClr val="000000">
                      <a:alpha val="43137"/>
                    </a:srgbClr>
                  </a:outerShdw>
                </a:effectLst>
              </a:rPr>
              <a:t>Undervisningsmaterialer</a:t>
            </a:r>
          </a:p>
          <a:p>
            <a:endParaRPr lang="da-DK" sz="900">
              <a:solidFill>
                <a:schemeClr val="bg1"/>
              </a:solidFill>
              <a:effectLst>
                <a:outerShdw blurRad="38100" dist="38100" dir="2700000" algn="tl">
                  <a:srgbClr val="000000">
                    <a:alpha val="43137"/>
                  </a:srgbClr>
                </a:outerShdw>
              </a:effectLst>
            </a:endParaRPr>
          </a:p>
          <a:p>
            <a:r>
              <a:rPr lang="da-DK" sz="2600">
                <a:solidFill>
                  <a:schemeClr val="bg1"/>
                </a:solidFill>
                <a:effectLst>
                  <a:outerShdw blurRad="38100" dist="38100" dir="2700000" algn="tl">
                    <a:srgbClr val="000000">
                      <a:alpha val="43137"/>
                    </a:srgbClr>
                  </a:outerShdw>
                </a:effectLst>
              </a:rPr>
              <a:t>Workshops, webinarer og seminarer for undervisere</a:t>
            </a:r>
          </a:p>
          <a:p>
            <a:endParaRPr lang="da-DK" sz="900">
              <a:solidFill>
                <a:schemeClr val="bg1"/>
              </a:solidFill>
              <a:effectLst>
                <a:outerShdw blurRad="38100" dist="38100" dir="2700000" algn="tl">
                  <a:srgbClr val="000000">
                    <a:alpha val="43137"/>
                  </a:srgbClr>
                </a:outerShdw>
              </a:effectLst>
            </a:endParaRPr>
          </a:p>
          <a:p>
            <a:r>
              <a:rPr lang="da-DK" sz="2600">
                <a:solidFill>
                  <a:schemeClr val="bg1"/>
                </a:solidFill>
                <a:effectLst>
                  <a:outerShdw blurRad="38100" dist="38100" dir="2700000" algn="tl">
                    <a:srgbClr val="000000">
                      <a:alpha val="43137"/>
                    </a:srgbClr>
                  </a:outerShdw>
                </a:effectLst>
              </a:rPr>
              <a:t>Gorilla Juice kursus om ESG</a:t>
            </a:r>
          </a:p>
          <a:p>
            <a:endParaRPr lang="da-DK" sz="800">
              <a:solidFill>
                <a:schemeClr val="bg1"/>
              </a:solidFill>
              <a:effectLst>
                <a:outerShdw blurRad="38100" dist="38100" dir="2700000" algn="tl">
                  <a:srgbClr val="000000">
                    <a:alpha val="43137"/>
                  </a:srgbClr>
                </a:outerShdw>
              </a:effectLst>
            </a:endParaRPr>
          </a:p>
          <a:p>
            <a:r>
              <a:rPr lang="da-DK" sz="2600">
                <a:solidFill>
                  <a:schemeClr val="bg1"/>
                </a:solidFill>
                <a:effectLst>
                  <a:outerShdw blurRad="38100" dist="38100" dir="2700000" algn="tl">
                    <a:srgbClr val="000000">
                      <a:alpha val="43137"/>
                    </a:srgbClr>
                  </a:outerShdw>
                </a:effectLst>
              </a:rPr>
              <a:t>Værdig - spil om den tredobbelte bundlinje og mærkningsordninger</a:t>
            </a:r>
          </a:p>
          <a:p>
            <a:endParaRPr lang="da-DK" sz="800">
              <a:solidFill>
                <a:schemeClr val="bg1"/>
              </a:solidFill>
              <a:effectLst>
                <a:outerShdw blurRad="38100" dist="38100" dir="2700000" algn="tl">
                  <a:srgbClr val="000000">
                    <a:alpha val="43137"/>
                  </a:srgbClr>
                </a:outerShdw>
              </a:effectLst>
            </a:endParaRPr>
          </a:p>
          <a:p>
            <a:r>
              <a:rPr lang="da-DK" sz="2600">
                <a:solidFill>
                  <a:schemeClr val="bg1"/>
                </a:solidFill>
                <a:effectLst>
                  <a:outerShdw blurRad="38100" dist="38100" dir="2700000" algn="tl">
                    <a:srgbClr val="000000">
                      <a:alpha val="43137"/>
                    </a:srgbClr>
                  </a:outerShdw>
                </a:effectLst>
              </a:rPr>
              <a:t>AMU - undervisningsmaterialer</a:t>
            </a:r>
          </a:p>
          <a:p>
            <a:pPr lvl="1"/>
            <a:endParaRPr lang="da-DK">
              <a:solidFill>
                <a:schemeClr val="accent1">
                  <a:lumMod val="50000"/>
                </a:schemeClr>
              </a:solidFill>
            </a:endParaRPr>
          </a:p>
        </p:txBody>
      </p:sp>
    </p:spTree>
    <p:custDataLst>
      <p:tags r:id="rId1"/>
    </p:custDataLst>
    <p:extLst>
      <p:ext uri="{BB962C8B-B14F-4D97-AF65-F5344CB8AC3E}">
        <p14:creationId xmlns:p14="http://schemas.microsoft.com/office/powerpoint/2010/main" val="2051920743"/>
      </p:ext>
    </p:extLst>
  </p:cSld>
  <p:clrMapOvr>
    <a:masterClrMapping/>
  </p:clrMapOvr>
  <p:transition spd="slow" advTm="110794">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0D58DB81-1A9E-1D73-1F1E-8457A985E777}"/>
              </a:ext>
            </a:extLst>
          </p:cNvPr>
          <p:cNvSpPr>
            <a:spLocks noGrp="1"/>
          </p:cNvSpPr>
          <p:nvPr>
            <p:ph type="title"/>
          </p:nvPr>
        </p:nvSpPr>
        <p:spPr>
          <a:xfrm>
            <a:off x="7086600" y="365125"/>
            <a:ext cx="4267200" cy="1325563"/>
          </a:xfrm>
        </p:spPr>
        <p:txBody>
          <a:bodyPr>
            <a:normAutofit/>
          </a:bodyPr>
          <a:lstStyle/>
          <a:p>
            <a:r>
              <a:rPr lang="da-DK" sz="4800">
                <a:solidFill>
                  <a:schemeClr val="accent1">
                    <a:lumMod val="50000"/>
                  </a:schemeClr>
                </a:solidFill>
                <a:latin typeface="Arial Black" panose="020B0A04020102020204" pitchFamily="34" charset="0"/>
              </a:rPr>
              <a:t>Skoleevents</a:t>
            </a:r>
          </a:p>
        </p:txBody>
      </p:sp>
      <p:sp>
        <p:nvSpPr>
          <p:cNvPr id="7" name="Pladsholder til indhold 2">
            <a:extLst>
              <a:ext uri="{FF2B5EF4-FFF2-40B4-BE49-F238E27FC236}">
                <a16:creationId xmlns:a16="http://schemas.microsoft.com/office/drawing/2014/main" id="{FAC433F5-F713-D1B3-45A8-3C9D58882BAE}"/>
              </a:ext>
            </a:extLst>
          </p:cNvPr>
          <p:cNvSpPr txBox="1">
            <a:spLocks/>
          </p:cNvSpPr>
          <p:nvPr/>
        </p:nvSpPr>
        <p:spPr>
          <a:xfrm>
            <a:off x="838200" y="1825625"/>
            <a:ext cx="1051560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a-DK">
              <a:solidFill>
                <a:schemeClr val="accent1">
                  <a:lumMod val="50000"/>
                </a:schemeClr>
              </a:solidFill>
            </a:endParaRPr>
          </a:p>
        </p:txBody>
      </p:sp>
      <p:sp>
        <p:nvSpPr>
          <p:cNvPr id="8" name="Pladsholder til indhold 2">
            <a:extLst>
              <a:ext uri="{FF2B5EF4-FFF2-40B4-BE49-F238E27FC236}">
                <a16:creationId xmlns:a16="http://schemas.microsoft.com/office/drawing/2014/main" id="{D96A9941-5C3B-C103-5208-D5D4B88D8739}"/>
              </a:ext>
            </a:extLst>
          </p:cNvPr>
          <p:cNvSpPr txBox="1">
            <a:spLocks/>
          </p:cNvSpPr>
          <p:nvPr/>
        </p:nvSpPr>
        <p:spPr>
          <a:xfrm>
            <a:off x="7273636" y="1641764"/>
            <a:ext cx="4649088" cy="4727001"/>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a-DK" sz="2400">
                <a:solidFill>
                  <a:schemeClr val="accent1">
                    <a:lumMod val="50000"/>
                  </a:schemeClr>
                </a:solidFill>
              </a:rPr>
              <a:t>Gorilla Juice AI</a:t>
            </a:r>
          </a:p>
          <a:p>
            <a:endParaRPr lang="da-DK" sz="2400">
              <a:solidFill>
                <a:schemeClr val="accent1">
                  <a:lumMod val="50000"/>
                </a:schemeClr>
              </a:solidFill>
            </a:endParaRPr>
          </a:p>
          <a:p>
            <a:r>
              <a:rPr lang="da-DK" sz="2400">
                <a:solidFill>
                  <a:schemeClr val="accent1">
                    <a:lumMod val="50000"/>
                  </a:schemeClr>
                </a:solidFill>
              </a:rPr>
              <a:t>Gorilla Juice ESG</a:t>
            </a:r>
          </a:p>
          <a:p>
            <a:endParaRPr lang="da-DK" sz="2400">
              <a:solidFill>
                <a:schemeClr val="accent1">
                  <a:lumMod val="50000"/>
                </a:schemeClr>
              </a:solidFill>
            </a:endParaRPr>
          </a:p>
          <a:p>
            <a:r>
              <a:rPr lang="da-DK" sz="2400">
                <a:solidFill>
                  <a:schemeClr val="accent1">
                    <a:lumMod val="50000"/>
                  </a:schemeClr>
                </a:solidFill>
              </a:rPr>
              <a:t>Kunstig intelligens og fremtidens merkantile erhvervsmarked</a:t>
            </a:r>
          </a:p>
          <a:p>
            <a:endParaRPr lang="da-DK" sz="2400">
              <a:solidFill>
                <a:schemeClr val="accent1">
                  <a:lumMod val="50000"/>
                </a:schemeClr>
              </a:solidFill>
            </a:endParaRPr>
          </a:p>
          <a:p>
            <a:r>
              <a:rPr lang="da-DK" sz="2400">
                <a:solidFill>
                  <a:schemeClr val="accent1">
                    <a:lumMod val="50000"/>
                  </a:schemeClr>
                </a:solidFill>
              </a:rPr>
              <a:t>Bæredygtighed som konkurrenceparameter</a:t>
            </a:r>
          </a:p>
          <a:p>
            <a:endParaRPr lang="da-DK" sz="2400">
              <a:solidFill>
                <a:schemeClr val="accent1">
                  <a:lumMod val="50000"/>
                </a:schemeClr>
              </a:solidFill>
            </a:endParaRPr>
          </a:p>
          <a:p>
            <a:r>
              <a:rPr lang="da-DK" sz="2400">
                <a:solidFill>
                  <a:schemeClr val="accent1">
                    <a:lumMod val="50000"/>
                  </a:schemeClr>
                </a:solidFill>
              </a:rPr>
              <a:t>Bæredygtig spilcafé</a:t>
            </a:r>
          </a:p>
        </p:txBody>
      </p:sp>
      <p:pic>
        <p:nvPicPr>
          <p:cNvPr id="9" name="Billede 8" descr="Et billede, der indeholder tøj, person, menneske, kvinde&#10;&#10;Indhold genereret af kunstig intelligens kan være forkert.">
            <a:extLst>
              <a:ext uri="{FF2B5EF4-FFF2-40B4-BE49-F238E27FC236}">
                <a16:creationId xmlns:a16="http://schemas.microsoft.com/office/drawing/2014/main" id="{E139A6C9-CBD2-C3A3-AF7A-2725EC17B61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50127" y="0"/>
            <a:ext cx="9143999" cy="6858000"/>
          </a:xfrm>
          <a:prstGeom prst="rect">
            <a:avLst/>
          </a:prstGeom>
        </p:spPr>
      </p:pic>
    </p:spTree>
    <p:custDataLst>
      <p:tags r:id="rId1"/>
    </p:custDataLst>
    <p:extLst>
      <p:ext uri="{BB962C8B-B14F-4D97-AF65-F5344CB8AC3E}">
        <p14:creationId xmlns:p14="http://schemas.microsoft.com/office/powerpoint/2010/main" val="65311789"/>
      </p:ext>
    </p:extLst>
  </p:cSld>
  <p:clrMapOvr>
    <a:masterClrMapping/>
  </p:clrMapOvr>
  <mc:AlternateContent xmlns:mc="http://schemas.openxmlformats.org/markup-compatibility/2006" xmlns:p14="http://schemas.microsoft.com/office/powerpoint/2010/main">
    <mc:Choice Requires="p14">
      <p:transition spd="slow" p14:dur="2000" advTm="110794"/>
    </mc:Choice>
    <mc:Fallback xmlns="">
      <p:transition spd="slow" advTm="110794"/>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71F0CB-6E08-AEE0-6296-0E4528B259A2}"/>
              </a:ext>
            </a:extLst>
          </p:cNvPr>
          <p:cNvSpPr>
            <a:spLocks noGrp="1"/>
          </p:cNvSpPr>
          <p:nvPr>
            <p:ph type="title"/>
          </p:nvPr>
        </p:nvSpPr>
        <p:spPr>
          <a:xfrm>
            <a:off x="863138" y="1971235"/>
            <a:ext cx="4902662" cy="1325563"/>
          </a:xfrm>
        </p:spPr>
        <p:txBody>
          <a:bodyPr/>
          <a:lstStyle/>
          <a:p>
            <a:r>
              <a:rPr lang="da-DK"/>
              <a:t>RPA - Introduktion</a:t>
            </a:r>
            <a:br>
              <a:rPr lang="da-DK"/>
            </a:br>
            <a:r>
              <a:rPr lang="da-DK" sz="2400"/>
              <a:t>Robotic Process Automation</a:t>
            </a:r>
            <a:endParaRPr lang="da-DK"/>
          </a:p>
        </p:txBody>
      </p:sp>
      <p:sp>
        <p:nvSpPr>
          <p:cNvPr id="3" name="Pladsholder til tekst 2">
            <a:extLst>
              <a:ext uri="{FF2B5EF4-FFF2-40B4-BE49-F238E27FC236}">
                <a16:creationId xmlns:a16="http://schemas.microsoft.com/office/drawing/2014/main" id="{ED735775-EFEA-BD47-1F87-E57F62C32724}"/>
              </a:ext>
            </a:extLst>
          </p:cNvPr>
          <p:cNvSpPr>
            <a:spLocks noGrp="1"/>
          </p:cNvSpPr>
          <p:nvPr>
            <p:ph type="body" sz="quarter" idx="11"/>
          </p:nvPr>
        </p:nvSpPr>
        <p:spPr/>
        <p:txBody>
          <a:bodyPr/>
          <a:lstStyle/>
          <a:p>
            <a:r>
              <a:rPr lang="da-DK" b="1"/>
              <a:t>Fra manuelle arbejdsgange til automatisering</a:t>
            </a:r>
          </a:p>
        </p:txBody>
      </p:sp>
      <p:sp>
        <p:nvSpPr>
          <p:cNvPr id="6" name="Rektangel: afrundede hjørner 5">
            <a:extLst>
              <a:ext uri="{FF2B5EF4-FFF2-40B4-BE49-F238E27FC236}">
                <a16:creationId xmlns:a16="http://schemas.microsoft.com/office/drawing/2014/main" id="{42B0917B-A1D1-C273-A14D-49B92EAB0D34}"/>
              </a:ext>
            </a:extLst>
          </p:cNvPr>
          <p:cNvSpPr/>
          <p:nvPr/>
        </p:nvSpPr>
        <p:spPr>
          <a:xfrm>
            <a:off x="7721600" y="1206500"/>
            <a:ext cx="3873962" cy="4737100"/>
          </a:xfrm>
          <a:prstGeom prst="roundRect">
            <a:avLst/>
          </a:prstGeom>
          <a:solidFill>
            <a:schemeClr val="accent2"/>
          </a:solidFill>
          <a:ln>
            <a:solidFill>
              <a:srgbClr val="2164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2400" b="1" u="sng"/>
              <a:t>Én definition:</a:t>
            </a:r>
          </a:p>
          <a:p>
            <a:pPr algn="ctr"/>
            <a:br>
              <a:rPr lang="da-DK" sz="2400"/>
            </a:br>
            <a:r>
              <a:rPr lang="da-DK" sz="2600"/>
              <a:t>RPA er software­robotter, der via brugergrænsefladen </a:t>
            </a:r>
            <a:r>
              <a:rPr lang="da-DK" sz="2600" b="1"/>
              <a:t>efterligner</a:t>
            </a:r>
            <a:r>
              <a:rPr lang="da-DK" sz="2600"/>
              <a:t> menneskers klik, tastetryk og data­udveksling </a:t>
            </a:r>
            <a:r>
              <a:rPr lang="da-DK" sz="2600" b="1"/>
              <a:t>for</a:t>
            </a:r>
            <a:r>
              <a:rPr lang="da-DK" sz="2600"/>
              <a:t> </a:t>
            </a:r>
            <a:r>
              <a:rPr lang="da-DK" sz="2600" b="1"/>
              <a:t>at</a:t>
            </a:r>
            <a:r>
              <a:rPr lang="da-DK" sz="2600"/>
              <a:t> udføre regel‑baserede, gentagne opgaver på tværs af systemer.</a:t>
            </a:r>
          </a:p>
          <a:p>
            <a:pPr algn="ctr"/>
            <a:endParaRPr lang="da-DK"/>
          </a:p>
        </p:txBody>
      </p:sp>
    </p:spTree>
    <p:extLst>
      <p:ext uri="{BB962C8B-B14F-4D97-AF65-F5344CB8AC3E}">
        <p14:creationId xmlns:p14="http://schemas.microsoft.com/office/powerpoint/2010/main" val="1867991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BFBD0F-C1B6-3E73-F297-6F9594C17563}"/>
              </a:ext>
            </a:extLst>
          </p:cNvPr>
          <p:cNvSpPr>
            <a:spLocks noGrp="1"/>
          </p:cNvSpPr>
          <p:nvPr>
            <p:ph type="title"/>
          </p:nvPr>
        </p:nvSpPr>
        <p:spPr/>
        <p:txBody>
          <a:bodyPr/>
          <a:lstStyle/>
          <a:p>
            <a:r>
              <a:rPr lang="da-DK"/>
              <a:t>Hvad er RPA – helt enkelt?</a:t>
            </a:r>
          </a:p>
        </p:txBody>
      </p:sp>
      <p:sp>
        <p:nvSpPr>
          <p:cNvPr id="3" name="Pladsholder til indhold 2">
            <a:extLst>
              <a:ext uri="{FF2B5EF4-FFF2-40B4-BE49-F238E27FC236}">
                <a16:creationId xmlns:a16="http://schemas.microsoft.com/office/drawing/2014/main" id="{803A6A88-F070-5D51-8C22-6CB4F885F05A}"/>
              </a:ext>
            </a:extLst>
          </p:cNvPr>
          <p:cNvSpPr>
            <a:spLocks noGrp="1"/>
          </p:cNvSpPr>
          <p:nvPr>
            <p:ph idx="1"/>
          </p:nvPr>
        </p:nvSpPr>
        <p:spPr/>
        <p:txBody>
          <a:bodyPr/>
          <a:lstStyle/>
          <a:p>
            <a:r>
              <a:rPr lang="da-DK"/>
              <a:t>RPA står for Robotic Process Automation</a:t>
            </a:r>
          </a:p>
          <a:p>
            <a:r>
              <a:rPr lang="da-DK"/>
              <a:t>Det er software, der efterligner menneskelige handlinger på en computer</a:t>
            </a:r>
          </a:p>
          <a:p>
            <a:r>
              <a:rPr lang="da-DK"/>
              <a:t>Bruges til at udføre gentagende og regelbaserede opgaver automatisk</a:t>
            </a:r>
          </a:p>
          <a:p>
            <a:r>
              <a:rPr lang="da-DK"/>
              <a:t>Regelbaseret = If </a:t>
            </a:r>
            <a:r>
              <a:rPr lang="da-DK" err="1"/>
              <a:t>this</a:t>
            </a:r>
            <a:r>
              <a:rPr lang="da-DK"/>
              <a:t>, </a:t>
            </a:r>
            <a:r>
              <a:rPr lang="da-DK" err="1"/>
              <a:t>Then</a:t>
            </a:r>
            <a:r>
              <a:rPr lang="da-DK"/>
              <a:t> </a:t>
            </a:r>
            <a:r>
              <a:rPr lang="da-DK" err="1"/>
              <a:t>that</a:t>
            </a:r>
            <a:endParaRPr lang="da-DK"/>
          </a:p>
          <a:p>
            <a:r>
              <a:rPr lang="da-DK"/>
              <a:t>Tænk på RPA som en 'digital assistent' – den gør arbejdet, mens du fokuserer på vigtigere ting</a:t>
            </a:r>
          </a:p>
        </p:txBody>
      </p:sp>
    </p:spTree>
    <p:extLst>
      <p:ext uri="{BB962C8B-B14F-4D97-AF65-F5344CB8AC3E}">
        <p14:creationId xmlns:p14="http://schemas.microsoft.com/office/powerpoint/2010/main" val="2235229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3C3B6DA-0E47-52F4-CC33-648983B5598A}"/>
              </a:ext>
            </a:extLst>
          </p:cNvPr>
          <p:cNvSpPr>
            <a:spLocks noGrp="1"/>
          </p:cNvSpPr>
          <p:nvPr>
            <p:ph type="title"/>
          </p:nvPr>
        </p:nvSpPr>
        <p:spPr/>
        <p:txBody>
          <a:bodyPr/>
          <a:lstStyle/>
          <a:p>
            <a:r>
              <a:rPr lang="da-DK" dirty="0"/>
              <a:t>Hvem er vi</a:t>
            </a:r>
          </a:p>
        </p:txBody>
      </p:sp>
      <p:pic>
        <p:nvPicPr>
          <p:cNvPr id="6" name="Pladsholder til indhold 5" descr="Et billede, der indeholder Ansigt, smil, person, menneske&#10;&#10;Indhold genereret af kunstig intelligens kan være forkert.">
            <a:extLst>
              <a:ext uri="{FF2B5EF4-FFF2-40B4-BE49-F238E27FC236}">
                <a16:creationId xmlns:a16="http://schemas.microsoft.com/office/drawing/2014/main" id="{671B09EA-6554-CB81-4BDF-45BE04C48DB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77213" y="1536192"/>
            <a:ext cx="3349542" cy="3349542"/>
          </a:xfrm>
        </p:spPr>
      </p:pic>
      <p:pic>
        <p:nvPicPr>
          <p:cNvPr id="7" name="Pladsholder til indhold 5" descr="Et billede, der indeholder Ansigt, smil, person, menneske&#10;&#10;Indhold genereret af kunstig intelligens kan være forkert.">
            <a:extLst>
              <a:ext uri="{FF2B5EF4-FFF2-40B4-BE49-F238E27FC236}">
                <a16:creationId xmlns:a16="http://schemas.microsoft.com/office/drawing/2014/main" id="{2DE66378-F7DB-6AE2-45A5-BFD7E1B041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38403" y="1495514"/>
            <a:ext cx="3349542" cy="3349542"/>
          </a:xfrm>
          <a:prstGeom prst="rect">
            <a:avLst/>
          </a:prstGeom>
        </p:spPr>
      </p:pic>
      <p:sp>
        <p:nvSpPr>
          <p:cNvPr id="8" name="AutoShape 2" descr="Lasse Nørmark (LNOE - Konsulent - SE - AK)">
            <a:extLst>
              <a:ext uri="{FF2B5EF4-FFF2-40B4-BE49-F238E27FC236}">
                <a16:creationId xmlns:a16="http://schemas.microsoft.com/office/drawing/2014/main" id="{4D7D4EF0-0B7F-0F66-3DFC-EE84FDFF96D8}"/>
              </a:ext>
            </a:extLst>
          </p:cNvPr>
          <p:cNvSpPr>
            <a:spLocks noChangeAspect="1" noChangeArrowheads="1"/>
          </p:cNvSpPr>
          <p:nvPr/>
        </p:nvSpPr>
        <p:spPr bwMode="auto">
          <a:xfrm>
            <a:off x="5943600" y="3276600"/>
            <a:ext cx="2680636" cy="268063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a-DK"/>
          </a:p>
        </p:txBody>
      </p:sp>
      <p:sp>
        <p:nvSpPr>
          <p:cNvPr id="11" name="Tekstfelt 10">
            <a:extLst>
              <a:ext uri="{FF2B5EF4-FFF2-40B4-BE49-F238E27FC236}">
                <a16:creationId xmlns:a16="http://schemas.microsoft.com/office/drawing/2014/main" id="{11554293-09A9-F25A-4C3D-DBF717F9BA82}"/>
              </a:ext>
            </a:extLst>
          </p:cNvPr>
          <p:cNvSpPr txBox="1"/>
          <p:nvPr/>
        </p:nvSpPr>
        <p:spPr>
          <a:xfrm>
            <a:off x="838200" y="4998642"/>
            <a:ext cx="3295336" cy="646331"/>
          </a:xfrm>
          <a:prstGeom prst="rect">
            <a:avLst/>
          </a:prstGeom>
          <a:noFill/>
        </p:spPr>
        <p:txBody>
          <a:bodyPr wrap="square" rtlCol="0">
            <a:spAutoFit/>
          </a:bodyPr>
          <a:lstStyle/>
          <a:p>
            <a:pPr algn="ctr"/>
            <a:r>
              <a:rPr lang="da-DK" dirty="0"/>
              <a:t>Morten Christoffersen</a:t>
            </a:r>
          </a:p>
          <a:p>
            <a:pPr algn="ctr"/>
            <a:r>
              <a:rPr lang="da-DK" dirty="0"/>
              <a:t>Faglig konsulent</a:t>
            </a:r>
          </a:p>
        </p:txBody>
      </p:sp>
      <p:sp>
        <p:nvSpPr>
          <p:cNvPr id="12" name="Tekstfelt 11">
            <a:extLst>
              <a:ext uri="{FF2B5EF4-FFF2-40B4-BE49-F238E27FC236}">
                <a16:creationId xmlns:a16="http://schemas.microsoft.com/office/drawing/2014/main" id="{D25E92EA-0044-7944-38A6-A0BC2FFE142E}"/>
              </a:ext>
            </a:extLst>
          </p:cNvPr>
          <p:cNvSpPr txBox="1"/>
          <p:nvPr/>
        </p:nvSpPr>
        <p:spPr>
          <a:xfrm>
            <a:off x="7718009" y="4998642"/>
            <a:ext cx="3295336" cy="646331"/>
          </a:xfrm>
          <a:prstGeom prst="rect">
            <a:avLst/>
          </a:prstGeom>
          <a:noFill/>
        </p:spPr>
        <p:txBody>
          <a:bodyPr wrap="square" rtlCol="0">
            <a:spAutoFit/>
          </a:bodyPr>
          <a:lstStyle/>
          <a:p>
            <a:pPr algn="ctr"/>
            <a:r>
              <a:rPr lang="da-DK" dirty="0"/>
              <a:t>Lasse </a:t>
            </a:r>
            <a:r>
              <a:rPr lang="da-DK"/>
              <a:t>Nørmark</a:t>
            </a:r>
            <a:endParaRPr lang="da-DK" dirty="0"/>
          </a:p>
          <a:p>
            <a:pPr algn="ctr"/>
            <a:r>
              <a:rPr lang="da-DK" dirty="0"/>
              <a:t>AI konsulent</a:t>
            </a:r>
          </a:p>
        </p:txBody>
      </p:sp>
      <p:pic>
        <p:nvPicPr>
          <p:cNvPr id="18" name="Billede 17" descr="Et billede, der indeholder Ansigt, person, smil, Pande&#10;&#10;Indhold genereret af kunstig intelligens kan være forkert.">
            <a:extLst>
              <a:ext uri="{FF2B5EF4-FFF2-40B4-BE49-F238E27FC236}">
                <a16:creationId xmlns:a16="http://schemas.microsoft.com/office/drawing/2014/main" id="{A41F4236-72A6-E7AE-2AE9-3F1DBE3440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2609" y="1748784"/>
            <a:ext cx="3170844" cy="2842105"/>
          </a:xfrm>
          <a:prstGeom prst="ellipse">
            <a:avLst/>
          </a:prstGeom>
          <a:ln>
            <a:noFill/>
          </a:ln>
          <a:effectLst>
            <a:softEdge rad="112500"/>
          </a:effectLst>
        </p:spPr>
      </p:pic>
    </p:spTree>
    <p:extLst>
      <p:ext uri="{BB962C8B-B14F-4D97-AF65-F5344CB8AC3E}">
        <p14:creationId xmlns:p14="http://schemas.microsoft.com/office/powerpoint/2010/main" val="3640236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A3F94C-2C5A-E73C-F724-2C034E092C7F}"/>
              </a:ext>
            </a:extLst>
          </p:cNvPr>
          <p:cNvSpPr>
            <a:spLocks noGrp="1"/>
          </p:cNvSpPr>
          <p:nvPr>
            <p:ph type="title"/>
          </p:nvPr>
        </p:nvSpPr>
        <p:spPr/>
        <p:txBody>
          <a:bodyPr>
            <a:normAutofit/>
          </a:bodyPr>
          <a:lstStyle/>
          <a:p>
            <a:r>
              <a:rPr lang="da-DK" b="1"/>
              <a:t>Hvad kan RPA gøre for dig?</a:t>
            </a:r>
            <a:endParaRPr lang="da-DK"/>
          </a:p>
        </p:txBody>
      </p:sp>
      <p:sp>
        <p:nvSpPr>
          <p:cNvPr id="3" name="Pladsholder til indhold 2">
            <a:extLst>
              <a:ext uri="{FF2B5EF4-FFF2-40B4-BE49-F238E27FC236}">
                <a16:creationId xmlns:a16="http://schemas.microsoft.com/office/drawing/2014/main" id="{08D8899C-4C0D-1175-D1D0-BD1989C46217}"/>
              </a:ext>
            </a:extLst>
          </p:cNvPr>
          <p:cNvSpPr>
            <a:spLocks noGrp="1"/>
          </p:cNvSpPr>
          <p:nvPr>
            <p:ph idx="1"/>
          </p:nvPr>
        </p:nvSpPr>
        <p:spPr>
          <a:xfrm>
            <a:off x="838200" y="4503257"/>
            <a:ext cx="10515600" cy="1673706"/>
          </a:xfrm>
        </p:spPr>
        <p:txBody>
          <a:bodyPr/>
          <a:lstStyle/>
          <a:p>
            <a:pPr marL="0" indent="0">
              <a:buNone/>
            </a:pPr>
            <a:endParaRPr lang="da-DK"/>
          </a:p>
          <a:p>
            <a:pPr marL="0" indent="0">
              <a:buNone/>
            </a:pPr>
            <a:r>
              <a:rPr lang="da-DK"/>
              <a:t>RPA er som en hjælper, der tager sig af kedelige opgaver for dig. Og det gør den helt automatisk, så du slipper for at gøre det selv hver dag.</a:t>
            </a:r>
          </a:p>
          <a:p>
            <a:endParaRPr lang="da-DK"/>
          </a:p>
        </p:txBody>
      </p:sp>
      <p:pic>
        <p:nvPicPr>
          <p:cNvPr id="5" name="Billede 4">
            <a:extLst>
              <a:ext uri="{FF2B5EF4-FFF2-40B4-BE49-F238E27FC236}">
                <a16:creationId xmlns:a16="http://schemas.microsoft.com/office/drawing/2014/main" id="{72FAF8BB-B15F-00D8-A586-1F916D6837C2}"/>
              </a:ext>
            </a:extLst>
          </p:cNvPr>
          <p:cNvPicPr>
            <a:picLocks noChangeAspect="1"/>
          </p:cNvPicPr>
          <p:nvPr/>
        </p:nvPicPr>
        <p:blipFill>
          <a:blip r:embed="rId3"/>
          <a:stretch>
            <a:fillRect/>
          </a:stretch>
        </p:blipFill>
        <p:spPr>
          <a:xfrm>
            <a:off x="838200" y="1952625"/>
            <a:ext cx="10363200" cy="2542695"/>
          </a:xfrm>
          <a:prstGeom prst="rect">
            <a:avLst/>
          </a:prstGeom>
        </p:spPr>
      </p:pic>
    </p:spTree>
    <p:extLst>
      <p:ext uri="{BB962C8B-B14F-4D97-AF65-F5344CB8AC3E}">
        <p14:creationId xmlns:p14="http://schemas.microsoft.com/office/powerpoint/2010/main" val="10760336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dsholder til indhold 4" descr="Et billede, der indeholder design, typografi&#10;&#10;Indhold genereret af kunstig intelligens kan være forkert.">
            <a:extLst>
              <a:ext uri="{FF2B5EF4-FFF2-40B4-BE49-F238E27FC236}">
                <a16:creationId xmlns:a16="http://schemas.microsoft.com/office/drawing/2014/main" id="{64212A05-1286-9112-F029-484FD3BE244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8201" y="782540"/>
            <a:ext cx="10515599" cy="5710335"/>
          </a:xfrm>
        </p:spPr>
      </p:pic>
    </p:spTree>
    <p:extLst>
      <p:ext uri="{BB962C8B-B14F-4D97-AF65-F5344CB8AC3E}">
        <p14:creationId xmlns:p14="http://schemas.microsoft.com/office/powerpoint/2010/main" val="32598926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25695D-C6B4-BF76-BD84-772BB8708F0A}"/>
              </a:ext>
            </a:extLst>
          </p:cNvPr>
          <p:cNvSpPr>
            <a:spLocks noGrp="1"/>
          </p:cNvSpPr>
          <p:nvPr>
            <p:ph type="title"/>
          </p:nvPr>
        </p:nvSpPr>
        <p:spPr/>
        <p:txBody>
          <a:bodyPr/>
          <a:lstStyle/>
          <a:p>
            <a:r>
              <a:rPr lang="da-DK"/>
              <a:t>RPA i kommunen</a:t>
            </a:r>
          </a:p>
        </p:txBody>
      </p:sp>
      <p:sp>
        <p:nvSpPr>
          <p:cNvPr id="3" name="Pladsholder til indhold 2">
            <a:extLst>
              <a:ext uri="{FF2B5EF4-FFF2-40B4-BE49-F238E27FC236}">
                <a16:creationId xmlns:a16="http://schemas.microsoft.com/office/drawing/2014/main" id="{3B67547B-9583-9FD9-0D61-5C64E788A021}"/>
              </a:ext>
            </a:extLst>
          </p:cNvPr>
          <p:cNvSpPr>
            <a:spLocks noGrp="1"/>
          </p:cNvSpPr>
          <p:nvPr>
            <p:ph idx="1"/>
          </p:nvPr>
        </p:nvSpPr>
        <p:spPr>
          <a:xfrm>
            <a:off x="838200" y="1825625"/>
            <a:ext cx="10515600" cy="3660775"/>
          </a:xfrm>
        </p:spPr>
        <p:txBody>
          <a:bodyPr/>
          <a:lstStyle/>
          <a:p>
            <a:r>
              <a:rPr lang="da-DK"/>
              <a:t>Ringkøbing-Skjern Kommune frigiver 37.400 timer på 3 år</a:t>
            </a:r>
          </a:p>
          <a:p>
            <a:r>
              <a:rPr lang="da-DK"/>
              <a:t>130 løsninger (dec. 2022)</a:t>
            </a:r>
          </a:p>
          <a:p>
            <a:r>
              <a:rPr lang="da-DK"/>
              <a:t>Startet med ‘ufarlige’ opgaver</a:t>
            </a:r>
          </a:p>
          <a:p>
            <a:r>
              <a:rPr lang="da-DK"/>
              <a:t>Mere oplevet tid til faglige opgaver</a:t>
            </a:r>
          </a:p>
          <a:p>
            <a:r>
              <a:rPr lang="da-DK"/>
              <a:t>Forslag til nye robotter fra medarbejderne</a:t>
            </a:r>
          </a:p>
          <a:p>
            <a:endParaRPr lang="da-DK"/>
          </a:p>
          <a:p>
            <a:r>
              <a:rPr lang="da-DK"/>
              <a:t>Udgift:2,5 årsværk inkl. licenser. </a:t>
            </a:r>
          </a:p>
        </p:txBody>
      </p:sp>
      <p:sp>
        <p:nvSpPr>
          <p:cNvPr id="4" name="Tekstfelt 3">
            <a:extLst>
              <a:ext uri="{FF2B5EF4-FFF2-40B4-BE49-F238E27FC236}">
                <a16:creationId xmlns:a16="http://schemas.microsoft.com/office/drawing/2014/main" id="{CBB2C750-FA89-FB01-0F4C-EF1DCAAF9706}"/>
              </a:ext>
            </a:extLst>
          </p:cNvPr>
          <p:cNvSpPr txBox="1"/>
          <p:nvPr/>
        </p:nvSpPr>
        <p:spPr>
          <a:xfrm>
            <a:off x="11066107" y="6123543"/>
            <a:ext cx="981359" cy="369332"/>
          </a:xfrm>
          <a:prstGeom prst="rect">
            <a:avLst/>
          </a:prstGeom>
          <a:noFill/>
        </p:spPr>
        <p:txBody>
          <a:bodyPr wrap="none" rtlCol="0">
            <a:spAutoFit/>
          </a:bodyPr>
          <a:lstStyle/>
          <a:p>
            <a:r>
              <a:rPr lang="da-DK"/>
              <a:t>Kilde: </a:t>
            </a:r>
            <a:r>
              <a:rPr lang="da-DK">
                <a:hlinkClick r:id="rId3"/>
              </a:rPr>
              <a:t>KL</a:t>
            </a:r>
            <a:endParaRPr lang="da-DK"/>
          </a:p>
        </p:txBody>
      </p:sp>
    </p:spTree>
    <p:extLst>
      <p:ext uri="{BB962C8B-B14F-4D97-AF65-F5344CB8AC3E}">
        <p14:creationId xmlns:p14="http://schemas.microsoft.com/office/powerpoint/2010/main" val="968518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FF8E1C-BFB2-B71B-D1BC-69E850BC4F5A}"/>
              </a:ext>
            </a:extLst>
          </p:cNvPr>
          <p:cNvSpPr>
            <a:spLocks noGrp="1"/>
          </p:cNvSpPr>
          <p:nvPr>
            <p:ph type="title"/>
          </p:nvPr>
        </p:nvSpPr>
        <p:spPr>
          <a:xfrm>
            <a:off x="838200" y="365125"/>
            <a:ext cx="7054850" cy="1325563"/>
          </a:xfrm>
        </p:spPr>
        <p:txBody>
          <a:bodyPr/>
          <a:lstStyle/>
          <a:p>
            <a:r>
              <a:rPr lang="da-DK"/>
              <a:t>RPA i private virksomheder</a:t>
            </a:r>
          </a:p>
        </p:txBody>
      </p:sp>
      <p:sp>
        <p:nvSpPr>
          <p:cNvPr id="3" name="Pladsholder til indhold 2">
            <a:extLst>
              <a:ext uri="{FF2B5EF4-FFF2-40B4-BE49-F238E27FC236}">
                <a16:creationId xmlns:a16="http://schemas.microsoft.com/office/drawing/2014/main" id="{859194BC-7F86-7DFF-D16E-AB05C166860C}"/>
              </a:ext>
            </a:extLst>
          </p:cNvPr>
          <p:cNvSpPr>
            <a:spLocks noGrp="1"/>
          </p:cNvSpPr>
          <p:nvPr>
            <p:ph idx="1"/>
          </p:nvPr>
        </p:nvSpPr>
        <p:spPr/>
        <p:txBody>
          <a:bodyPr/>
          <a:lstStyle/>
          <a:p>
            <a:r>
              <a:rPr lang="da-DK" dirty="0"/>
              <a:t>Sinful og overvågning </a:t>
            </a:r>
            <a:r>
              <a:rPr lang="da-DK" dirty="0" err="1"/>
              <a:t>influcensere</a:t>
            </a:r>
            <a:endParaRPr lang="da-DK" dirty="0"/>
          </a:p>
          <a:p>
            <a:r>
              <a:rPr lang="da-DK" dirty="0"/>
              <a:t>Influencere sender data</a:t>
            </a:r>
          </a:p>
          <a:p>
            <a:r>
              <a:rPr lang="da-DK" dirty="0"/>
              <a:t>Sebastian flytter data</a:t>
            </a:r>
          </a:p>
          <a:p>
            <a:r>
              <a:rPr lang="da-DK" dirty="0"/>
              <a:t>Bygger </a:t>
            </a:r>
            <a:r>
              <a:rPr lang="da-DK" dirty="0" err="1"/>
              <a:t>dashboard</a:t>
            </a:r>
            <a:endParaRPr lang="da-DK" dirty="0"/>
          </a:p>
          <a:p>
            <a:endParaRPr lang="da-DK" dirty="0"/>
          </a:p>
        </p:txBody>
      </p:sp>
      <p:pic>
        <p:nvPicPr>
          <p:cNvPr id="1026" name="Picture 2">
            <a:extLst>
              <a:ext uri="{FF2B5EF4-FFF2-40B4-BE49-F238E27FC236}">
                <a16:creationId xmlns:a16="http://schemas.microsoft.com/office/drawing/2014/main" id="{2C80A8DF-16A8-653E-B1CF-776EF34D4B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3050" y="0"/>
            <a:ext cx="42989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55632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C74A37-AC06-5873-13BD-F9F2D157161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AECD58B-9183-A331-8504-96985DCB921F}"/>
              </a:ext>
            </a:extLst>
          </p:cNvPr>
          <p:cNvSpPr>
            <a:spLocks noGrp="1"/>
          </p:cNvSpPr>
          <p:nvPr>
            <p:ph type="title"/>
          </p:nvPr>
        </p:nvSpPr>
        <p:spPr>
          <a:xfrm>
            <a:off x="838200" y="365125"/>
            <a:ext cx="7054850" cy="1325563"/>
          </a:xfrm>
        </p:spPr>
        <p:txBody>
          <a:bodyPr/>
          <a:lstStyle/>
          <a:p>
            <a:r>
              <a:rPr lang="da-DK"/>
              <a:t>RPA i private virksomheder</a:t>
            </a:r>
          </a:p>
        </p:txBody>
      </p:sp>
      <p:sp>
        <p:nvSpPr>
          <p:cNvPr id="3" name="Pladsholder til indhold 2">
            <a:extLst>
              <a:ext uri="{FF2B5EF4-FFF2-40B4-BE49-F238E27FC236}">
                <a16:creationId xmlns:a16="http://schemas.microsoft.com/office/drawing/2014/main" id="{9A6DDD2D-185D-A909-A3CE-B0721B8CA9ED}"/>
              </a:ext>
            </a:extLst>
          </p:cNvPr>
          <p:cNvSpPr>
            <a:spLocks noGrp="1"/>
          </p:cNvSpPr>
          <p:nvPr>
            <p:ph idx="1"/>
          </p:nvPr>
        </p:nvSpPr>
        <p:spPr/>
        <p:txBody>
          <a:bodyPr/>
          <a:lstStyle/>
          <a:p>
            <a:r>
              <a:rPr lang="da-DK"/>
              <a:t>Sinful og overvågning influencere</a:t>
            </a:r>
          </a:p>
          <a:p>
            <a:r>
              <a:rPr lang="da-DK"/>
              <a:t>Influencere sender data</a:t>
            </a:r>
          </a:p>
          <a:p>
            <a:r>
              <a:rPr lang="da-DK"/>
              <a:t>Sebastian åbner mail</a:t>
            </a:r>
          </a:p>
          <a:p>
            <a:r>
              <a:rPr lang="da-DK"/>
              <a:t>Flytter vedhæftede filer</a:t>
            </a:r>
          </a:p>
          <a:p>
            <a:r>
              <a:rPr lang="da-DK"/>
              <a:t>Opdaterer regneark</a:t>
            </a:r>
          </a:p>
          <a:p>
            <a:r>
              <a:rPr lang="da-DK"/>
              <a:t>Bygger </a:t>
            </a:r>
            <a:r>
              <a:rPr lang="da-DK" err="1"/>
              <a:t>dashboard</a:t>
            </a:r>
            <a:endParaRPr lang="da-DK"/>
          </a:p>
          <a:p>
            <a:endParaRPr lang="da-DK"/>
          </a:p>
        </p:txBody>
      </p:sp>
      <p:pic>
        <p:nvPicPr>
          <p:cNvPr id="5" name="Billede 4" descr="Et billede, der indeholder kunst, Grafik, symbol, design&#10;&#10;Indhold genereret af kunstig intelligens kan være forkert.">
            <a:extLst>
              <a:ext uri="{FF2B5EF4-FFF2-40B4-BE49-F238E27FC236}">
                <a16:creationId xmlns:a16="http://schemas.microsoft.com/office/drawing/2014/main" id="{3F21C1AC-FF3F-0FD8-DC27-DDD79FB1B6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0570" y="0"/>
            <a:ext cx="6492875" cy="6492875"/>
          </a:xfrm>
          <a:prstGeom prst="rect">
            <a:avLst/>
          </a:prstGeom>
        </p:spPr>
      </p:pic>
    </p:spTree>
    <p:extLst>
      <p:ext uri="{BB962C8B-B14F-4D97-AF65-F5344CB8AC3E}">
        <p14:creationId xmlns:p14="http://schemas.microsoft.com/office/powerpoint/2010/main" val="34421161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9B385B-214D-7325-B7CC-4B02D8B4F61A}"/>
              </a:ext>
            </a:extLst>
          </p:cNvPr>
          <p:cNvSpPr>
            <a:spLocks noGrp="1"/>
          </p:cNvSpPr>
          <p:nvPr>
            <p:ph type="title"/>
          </p:nvPr>
        </p:nvSpPr>
        <p:spPr/>
        <p:txBody>
          <a:bodyPr/>
          <a:lstStyle/>
          <a:p>
            <a:r>
              <a:rPr lang="da-DK"/>
              <a:t>RPA i private virksomheder </a:t>
            </a:r>
          </a:p>
        </p:txBody>
      </p:sp>
      <p:sp>
        <p:nvSpPr>
          <p:cNvPr id="3" name="Pladsholder til indhold 2">
            <a:extLst>
              <a:ext uri="{FF2B5EF4-FFF2-40B4-BE49-F238E27FC236}">
                <a16:creationId xmlns:a16="http://schemas.microsoft.com/office/drawing/2014/main" id="{021DC17E-6701-8E54-D491-76AF8A87E4AC}"/>
              </a:ext>
            </a:extLst>
          </p:cNvPr>
          <p:cNvSpPr>
            <a:spLocks noGrp="1"/>
          </p:cNvSpPr>
          <p:nvPr>
            <p:ph idx="1"/>
          </p:nvPr>
        </p:nvSpPr>
        <p:spPr/>
        <p:txBody>
          <a:bodyPr/>
          <a:lstStyle/>
          <a:p>
            <a:pPr marL="0" indent="0">
              <a:buNone/>
            </a:pPr>
            <a:r>
              <a:rPr lang="da-DK"/>
              <a:t>Færdigt flow</a:t>
            </a:r>
          </a:p>
        </p:txBody>
      </p:sp>
      <p:pic>
        <p:nvPicPr>
          <p:cNvPr id="4" name="Pladsholder til indhold 4">
            <a:extLst>
              <a:ext uri="{FF2B5EF4-FFF2-40B4-BE49-F238E27FC236}">
                <a16:creationId xmlns:a16="http://schemas.microsoft.com/office/drawing/2014/main" id="{1A6DC5C7-D923-4C37-D031-3687DE77DF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839" y="3429000"/>
            <a:ext cx="11970321" cy="890604"/>
          </a:xfrm>
          <a:prstGeom prst="rect">
            <a:avLst/>
          </a:prstGeom>
        </p:spPr>
      </p:pic>
    </p:spTree>
    <p:extLst>
      <p:ext uri="{BB962C8B-B14F-4D97-AF65-F5344CB8AC3E}">
        <p14:creationId xmlns:p14="http://schemas.microsoft.com/office/powerpoint/2010/main" val="3361287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31E017-0E2D-9216-B13D-F2FFFBB1CD04}"/>
              </a:ext>
            </a:extLst>
          </p:cNvPr>
          <p:cNvSpPr>
            <a:spLocks noGrp="1"/>
          </p:cNvSpPr>
          <p:nvPr>
            <p:ph type="title"/>
          </p:nvPr>
        </p:nvSpPr>
        <p:spPr/>
        <p:txBody>
          <a:bodyPr/>
          <a:lstStyle/>
          <a:p>
            <a:r>
              <a:rPr lang="da-DK"/>
              <a:t>Risici</a:t>
            </a:r>
          </a:p>
        </p:txBody>
      </p:sp>
      <p:sp>
        <p:nvSpPr>
          <p:cNvPr id="3" name="Pladsholder til indhold 2">
            <a:extLst>
              <a:ext uri="{FF2B5EF4-FFF2-40B4-BE49-F238E27FC236}">
                <a16:creationId xmlns:a16="http://schemas.microsoft.com/office/drawing/2014/main" id="{BD479F4A-049A-0705-52B1-2184F256847E}"/>
              </a:ext>
            </a:extLst>
          </p:cNvPr>
          <p:cNvSpPr>
            <a:spLocks noGrp="1"/>
          </p:cNvSpPr>
          <p:nvPr>
            <p:ph idx="1"/>
          </p:nvPr>
        </p:nvSpPr>
        <p:spPr/>
        <p:txBody>
          <a:bodyPr/>
          <a:lstStyle/>
          <a:p>
            <a:r>
              <a:rPr lang="da-DK"/>
              <a:t>Hvor bor flowet?</a:t>
            </a:r>
          </a:p>
          <a:p>
            <a:r>
              <a:rPr lang="da-DK"/>
              <a:t>GDPR</a:t>
            </a:r>
          </a:p>
          <a:p>
            <a:endParaRPr lang="da-DK"/>
          </a:p>
        </p:txBody>
      </p:sp>
      <p:sp>
        <p:nvSpPr>
          <p:cNvPr id="6" name="Tekstfelt 5">
            <a:extLst>
              <a:ext uri="{FF2B5EF4-FFF2-40B4-BE49-F238E27FC236}">
                <a16:creationId xmlns:a16="http://schemas.microsoft.com/office/drawing/2014/main" id="{7B10FF25-53EB-DB67-8B8F-8A5527E977C5}"/>
              </a:ext>
            </a:extLst>
          </p:cNvPr>
          <p:cNvSpPr txBox="1"/>
          <p:nvPr/>
        </p:nvSpPr>
        <p:spPr>
          <a:xfrm>
            <a:off x="10619014" y="5288340"/>
            <a:ext cx="1469571" cy="1569660"/>
          </a:xfrm>
          <a:prstGeom prst="rect">
            <a:avLst/>
          </a:prstGeom>
          <a:noFill/>
        </p:spPr>
        <p:txBody>
          <a:bodyPr wrap="square">
            <a:spAutoFit/>
          </a:bodyPr>
          <a:lstStyle/>
          <a:p>
            <a:pPr marL="0" indent="0">
              <a:buNone/>
            </a:pPr>
            <a:r>
              <a:rPr lang="da-DK" sz="9600"/>
              <a:t>🚩</a:t>
            </a:r>
          </a:p>
        </p:txBody>
      </p:sp>
    </p:spTree>
    <p:extLst>
      <p:ext uri="{BB962C8B-B14F-4D97-AF65-F5344CB8AC3E}">
        <p14:creationId xmlns:p14="http://schemas.microsoft.com/office/powerpoint/2010/main" val="1358467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1869E-52A2-B196-1711-B9D789AAC77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2D3B7CE-4FD5-1CA1-51BB-E4E401A31E2A}"/>
              </a:ext>
            </a:extLst>
          </p:cNvPr>
          <p:cNvSpPr>
            <a:spLocks noGrp="1"/>
          </p:cNvSpPr>
          <p:nvPr>
            <p:ph type="title"/>
          </p:nvPr>
        </p:nvSpPr>
        <p:spPr>
          <a:xfrm>
            <a:off x="4438690" y="365125"/>
            <a:ext cx="6915110" cy="1325563"/>
          </a:xfrm>
        </p:spPr>
        <p:txBody>
          <a:bodyPr>
            <a:normAutofit/>
          </a:bodyPr>
          <a:lstStyle/>
          <a:p>
            <a:r>
              <a:rPr lang="da-DK" b="1"/>
              <a:t>Hvorfor skal jeres elever lære RPA?</a:t>
            </a:r>
            <a:endParaRPr lang="da-DK"/>
          </a:p>
        </p:txBody>
      </p:sp>
      <p:pic>
        <p:nvPicPr>
          <p:cNvPr id="2050" name="Picture 2">
            <a:extLst>
              <a:ext uri="{FF2B5EF4-FFF2-40B4-BE49-F238E27FC236}">
                <a16:creationId xmlns:a16="http://schemas.microsoft.com/office/drawing/2014/main" id="{F4F8D856-85DF-ADDE-E45B-5E7EE7D0AE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245928" cy="6502400"/>
          </a:xfrm>
          <a:prstGeom prst="rect">
            <a:avLst/>
          </a:prstGeom>
          <a:noFill/>
          <a:extLst>
            <a:ext uri="{909E8E84-426E-40DD-AFC4-6F175D3DCCD1}">
              <a14:hiddenFill xmlns:a14="http://schemas.microsoft.com/office/drawing/2010/main">
                <a:solidFill>
                  <a:srgbClr val="FFFFFF"/>
                </a:solidFill>
              </a14:hiddenFill>
            </a:ext>
          </a:extLst>
        </p:spPr>
      </p:pic>
      <p:sp>
        <p:nvSpPr>
          <p:cNvPr id="10" name="Shape 1">
            <a:extLst>
              <a:ext uri="{FF2B5EF4-FFF2-40B4-BE49-F238E27FC236}">
                <a16:creationId xmlns:a16="http://schemas.microsoft.com/office/drawing/2014/main" id="{FB2EB424-8E65-AA41-2C7B-B67A44E9B2FC}"/>
              </a:ext>
            </a:extLst>
          </p:cNvPr>
          <p:cNvSpPr/>
          <p:nvPr/>
        </p:nvSpPr>
        <p:spPr>
          <a:xfrm>
            <a:off x="4438690" y="2433221"/>
            <a:ext cx="3681889" cy="2359462"/>
          </a:xfrm>
          <a:prstGeom prst="roundRect">
            <a:avLst>
              <a:gd name="adj" fmla="val 3432"/>
            </a:avLst>
          </a:prstGeom>
          <a:solidFill>
            <a:srgbClr val="DADBF1"/>
          </a:solidFill>
          <a:ln w="7620">
            <a:solidFill>
              <a:srgbClr val="C0C1D7"/>
            </a:solidFill>
            <a:prstDash val="solid"/>
          </a:ln>
        </p:spPr>
        <p:txBody>
          <a:bodyPr/>
          <a:lstStyle/>
          <a:p>
            <a:endParaRPr lang="da-DK"/>
          </a:p>
        </p:txBody>
      </p:sp>
      <p:sp>
        <p:nvSpPr>
          <p:cNvPr id="11" name="Text 2">
            <a:extLst>
              <a:ext uri="{FF2B5EF4-FFF2-40B4-BE49-F238E27FC236}">
                <a16:creationId xmlns:a16="http://schemas.microsoft.com/office/drawing/2014/main" id="{87B11821-DACC-53B5-1B0D-68D5B50A10FD}"/>
              </a:ext>
            </a:extLst>
          </p:cNvPr>
          <p:cNvSpPr/>
          <p:nvPr/>
        </p:nvSpPr>
        <p:spPr>
          <a:xfrm>
            <a:off x="4639072" y="2633603"/>
            <a:ext cx="3281124" cy="602456"/>
          </a:xfrm>
          <a:prstGeom prst="rect">
            <a:avLst/>
          </a:prstGeom>
          <a:noFill/>
          <a:ln/>
        </p:spPr>
        <p:txBody>
          <a:bodyPr wrap="square" lIns="0" tIns="0" rIns="0" bIns="0" rtlCol="0" anchor="t"/>
          <a:lstStyle/>
          <a:p>
            <a:pPr marL="0" indent="0" algn="l">
              <a:lnSpc>
                <a:spcPts val="2350"/>
              </a:lnSpc>
              <a:buNone/>
            </a:pPr>
            <a:r>
              <a:rPr lang="en-US" sz="1850" b="1">
                <a:solidFill>
                  <a:srgbClr val="272525"/>
                </a:solidFill>
                <a:latin typeface="Inter Bold" pitchFamily="34" charset="0"/>
                <a:ea typeface="Inter Bold" pitchFamily="34" charset="-122"/>
                <a:cs typeface="Inter Bold" pitchFamily="34" charset="-120"/>
              </a:rPr>
              <a:t>Erstatte manuelle processer</a:t>
            </a:r>
            <a:endParaRPr lang="en-US" sz="1850"/>
          </a:p>
        </p:txBody>
      </p:sp>
      <p:sp>
        <p:nvSpPr>
          <p:cNvPr id="12" name="Text 3">
            <a:extLst>
              <a:ext uri="{FF2B5EF4-FFF2-40B4-BE49-F238E27FC236}">
                <a16:creationId xmlns:a16="http://schemas.microsoft.com/office/drawing/2014/main" id="{D7385DBD-E068-68E0-B6BF-3A65E31F1435}"/>
              </a:ext>
            </a:extLst>
          </p:cNvPr>
          <p:cNvSpPr/>
          <p:nvPr/>
        </p:nvSpPr>
        <p:spPr>
          <a:xfrm>
            <a:off x="4639072" y="3050440"/>
            <a:ext cx="3281124" cy="1577361"/>
          </a:xfrm>
          <a:prstGeom prst="rect">
            <a:avLst/>
          </a:prstGeom>
          <a:noFill/>
          <a:ln/>
        </p:spPr>
        <p:txBody>
          <a:bodyPr wrap="square" lIns="0" tIns="0" rIns="0" bIns="0" rtlCol="0" anchor="t"/>
          <a:lstStyle/>
          <a:p>
            <a:pPr marL="0" indent="0" algn="l">
              <a:lnSpc>
                <a:spcPts val="2400"/>
              </a:lnSpc>
              <a:buNone/>
            </a:pPr>
            <a:r>
              <a:rPr lang="da-DK" sz="1500" noProof="0">
                <a:solidFill>
                  <a:srgbClr val="272525"/>
                </a:solidFill>
                <a:latin typeface="Inter" pitchFamily="34" charset="0"/>
                <a:ea typeface="Inter" pitchFamily="34" charset="-122"/>
                <a:cs typeface="Inter" pitchFamily="34" charset="-120"/>
              </a:rPr>
              <a:t>RPA handler om at erstatte manuelle processer med digitale arbejdsgang.</a:t>
            </a:r>
            <a:endParaRPr lang="da-DK" sz="1500" noProof="0"/>
          </a:p>
        </p:txBody>
      </p:sp>
      <p:sp>
        <p:nvSpPr>
          <p:cNvPr id="13" name="Shape 4">
            <a:extLst>
              <a:ext uri="{FF2B5EF4-FFF2-40B4-BE49-F238E27FC236}">
                <a16:creationId xmlns:a16="http://schemas.microsoft.com/office/drawing/2014/main" id="{FB9E21BB-8A02-AA65-3EF3-D9B95EF13261}"/>
              </a:ext>
            </a:extLst>
          </p:cNvPr>
          <p:cNvSpPr/>
          <p:nvPr/>
        </p:nvSpPr>
        <p:spPr>
          <a:xfrm>
            <a:off x="8313341" y="2433221"/>
            <a:ext cx="3681889" cy="2359462"/>
          </a:xfrm>
          <a:prstGeom prst="roundRect">
            <a:avLst>
              <a:gd name="adj" fmla="val 3432"/>
            </a:avLst>
          </a:prstGeom>
          <a:solidFill>
            <a:srgbClr val="DADBF1"/>
          </a:solidFill>
          <a:ln w="7620">
            <a:solidFill>
              <a:srgbClr val="C0C1D7"/>
            </a:solidFill>
            <a:prstDash val="solid"/>
          </a:ln>
        </p:spPr>
        <p:txBody>
          <a:bodyPr/>
          <a:lstStyle/>
          <a:p>
            <a:endParaRPr lang="da-DK"/>
          </a:p>
        </p:txBody>
      </p:sp>
      <p:sp>
        <p:nvSpPr>
          <p:cNvPr id="14" name="Text 5">
            <a:extLst>
              <a:ext uri="{FF2B5EF4-FFF2-40B4-BE49-F238E27FC236}">
                <a16:creationId xmlns:a16="http://schemas.microsoft.com/office/drawing/2014/main" id="{11E8B055-CB13-E6FD-FB4E-0DD2A123BCE3}"/>
              </a:ext>
            </a:extLst>
          </p:cNvPr>
          <p:cNvSpPr/>
          <p:nvPr/>
        </p:nvSpPr>
        <p:spPr>
          <a:xfrm>
            <a:off x="8513723" y="2633603"/>
            <a:ext cx="2435304" cy="301228"/>
          </a:xfrm>
          <a:prstGeom prst="rect">
            <a:avLst/>
          </a:prstGeom>
          <a:noFill/>
          <a:ln/>
        </p:spPr>
        <p:txBody>
          <a:bodyPr wrap="none" lIns="0" tIns="0" rIns="0" bIns="0" rtlCol="0" anchor="t"/>
          <a:lstStyle/>
          <a:p>
            <a:pPr marL="0" indent="0" algn="l">
              <a:lnSpc>
                <a:spcPts val="2350"/>
              </a:lnSpc>
              <a:buNone/>
            </a:pPr>
            <a:r>
              <a:rPr lang="en-US" sz="1850" b="1">
                <a:solidFill>
                  <a:srgbClr val="272525"/>
                </a:solidFill>
                <a:latin typeface="Inter Bold" pitchFamily="34" charset="0"/>
                <a:ea typeface="Inter Bold" pitchFamily="34" charset="-122"/>
                <a:cs typeface="Inter Bold" pitchFamily="34" charset="-120"/>
              </a:rPr>
              <a:t>Genkende potentiale</a:t>
            </a:r>
            <a:endParaRPr lang="en-US" sz="1850"/>
          </a:p>
        </p:txBody>
      </p:sp>
      <p:sp>
        <p:nvSpPr>
          <p:cNvPr id="15" name="Text 6">
            <a:extLst>
              <a:ext uri="{FF2B5EF4-FFF2-40B4-BE49-F238E27FC236}">
                <a16:creationId xmlns:a16="http://schemas.microsoft.com/office/drawing/2014/main" id="{4496680C-6328-33B1-3FD0-5CEE5386DF63}"/>
              </a:ext>
            </a:extLst>
          </p:cNvPr>
          <p:cNvSpPr/>
          <p:nvPr/>
        </p:nvSpPr>
        <p:spPr>
          <a:xfrm>
            <a:off x="8513723" y="3050441"/>
            <a:ext cx="3281124" cy="1541859"/>
          </a:xfrm>
          <a:prstGeom prst="rect">
            <a:avLst/>
          </a:prstGeom>
          <a:noFill/>
          <a:ln/>
        </p:spPr>
        <p:txBody>
          <a:bodyPr wrap="square" lIns="0" tIns="0" rIns="0" bIns="0" rtlCol="0" anchor="t"/>
          <a:lstStyle/>
          <a:p>
            <a:pPr marL="0" indent="0" algn="l">
              <a:lnSpc>
                <a:spcPts val="2400"/>
              </a:lnSpc>
              <a:buNone/>
            </a:pPr>
            <a:r>
              <a:rPr lang="en-US" sz="1500">
                <a:solidFill>
                  <a:srgbClr val="272525"/>
                </a:solidFill>
                <a:latin typeface="Inter" pitchFamily="34" charset="0"/>
                <a:ea typeface="Inter" pitchFamily="34" charset="-122"/>
                <a:cs typeface="Inter" pitchFamily="34" charset="-120"/>
              </a:rPr>
              <a:t>Jeres elever skal ikke nødvendigvis bygge RPA'er, men de skal kunne genkende en opgave, </a:t>
            </a:r>
            <a:r>
              <a:rPr lang="en-US" sz="1500" err="1">
                <a:solidFill>
                  <a:srgbClr val="272525"/>
                </a:solidFill>
                <a:latin typeface="Inter" pitchFamily="34" charset="0"/>
                <a:ea typeface="Inter" pitchFamily="34" charset="-122"/>
                <a:cs typeface="Inter" pitchFamily="34" charset="-120"/>
              </a:rPr>
              <a:t>dokumentere</a:t>
            </a:r>
            <a:r>
              <a:rPr lang="en-US" sz="1500">
                <a:solidFill>
                  <a:srgbClr val="272525"/>
                </a:solidFill>
                <a:latin typeface="Inter" pitchFamily="34" charset="0"/>
                <a:ea typeface="Inter" pitchFamily="34" charset="-122"/>
                <a:cs typeface="Inter" pitchFamily="34" charset="-120"/>
              </a:rPr>
              <a:t> den og samarbejde med udviklere eller selv lave simple løsninger.</a:t>
            </a:r>
            <a:endParaRPr lang="en-US" sz="1500"/>
          </a:p>
        </p:txBody>
      </p:sp>
    </p:spTree>
    <p:extLst>
      <p:ext uri="{BB962C8B-B14F-4D97-AF65-F5344CB8AC3E}">
        <p14:creationId xmlns:p14="http://schemas.microsoft.com/office/powerpoint/2010/main" val="40397215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3FB10D-BB37-65CE-9D05-C24087098BB4}"/>
              </a:ext>
            </a:extLst>
          </p:cNvPr>
          <p:cNvSpPr>
            <a:spLocks noGrp="1"/>
          </p:cNvSpPr>
          <p:nvPr>
            <p:ph type="title"/>
          </p:nvPr>
        </p:nvSpPr>
        <p:spPr/>
        <p:txBody>
          <a:bodyPr/>
          <a:lstStyle/>
          <a:p>
            <a:r>
              <a:rPr lang="da-DK" b="1"/>
              <a:t>Det første eleverne skal lære</a:t>
            </a:r>
            <a:br>
              <a:rPr lang="da-DK" b="1"/>
            </a:br>
            <a:endParaRPr lang="da-DK"/>
          </a:p>
        </p:txBody>
      </p:sp>
      <p:pic>
        <p:nvPicPr>
          <p:cNvPr id="5" name="Billede 4">
            <a:extLst>
              <a:ext uri="{FF2B5EF4-FFF2-40B4-BE49-F238E27FC236}">
                <a16:creationId xmlns:a16="http://schemas.microsoft.com/office/drawing/2014/main" id="{E44FADA1-96CB-A894-D40C-E1AE2D902AC2}"/>
              </a:ext>
            </a:extLst>
          </p:cNvPr>
          <p:cNvPicPr>
            <a:picLocks noChangeAspect="1"/>
          </p:cNvPicPr>
          <p:nvPr/>
        </p:nvPicPr>
        <p:blipFill>
          <a:blip r:embed="rId3"/>
          <a:stretch>
            <a:fillRect/>
          </a:stretch>
        </p:blipFill>
        <p:spPr>
          <a:xfrm>
            <a:off x="0" y="2439988"/>
            <a:ext cx="12192000" cy="2458312"/>
          </a:xfrm>
          <a:prstGeom prst="rect">
            <a:avLst/>
          </a:prstGeom>
        </p:spPr>
      </p:pic>
    </p:spTree>
    <p:extLst>
      <p:ext uri="{BB962C8B-B14F-4D97-AF65-F5344CB8AC3E}">
        <p14:creationId xmlns:p14="http://schemas.microsoft.com/office/powerpoint/2010/main" val="14185894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41D19B-6AFD-A2B1-F851-D1B81123AD5F}"/>
              </a:ext>
            </a:extLst>
          </p:cNvPr>
          <p:cNvSpPr>
            <a:spLocks noGrp="1"/>
          </p:cNvSpPr>
          <p:nvPr>
            <p:ph type="title"/>
          </p:nvPr>
        </p:nvSpPr>
        <p:spPr/>
        <p:txBody>
          <a:bodyPr/>
          <a:lstStyle/>
          <a:p>
            <a:r>
              <a:rPr lang="da-DK" b="1"/>
              <a:t>Fra "as-is" til "to-</a:t>
            </a:r>
            <a:r>
              <a:rPr lang="da-DK" b="1" err="1"/>
              <a:t>be</a:t>
            </a:r>
            <a:r>
              <a:rPr lang="da-DK" b="1"/>
              <a:t>"</a:t>
            </a:r>
            <a:endParaRPr lang="da-DK"/>
          </a:p>
        </p:txBody>
      </p:sp>
      <p:pic>
        <p:nvPicPr>
          <p:cNvPr id="4098" name="Picture 2">
            <a:extLst>
              <a:ext uri="{FF2B5EF4-FFF2-40B4-BE49-F238E27FC236}">
                <a16:creationId xmlns:a16="http://schemas.microsoft.com/office/drawing/2014/main" id="{09A2B89A-6E6E-6557-4E91-7CA2AA9B5329}"/>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7201932" y="1825625"/>
            <a:ext cx="3045936" cy="4351338"/>
          </a:xfrm>
          <a:prstGeom prst="roundRect">
            <a:avLst/>
          </a:prstGeom>
          <a:noFill/>
          <a:extLst>
            <a:ext uri="{909E8E84-426E-40DD-AFC4-6F175D3DCCD1}">
              <a14:hiddenFill xmlns:a14="http://schemas.microsoft.com/office/drawing/2010/main">
                <a:solidFill>
                  <a:srgbClr val="FFFFFF"/>
                </a:solidFill>
              </a14:hiddenFill>
            </a:ext>
          </a:extLst>
        </p:spPr>
      </p:pic>
      <p:sp>
        <p:nvSpPr>
          <p:cNvPr id="13" name="Shape 1">
            <a:extLst>
              <a:ext uri="{FF2B5EF4-FFF2-40B4-BE49-F238E27FC236}">
                <a16:creationId xmlns:a16="http://schemas.microsoft.com/office/drawing/2014/main" id="{7B0A1BAA-C2D3-43AF-4CD1-E52995C4452C}"/>
              </a:ext>
            </a:extLst>
          </p:cNvPr>
          <p:cNvSpPr/>
          <p:nvPr/>
        </p:nvSpPr>
        <p:spPr>
          <a:xfrm>
            <a:off x="1054100" y="2342912"/>
            <a:ext cx="170021" cy="853321"/>
          </a:xfrm>
          <a:prstGeom prst="roundRect">
            <a:avLst>
              <a:gd name="adj" fmla="val 56033"/>
            </a:avLst>
          </a:prstGeom>
          <a:solidFill>
            <a:srgbClr val="DADBF1"/>
          </a:solidFill>
          <a:ln w="7620">
            <a:solidFill>
              <a:srgbClr val="C0C1D7"/>
            </a:solidFill>
            <a:prstDash val="solid"/>
          </a:ln>
        </p:spPr>
        <p:txBody>
          <a:bodyPr/>
          <a:lstStyle/>
          <a:p>
            <a:endParaRPr lang="da-DK" sz="2400"/>
          </a:p>
        </p:txBody>
      </p:sp>
      <p:sp>
        <p:nvSpPr>
          <p:cNvPr id="14" name="Text 2">
            <a:extLst>
              <a:ext uri="{FF2B5EF4-FFF2-40B4-BE49-F238E27FC236}">
                <a16:creationId xmlns:a16="http://schemas.microsoft.com/office/drawing/2014/main" id="{F884123A-0EEB-44F3-30DA-A9E8F4ACB11B}"/>
              </a:ext>
            </a:extLst>
          </p:cNvPr>
          <p:cNvSpPr/>
          <p:nvPr/>
        </p:nvSpPr>
        <p:spPr>
          <a:xfrm>
            <a:off x="1564283" y="2342912"/>
            <a:ext cx="2835235" cy="354330"/>
          </a:xfrm>
          <a:prstGeom prst="rect">
            <a:avLst/>
          </a:prstGeom>
          <a:noFill/>
          <a:ln/>
        </p:spPr>
        <p:txBody>
          <a:bodyPr wrap="none" lIns="0" tIns="0" rIns="0" bIns="0" rtlCol="0" anchor="t"/>
          <a:lstStyle/>
          <a:p>
            <a:pPr marL="0" indent="0" algn="l">
              <a:lnSpc>
                <a:spcPts val="2750"/>
              </a:lnSpc>
              <a:buNone/>
            </a:pPr>
            <a:r>
              <a:rPr lang="en-US" sz="2800" b="1">
                <a:solidFill>
                  <a:srgbClr val="272525"/>
                </a:solidFill>
                <a:latin typeface="Inter Bold" pitchFamily="34" charset="0"/>
                <a:ea typeface="Inter Bold" pitchFamily="34" charset="-122"/>
                <a:cs typeface="Inter Bold" pitchFamily="34" charset="-120"/>
              </a:rPr>
              <a:t>Observation</a:t>
            </a:r>
            <a:endParaRPr lang="en-US" sz="2800"/>
          </a:p>
        </p:txBody>
      </p:sp>
      <p:sp>
        <p:nvSpPr>
          <p:cNvPr id="15" name="Text 3">
            <a:extLst>
              <a:ext uri="{FF2B5EF4-FFF2-40B4-BE49-F238E27FC236}">
                <a16:creationId xmlns:a16="http://schemas.microsoft.com/office/drawing/2014/main" id="{D55AB6B7-0A1B-4783-872F-90435BE7B2DE}"/>
              </a:ext>
            </a:extLst>
          </p:cNvPr>
          <p:cNvSpPr/>
          <p:nvPr/>
        </p:nvSpPr>
        <p:spPr>
          <a:xfrm>
            <a:off x="1564283" y="2833330"/>
            <a:ext cx="7046238" cy="362903"/>
          </a:xfrm>
          <a:prstGeom prst="rect">
            <a:avLst/>
          </a:prstGeom>
          <a:noFill/>
          <a:ln/>
        </p:spPr>
        <p:txBody>
          <a:bodyPr wrap="none" lIns="0" tIns="0" rIns="0" bIns="0" rtlCol="0" anchor="t"/>
          <a:lstStyle/>
          <a:p>
            <a:pPr marL="0" indent="0" algn="l">
              <a:lnSpc>
                <a:spcPts val="2850"/>
              </a:lnSpc>
              <a:buNone/>
            </a:pPr>
            <a:r>
              <a:rPr lang="en-US" sz="2000">
                <a:solidFill>
                  <a:srgbClr val="272525"/>
                </a:solidFill>
                <a:latin typeface="Inter" pitchFamily="34" charset="0"/>
                <a:ea typeface="Inter" pitchFamily="34" charset="-122"/>
                <a:cs typeface="Inter" pitchFamily="34" charset="-120"/>
              </a:rPr>
              <a:t>Hvordan foregår opgaven reelt?</a:t>
            </a:r>
            <a:endParaRPr lang="en-US" sz="2000"/>
          </a:p>
        </p:txBody>
      </p:sp>
      <p:sp>
        <p:nvSpPr>
          <p:cNvPr id="16" name="Shape 4">
            <a:extLst>
              <a:ext uri="{FF2B5EF4-FFF2-40B4-BE49-F238E27FC236}">
                <a16:creationId xmlns:a16="http://schemas.microsoft.com/office/drawing/2014/main" id="{4DAEDBF1-BC23-DE53-BE1D-365963509445}"/>
              </a:ext>
            </a:extLst>
          </p:cNvPr>
          <p:cNvSpPr/>
          <p:nvPr/>
        </p:nvSpPr>
        <p:spPr>
          <a:xfrm>
            <a:off x="1394261" y="3423047"/>
            <a:ext cx="170021" cy="853321"/>
          </a:xfrm>
          <a:prstGeom prst="roundRect">
            <a:avLst>
              <a:gd name="adj" fmla="val 56033"/>
            </a:avLst>
          </a:prstGeom>
          <a:solidFill>
            <a:srgbClr val="DADBF1"/>
          </a:solidFill>
          <a:ln w="7620">
            <a:solidFill>
              <a:srgbClr val="C0C1D7"/>
            </a:solidFill>
            <a:prstDash val="solid"/>
          </a:ln>
        </p:spPr>
        <p:txBody>
          <a:bodyPr/>
          <a:lstStyle/>
          <a:p>
            <a:endParaRPr lang="da-DK" sz="2400"/>
          </a:p>
        </p:txBody>
      </p:sp>
      <p:sp>
        <p:nvSpPr>
          <p:cNvPr id="17" name="Text 5">
            <a:extLst>
              <a:ext uri="{FF2B5EF4-FFF2-40B4-BE49-F238E27FC236}">
                <a16:creationId xmlns:a16="http://schemas.microsoft.com/office/drawing/2014/main" id="{C6C70A7B-3CD1-B52C-78E7-014A5C3CD54F}"/>
              </a:ext>
            </a:extLst>
          </p:cNvPr>
          <p:cNvSpPr/>
          <p:nvPr/>
        </p:nvSpPr>
        <p:spPr>
          <a:xfrm>
            <a:off x="1904444" y="3423047"/>
            <a:ext cx="2835235" cy="354330"/>
          </a:xfrm>
          <a:prstGeom prst="rect">
            <a:avLst/>
          </a:prstGeom>
          <a:noFill/>
          <a:ln/>
        </p:spPr>
        <p:txBody>
          <a:bodyPr wrap="none" lIns="0" tIns="0" rIns="0" bIns="0" rtlCol="0" anchor="t"/>
          <a:lstStyle/>
          <a:p>
            <a:pPr marL="0" indent="0" algn="l">
              <a:lnSpc>
                <a:spcPts val="2750"/>
              </a:lnSpc>
              <a:buNone/>
            </a:pPr>
            <a:r>
              <a:rPr lang="en-US" sz="2800" b="1">
                <a:solidFill>
                  <a:srgbClr val="272525"/>
                </a:solidFill>
                <a:latin typeface="Inter Bold" pitchFamily="34" charset="0"/>
                <a:ea typeface="Inter Bold" pitchFamily="34" charset="-122"/>
                <a:cs typeface="Inter Bold" pitchFamily="34" charset="-120"/>
              </a:rPr>
              <a:t>Interview</a:t>
            </a:r>
            <a:endParaRPr lang="en-US" sz="2800"/>
          </a:p>
        </p:txBody>
      </p:sp>
      <p:sp>
        <p:nvSpPr>
          <p:cNvPr id="18" name="Text 6">
            <a:extLst>
              <a:ext uri="{FF2B5EF4-FFF2-40B4-BE49-F238E27FC236}">
                <a16:creationId xmlns:a16="http://schemas.microsoft.com/office/drawing/2014/main" id="{67242080-022C-CBFE-AF51-BC59EA9ADF90}"/>
              </a:ext>
            </a:extLst>
          </p:cNvPr>
          <p:cNvSpPr/>
          <p:nvPr/>
        </p:nvSpPr>
        <p:spPr>
          <a:xfrm>
            <a:off x="1904444" y="3913465"/>
            <a:ext cx="6706076" cy="362903"/>
          </a:xfrm>
          <a:prstGeom prst="rect">
            <a:avLst/>
          </a:prstGeom>
          <a:noFill/>
          <a:ln/>
        </p:spPr>
        <p:txBody>
          <a:bodyPr wrap="none" lIns="0" tIns="0" rIns="0" bIns="0" rtlCol="0" anchor="t"/>
          <a:lstStyle/>
          <a:p>
            <a:pPr marL="0" indent="0" algn="l">
              <a:lnSpc>
                <a:spcPts val="2850"/>
              </a:lnSpc>
              <a:buNone/>
            </a:pPr>
            <a:r>
              <a:rPr lang="en-US" sz="2000">
                <a:solidFill>
                  <a:srgbClr val="272525"/>
                </a:solidFill>
                <a:latin typeface="Inter" pitchFamily="34" charset="0"/>
                <a:ea typeface="Inter" pitchFamily="34" charset="-122"/>
                <a:cs typeface="Inter" pitchFamily="34" charset="-120"/>
              </a:rPr>
              <a:t>Hvad glemmer vi at dokumentere?</a:t>
            </a:r>
            <a:endParaRPr lang="en-US" sz="2000"/>
          </a:p>
        </p:txBody>
      </p:sp>
      <p:sp>
        <p:nvSpPr>
          <p:cNvPr id="19" name="Shape 7">
            <a:extLst>
              <a:ext uri="{FF2B5EF4-FFF2-40B4-BE49-F238E27FC236}">
                <a16:creationId xmlns:a16="http://schemas.microsoft.com/office/drawing/2014/main" id="{8D0FD6B0-E9A9-857D-83A6-FD72F05E24CE}"/>
              </a:ext>
            </a:extLst>
          </p:cNvPr>
          <p:cNvSpPr/>
          <p:nvPr/>
        </p:nvSpPr>
        <p:spPr>
          <a:xfrm>
            <a:off x="1734542" y="4503182"/>
            <a:ext cx="170021" cy="853321"/>
          </a:xfrm>
          <a:prstGeom prst="roundRect">
            <a:avLst>
              <a:gd name="adj" fmla="val 56033"/>
            </a:avLst>
          </a:prstGeom>
          <a:solidFill>
            <a:srgbClr val="DADBF1"/>
          </a:solidFill>
          <a:ln w="7620">
            <a:solidFill>
              <a:srgbClr val="C0C1D7"/>
            </a:solidFill>
            <a:prstDash val="solid"/>
          </a:ln>
        </p:spPr>
        <p:txBody>
          <a:bodyPr/>
          <a:lstStyle/>
          <a:p>
            <a:endParaRPr lang="da-DK" sz="2400"/>
          </a:p>
        </p:txBody>
      </p:sp>
      <p:sp>
        <p:nvSpPr>
          <p:cNvPr id="20" name="Text 8">
            <a:extLst>
              <a:ext uri="{FF2B5EF4-FFF2-40B4-BE49-F238E27FC236}">
                <a16:creationId xmlns:a16="http://schemas.microsoft.com/office/drawing/2014/main" id="{2D9276D4-1984-FE3D-6685-A4B76FA338FB}"/>
              </a:ext>
            </a:extLst>
          </p:cNvPr>
          <p:cNvSpPr/>
          <p:nvPr/>
        </p:nvSpPr>
        <p:spPr>
          <a:xfrm>
            <a:off x="2244725" y="4503182"/>
            <a:ext cx="2835235" cy="354330"/>
          </a:xfrm>
          <a:prstGeom prst="rect">
            <a:avLst/>
          </a:prstGeom>
          <a:noFill/>
          <a:ln/>
        </p:spPr>
        <p:txBody>
          <a:bodyPr wrap="none" lIns="0" tIns="0" rIns="0" bIns="0" rtlCol="0" anchor="t"/>
          <a:lstStyle/>
          <a:p>
            <a:pPr marL="0" indent="0" algn="l">
              <a:lnSpc>
                <a:spcPts val="2750"/>
              </a:lnSpc>
              <a:buNone/>
            </a:pPr>
            <a:r>
              <a:rPr lang="en-US" sz="2800" b="1">
                <a:solidFill>
                  <a:srgbClr val="272525"/>
                </a:solidFill>
                <a:latin typeface="Inter Bold" pitchFamily="34" charset="0"/>
                <a:ea typeface="Inter Bold" pitchFamily="34" charset="-122"/>
                <a:cs typeface="Inter Bold" pitchFamily="34" charset="-120"/>
              </a:rPr>
              <a:t>Dokumentanalyse</a:t>
            </a:r>
            <a:endParaRPr lang="en-US" sz="2800"/>
          </a:p>
        </p:txBody>
      </p:sp>
      <p:sp>
        <p:nvSpPr>
          <p:cNvPr id="21" name="Text 9">
            <a:extLst>
              <a:ext uri="{FF2B5EF4-FFF2-40B4-BE49-F238E27FC236}">
                <a16:creationId xmlns:a16="http://schemas.microsoft.com/office/drawing/2014/main" id="{0C971AB6-016F-6757-5C48-4E7E397ACB55}"/>
              </a:ext>
            </a:extLst>
          </p:cNvPr>
          <p:cNvSpPr/>
          <p:nvPr/>
        </p:nvSpPr>
        <p:spPr>
          <a:xfrm>
            <a:off x="2244725" y="4993600"/>
            <a:ext cx="6365796" cy="362903"/>
          </a:xfrm>
          <a:prstGeom prst="rect">
            <a:avLst/>
          </a:prstGeom>
          <a:noFill/>
          <a:ln/>
        </p:spPr>
        <p:txBody>
          <a:bodyPr wrap="none" lIns="0" tIns="0" rIns="0" bIns="0" rtlCol="0" anchor="t"/>
          <a:lstStyle/>
          <a:p>
            <a:pPr marL="0" indent="0" algn="l">
              <a:lnSpc>
                <a:spcPts val="2850"/>
              </a:lnSpc>
              <a:buNone/>
            </a:pPr>
            <a:r>
              <a:rPr lang="en-US" sz="2000">
                <a:solidFill>
                  <a:srgbClr val="272525"/>
                </a:solidFill>
                <a:latin typeface="Inter" pitchFamily="34" charset="0"/>
                <a:ea typeface="Inter" pitchFamily="34" charset="-122"/>
                <a:cs typeface="Inter" pitchFamily="34" charset="-120"/>
              </a:rPr>
              <a:t>Hvordan burde det foregå?</a:t>
            </a:r>
            <a:endParaRPr lang="en-US" sz="2000"/>
          </a:p>
        </p:txBody>
      </p:sp>
    </p:spTree>
    <p:extLst>
      <p:ext uri="{BB962C8B-B14F-4D97-AF65-F5344CB8AC3E}">
        <p14:creationId xmlns:p14="http://schemas.microsoft.com/office/powerpoint/2010/main" val="1019591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F3C19DCB-39E1-2F58-C40E-C04D78C50669}"/>
              </a:ext>
            </a:extLst>
          </p:cNvPr>
          <p:cNvSpPr>
            <a:spLocks noGrp="1"/>
          </p:cNvSpPr>
          <p:nvPr>
            <p:ph type="title"/>
          </p:nvPr>
        </p:nvSpPr>
        <p:spPr/>
        <p:txBody>
          <a:bodyPr/>
          <a:lstStyle/>
          <a:p>
            <a:r>
              <a:rPr lang="da-DK"/>
              <a:t>Agenda</a:t>
            </a:r>
          </a:p>
        </p:txBody>
      </p:sp>
      <p:sp>
        <p:nvSpPr>
          <p:cNvPr id="5" name="Pladsholder til tekst 4">
            <a:extLst>
              <a:ext uri="{FF2B5EF4-FFF2-40B4-BE49-F238E27FC236}">
                <a16:creationId xmlns:a16="http://schemas.microsoft.com/office/drawing/2014/main" id="{ED82A8AE-CAC4-0A8D-9798-1E43A0862414}"/>
              </a:ext>
            </a:extLst>
          </p:cNvPr>
          <p:cNvSpPr>
            <a:spLocks noGrp="1"/>
          </p:cNvSpPr>
          <p:nvPr>
            <p:ph type="body" sz="quarter" idx="11"/>
          </p:nvPr>
        </p:nvSpPr>
        <p:spPr>
          <a:xfrm>
            <a:off x="863138" y="3008871"/>
            <a:ext cx="5933078" cy="3805880"/>
          </a:xfrm>
        </p:spPr>
        <p:txBody>
          <a:bodyPr>
            <a:normAutofit/>
          </a:bodyPr>
          <a:lstStyle/>
          <a:p>
            <a:pPr lvl="0">
              <a:lnSpc>
                <a:spcPct val="107000"/>
              </a:lnSpc>
              <a:spcAft>
                <a:spcPts val="800"/>
              </a:spcAft>
              <a:buSzPts val="1000"/>
              <a:tabLst>
                <a:tab pos="457200" algn="l"/>
              </a:tabLst>
            </a:pPr>
            <a:r>
              <a:rPr lang="da-DK" sz="1400" kern="100">
                <a:effectLst/>
                <a:latin typeface="Aptos" panose="020B0004020202020204" pitchFamily="34" charset="0"/>
                <a:ea typeface="Aptos" panose="020B0004020202020204" pitchFamily="34" charset="0"/>
                <a:cs typeface="Times New Roman" panose="02020603050405020304" pitchFamily="18" charset="0"/>
              </a:rPr>
              <a:t>09.30		Velkommen</a:t>
            </a:r>
          </a:p>
          <a:p>
            <a:pPr lvl="0">
              <a:lnSpc>
                <a:spcPct val="107000"/>
              </a:lnSpc>
              <a:spcAft>
                <a:spcPts val="800"/>
              </a:spcAft>
              <a:buSzPts val="1000"/>
              <a:tabLst>
                <a:tab pos="457200" algn="l"/>
              </a:tabLst>
            </a:pPr>
            <a:r>
              <a:rPr lang="da-DK" sz="1400" kern="100">
                <a:effectLst/>
                <a:latin typeface="Aptos" panose="020B0004020202020204" pitchFamily="34" charset="0"/>
                <a:ea typeface="Aptos" panose="020B0004020202020204" pitchFamily="34" charset="0"/>
                <a:cs typeface="Times New Roman" panose="02020603050405020304" pitchFamily="18" charset="0"/>
              </a:rPr>
              <a:t>09.45 	RPA i dag – Hvad med i morgen? </a:t>
            </a:r>
          </a:p>
          <a:p>
            <a:pPr lvl="0">
              <a:lnSpc>
                <a:spcPct val="107000"/>
              </a:lnSpc>
              <a:spcAft>
                <a:spcPts val="800"/>
              </a:spcAft>
              <a:buSzPts val="1000"/>
              <a:tabLst>
                <a:tab pos="457200" algn="l"/>
              </a:tabLst>
            </a:pPr>
            <a:r>
              <a:rPr lang="da-DK" sz="1400" kern="100">
                <a:effectLst/>
                <a:latin typeface="Aptos" panose="020B0004020202020204" pitchFamily="34" charset="0"/>
                <a:ea typeface="Aptos" panose="020B0004020202020204" pitchFamily="34" charset="0"/>
                <a:cs typeface="Times New Roman" panose="02020603050405020304" pitchFamily="18" charset="0"/>
              </a:rPr>
              <a:t>10.45 	Teknologien som løsning i Aarhus Kommune, Bo Fristed, Chef 		for ITK (Innovation, Teknologi og Kreativitet) Aarhus Kommune</a:t>
            </a:r>
          </a:p>
          <a:p>
            <a:pPr lvl="0">
              <a:lnSpc>
                <a:spcPct val="107000"/>
              </a:lnSpc>
              <a:spcAft>
                <a:spcPts val="800"/>
              </a:spcAft>
              <a:buSzPts val="1000"/>
              <a:tabLst>
                <a:tab pos="457200" algn="l"/>
              </a:tabLst>
            </a:pPr>
            <a:r>
              <a:rPr lang="da-DK" sz="1400" kern="100">
                <a:effectLst/>
                <a:latin typeface="Aptos" panose="020B0004020202020204" pitchFamily="34" charset="0"/>
                <a:ea typeface="Aptos" panose="020B0004020202020204" pitchFamily="34" charset="0"/>
                <a:cs typeface="Times New Roman" panose="02020603050405020304" pitchFamily="18" charset="0"/>
              </a:rPr>
              <a:t>11.45  	Frokost</a:t>
            </a:r>
          </a:p>
          <a:p>
            <a:pPr lvl="0">
              <a:lnSpc>
                <a:spcPct val="107000"/>
              </a:lnSpc>
              <a:spcAft>
                <a:spcPts val="800"/>
              </a:spcAft>
              <a:buSzPts val="1000"/>
              <a:tabLst>
                <a:tab pos="457200" algn="l"/>
              </a:tabLst>
            </a:pPr>
            <a:r>
              <a:rPr lang="da-DK" sz="1400" kern="100">
                <a:effectLst/>
                <a:latin typeface="Aptos" panose="020B0004020202020204" pitchFamily="34" charset="0"/>
                <a:ea typeface="Aptos" panose="020B0004020202020204" pitchFamily="34" charset="0"/>
                <a:cs typeface="Times New Roman" panose="02020603050405020304" pitchFamily="18" charset="0"/>
              </a:rPr>
              <a:t>12:15 	Kom i gang med RPA – oplæg, øvelser og diskussion ved Bo 			Størup </a:t>
            </a:r>
          </a:p>
          <a:p>
            <a:pPr lvl="0">
              <a:lnSpc>
                <a:spcPct val="107000"/>
              </a:lnSpc>
              <a:spcAft>
                <a:spcPts val="800"/>
              </a:spcAft>
              <a:buSzPts val="1000"/>
              <a:tabLst>
                <a:tab pos="457200" algn="l"/>
              </a:tabLst>
            </a:pPr>
            <a:r>
              <a:rPr lang="da-DK" sz="1400" kern="100">
                <a:effectLst/>
                <a:latin typeface="Aptos" panose="020B0004020202020204" pitchFamily="34" charset="0"/>
                <a:ea typeface="Aptos" panose="020B0004020202020204" pitchFamily="34" charset="0"/>
                <a:cs typeface="Times New Roman" panose="02020603050405020304" pitchFamily="18" charset="0"/>
              </a:rPr>
              <a:t>14:00 	Undervisningsmaterialer til dig</a:t>
            </a:r>
          </a:p>
          <a:p>
            <a:pPr lvl="0">
              <a:lnSpc>
                <a:spcPct val="107000"/>
              </a:lnSpc>
              <a:spcAft>
                <a:spcPts val="800"/>
              </a:spcAft>
              <a:buSzPts val="1000"/>
              <a:tabLst>
                <a:tab pos="457200" algn="l"/>
              </a:tabLst>
            </a:pPr>
            <a:r>
              <a:rPr lang="da-DK" sz="1400" kern="100">
                <a:effectLst/>
                <a:latin typeface="Aptos" panose="020B0004020202020204" pitchFamily="34" charset="0"/>
                <a:ea typeface="Aptos" panose="020B0004020202020204" pitchFamily="34" charset="0"/>
                <a:cs typeface="Times New Roman" panose="02020603050405020304" pitchFamily="18" charset="0"/>
              </a:rPr>
              <a:t>14.30 	Farvel og tak</a:t>
            </a:r>
          </a:p>
          <a:p>
            <a:endParaRPr lang="da-DK" sz="3600"/>
          </a:p>
        </p:txBody>
      </p:sp>
    </p:spTree>
    <p:extLst>
      <p:ext uri="{BB962C8B-B14F-4D97-AF65-F5344CB8AC3E}">
        <p14:creationId xmlns:p14="http://schemas.microsoft.com/office/powerpoint/2010/main" val="1004585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295D7B-9AEB-71EE-595E-151669D6693A}"/>
              </a:ext>
            </a:extLst>
          </p:cNvPr>
          <p:cNvSpPr>
            <a:spLocks noGrp="1"/>
          </p:cNvSpPr>
          <p:nvPr>
            <p:ph type="title"/>
          </p:nvPr>
        </p:nvSpPr>
        <p:spPr/>
        <p:txBody>
          <a:bodyPr/>
          <a:lstStyle/>
          <a:p>
            <a:r>
              <a:rPr lang="da-DK" b="1"/>
              <a:t>Visualisér processen</a:t>
            </a:r>
            <a:endParaRPr lang="da-DK"/>
          </a:p>
        </p:txBody>
      </p:sp>
      <p:sp>
        <p:nvSpPr>
          <p:cNvPr id="3" name="Pladsholder til indhold 2">
            <a:extLst>
              <a:ext uri="{FF2B5EF4-FFF2-40B4-BE49-F238E27FC236}">
                <a16:creationId xmlns:a16="http://schemas.microsoft.com/office/drawing/2014/main" id="{1C0DB553-DE2B-D5F4-06EB-F8DAF8C2A690}"/>
              </a:ext>
            </a:extLst>
          </p:cNvPr>
          <p:cNvSpPr>
            <a:spLocks noGrp="1"/>
          </p:cNvSpPr>
          <p:nvPr>
            <p:ph idx="1"/>
          </p:nvPr>
        </p:nvSpPr>
        <p:spPr/>
        <p:txBody>
          <a:bodyPr/>
          <a:lstStyle/>
          <a:p>
            <a:endParaRPr lang="da-DK"/>
          </a:p>
        </p:txBody>
      </p:sp>
      <p:pic>
        <p:nvPicPr>
          <p:cNvPr id="6" name="Billede 5" descr="Et billede, der indeholder tekst, skærmbillede, diagram, design&#10;&#10;Indhold genereret af kunstig intelligens kan være forkert.">
            <a:extLst>
              <a:ext uri="{FF2B5EF4-FFF2-40B4-BE49-F238E27FC236}">
                <a16:creationId xmlns:a16="http://schemas.microsoft.com/office/drawing/2014/main" id="{19D2714A-7170-95C0-2F8A-D95855CB22FB}"/>
              </a:ext>
            </a:extLst>
          </p:cNvPr>
          <p:cNvPicPr>
            <a:picLocks noChangeAspect="1"/>
          </p:cNvPicPr>
          <p:nvPr/>
        </p:nvPicPr>
        <p:blipFill>
          <a:blip r:embed="rId3"/>
          <a:stretch>
            <a:fillRect/>
          </a:stretch>
        </p:blipFill>
        <p:spPr>
          <a:xfrm>
            <a:off x="2444310" y="1566834"/>
            <a:ext cx="7303380" cy="4868920"/>
          </a:xfrm>
          <a:prstGeom prst="rect">
            <a:avLst/>
          </a:prstGeom>
        </p:spPr>
      </p:pic>
    </p:spTree>
    <p:extLst>
      <p:ext uri="{BB962C8B-B14F-4D97-AF65-F5344CB8AC3E}">
        <p14:creationId xmlns:p14="http://schemas.microsoft.com/office/powerpoint/2010/main" val="7649089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BE230E-E7F9-026F-7C93-2A0AAC48C6AA}"/>
              </a:ext>
            </a:extLst>
          </p:cNvPr>
          <p:cNvSpPr>
            <a:spLocks noGrp="1"/>
          </p:cNvSpPr>
          <p:nvPr>
            <p:ph type="title"/>
          </p:nvPr>
        </p:nvSpPr>
        <p:spPr/>
        <p:txBody>
          <a:bodyPr>
            <a:normAutofit/>
          </a:bodyPr>
          <a:lstStyle/>
          <a:p>
            <a:r>
              <a:rPr lang="da-DK" sz="3600"/>
              <a:t>Forskellen på </a:t>
            </a:r>
            <a:r>
              <a:rPr lang="da-DK" sz="3600" err="1"/>
              <a:t>Flowchart</a:t>
            </a:r>
            <a:r>
              <a:rPr lang="da-DK" sz="3600"/>
              <a:t> vs. </a:t>
            </a:r>
            <a:r>
              <a:rPr lang="da-DK" sz="3600" err="1"/>
              <a:t>Swimlane</a:t>
            </a:r>
            <a:endParaRPr lang="da-DK" sz="3600"/>
          </a:p>
        </p:txBody>
      </p:sp>
      <p:graphicFrame>
        <p:nvGraphicFramePr>
          <p:cNvPr id="4" name="Pladsholder til indhold 3">
            <a:extLst>
              <a:ext uri="{FF2B5EF4-FFF2-40B4-BE49-F238E27FC236}">
                <a16:creationId xmlns:a16="http://schemas.microsoft.com/office/drawing/2014/main" id="{2C1EE9B3-0099-505D-4324-0571838CDF63}"/>
              </a:ext>
            </a:extLst>
          </p:cNvPr>
          <p:cNvGraphicFramePr>
            <a:graphicFrameLocks noGrp="1"/>
          </p:cNvGraphicFramePr>
          <p:nvPr>
            <p:ph idx="1"/>
            <p:extLst>
              <p:ext uri="{D42A27DB-BD31-4B8C-83A1-F6EECF244321}">
                <p14:modId xmlns:p14="http://schemas.microsoft.com/office/powerpoint/2010/main" val="2580083185"/>
              </p:ext>
            </p:extLst>
          </p:nvPr>
        </p:nvGraphicFramePr>
        <p:xfrm>
          <a:off x="558799" y="1854200"/>
          <a:ext cx="11074401" cy="3963193"/>
        </p:xfrm>
        <a:graphic>
          <a:graphicData uri="http://schemas.openxmlformats.org/drawingml/2006/table">
            <a:tbl>
              <a:tblPr>
                <a:tableStyleId>{7DF18680-E054-41AD-8BC1-D1AEF772440D}</a:tableStyleId>
              </a:tblPr>
              <a:tblGrid>
                <a:gridCol w="2635514">
                  <a:extLst>
                    <a:ext uri="{9D8B030D-6E8A-4147-A177-3AD203B41FA5}">
                      <a16:colId xmlns:a16="http://schemas.microsoft.com/office/drawing/2014/main" val="3794859451"/>
                    </a:ext>
                  </a:extLst>
                </a:gridCol>
                <a:gridCol w="4176141">
                  <a:extLst>
                    <a:ext uri="{9D8B030D-6E8A-4147-A177-3AD203B41FA5}">
                      <a16:colId xmlns:a16="http://schemas.microsoft.com/office/drawing/2014/main" val="2777410045"/>
                    </a:ext>
                  </a:extLst>
                </a:gridCol>
                <a:gridCol w="4262746">
                  <a:extLst>
                    <a:ext uri="{9D8B030D-6E8A-4147-A177-3AD203B41FA5}">
                      <a16:colId xmlns:a16="http://schemas.microsoft.com/office/drawing/2014/main" val="1576119290"/>
                    </a:ext>
                  </a:extLst>
                </a:gridCol>
              </a:tblGrid>
              <a:tr h="396319">
                <a:tc>
                  <a:txBody>
                    <a:bodyPr/>
                    <a:lstStyle/>
                    <a:p>
                      <a:r>
                        <a:rPr lang="da-DK" b="1"/>
                        <a:t>Element</a:t>
                      </a:r>
                      <a:endParaRPr lang="da-DK"/>
                    </a:p>
                  </a:txBody>
                  <a:tcPr anchor="ctr"/>
                </a:tc>
                <a:tc>
                  <a:txBody>
                    <a:bodyPr/>
                    <a:lstStyle/>
                    <a:p>
                      <a:r>
                        <a:rPr lang="da-DK" b="1"/>
                        <a:t>Flowchart</a:t>
                      </a:r>
                      <a:endParaRPr lang="da-DK"/>
                    </a:p>
                  </a:txBody>
                  <a:tcPr anchor="ctr"/>
                </a:tc>
                <a:tc>
                  <a:txBody>
                    <a:bodyPr/>
                    <a:lstStyle/>
                    <a:p>
                      <a:r>
                        <a:rPr lang="da-DK" b="1"/>
                        <a:t>Swimlane-diagram</a:t>
                      </a:r>
                      <a:endParaRPr lang="da-DK"/>
                    </a:p>
                  </a:txBody>
                  <a:tcPr anchor="ctr"/>
                </a:tc>
                <a:extLst>
                  <a:ext uri="{0D108BD9-81ED-4DB2-BD59-A6C34878D82A}">
                    <a16:rowId xmlns:a16="http://schemas.microsoft.com/office/drawing/2014/main" val="1171739196"/>
                  </a:ext>
                </a:extLst>
              </a:tr>
              <a:tr h="693559">
                <a:tc>
                  <a:txBody>
                    <a:bodyPr/>
                    <a:lstStyle/>
                    <a:p>
                      <a:r>
                        <a:rPr lang="da-DK" b="1"/>
                        <a:t>Formål</a:t>
                      </a:r>
                      <a:endParaRPr lang="da-DK"/>
                    </a:p>
                  </a:txBody>
                  <a:tcPr anchor="ctr"/>
                </a:tc>
                <a:tc>
                  <a:txBody>
                    <a:bodyPr/>
                    <a:lstStyle/>
                    <a:p>
                      <a:r>
                        <a:rPr lang="da-DK"/>
                        <a:t>Illustrere en proces trin-for-trin</a:t>
                      </a:r>
                    </a:p>
                  </a:txBody>
                  <a:tcPr anchor="ctr"/>
                </a:tc>
                <a:tc>
                  <a:txBody>
                    <a:bodyPr/>
                    <a:lstStyle/>
                    <a:p>
                      <a:r>
                        <a:rPr lang="da-DK"/>
                        <a:t>Fordele processen mellem aktører/afdelinger</a:t>
                      </a:r>
                    </a:p>
                  </a:txBody>
                  <a:tcPr anchor="ctr"/>
                </a:tc>
                <a:extLst>
                  <a:ext uri="{0D108BD9-81ED-4DB2-BD59-A6C34878D82A}">
                    <a16:rowId xmlns:a16="http://schemas.microsoft.com/office/drawing/2014/main" val="2147273883"/>
                  </a:ext>
                </a:extLst>
              </a:tr>
              <a:tr h="693559">
                <a:tc>
                  <a:txBody>
                    <a:bodyPr/>
                    <a:lstStyle/>
                    <a:p>
                      <a:r>
                        <a:rPr lang="da-DK" b="1"/>
                        <a:t>Struktur</a:t>
                      </a:r>
                      <a:endParaRPr lang="da-DK"/>
                    </a:p>
                  </a:txBody>
                  <a:tcPr anchor="ctr"/>
                </a:tc>
                <a:tc>
                  <a:txBody>
                    <a:bodyPr/>
                    <a:lstStyle/>
                    <a:p>
                      <a:r>
                        <a:rPr lang="da-DK"/>
                        <a:t>Lineær rækkefølge med beslutningspunkter</a:t>
                      </a:r>
                    </a:p>
                  </a:txBody>
                  <a:tcPr anchor="ctr"/>
                </a:tc>
                <a:tc>
                  <a:txBody>
                    <a:bodyPr/>
                    <a:lstStyle/>
                    <a:p>
                      <a:r>
                        <a:rPr lang="da-DK"/>
                        <a:t>Proces sat ind i "svømmebaner" efter ansvar</a:t>
                      </a:r>
                    </a:p>
                  </a:txBody>
                  <a:tcPr anchor="ctr"/>
                </a:tc>
                <a:extLst>
                  <a:ext uri="{0D108BD9-81ED-4DB2-BD59-A6C34878D82A}">
                    <a16:rowId xmlns:a16="http://schemas.microsoft.com/office/drawing/2014/main" val="1645254642"/>
                  </a:ext>
                </a:extLst>
              </a:tr>
              <a:tr h="396319">
                <a:tc>
                  <a:txBody>
                    <a:bodyPr/>
                    <a:lstStyle/>
                    <a:p>
                      <a:r>
                        <a:rPr lang="da-DK" b="1"/>
                        <a:t>Fokus</a:t>
                      </a:r>
                      <a:endParaRPr lang="da-DK"/>
                    </a:p>
                  </a:txBody>
                  <a:tcPr anchor="ctr"/>
                </a:tc>
                <a:tc>
                  <a:txBody>
                    <a:bodyPr/>
                    <a:lstStyle/>
                    <a:p>
                      <a:r>
                        <a:rPr lang="da-DK"/>
                        <a:t>Hvad sker der hvornår?</a:t>
                      </a:r>
                    </a:p>
                  </a:txBody>
                  <a:tcPr anchor="ctr"/>
                </a:tc>
                <a:tc>
                  <a:txBody>
                    <a:bodyPr/>
                    <a:lstStyle/>
                    <a:p>
                      <a:r>
                        <a:rPr lang="da-DK"/>
                        <a:t>Hvem gør hvad hvornår?</a:t>
                      </a:r>
                    </a:p>
                  </a:txBody>
                  <a:tcPr anchor="ctr"/>
                </a:tc>
                <a:extLst>
                  <a:ext uri="{0D108BD9-81ED-4DB2-BD59-A6C34878D82A}">
                    <a16:rowId xmlns:a16="http://schemas.microsoft.com/office/drawing/2014/main" val="1197782806"/>
                  </a:ext>
                </a:extLst>
              </a:tr>
              <a:tr h="396319">
                <a:tc>
                  <a:txBody>
                    <a:bodyPr/>
                    <a:lstStyle/>
                    <a:p>
                      <a:r>
                        <a:rPr lang="da-DK" b="1"/>
                        <a:t>Fordel</a:t>
                      </a:r>
                      <a:endParaRPr lang="da-DK"/>
                    </a:p>
                  </a:txBody>
                  <a:tcPr anchor="ctr"/>
                </a:tc>
                <a:tc>
                  <a:txBody>
                    <a:bodyPr/>
                    <a:lstStyle/>
                    <a:p>
                      <a:r>
                        <a:rPr lang="da-DK"/>
                        <a:t>Simpelt og hurtigt overblik</a:t>
                      </a:r>
                    </a:p>
                  </a:txBody>
                  <a:tcPr anchor="ctr"/>
                </a:tc>
                <a:tc>
                  <a:txBody>
                    <a:bodyPr/>
                    <a:lstStyle/>
                    <a:p>
                      <a:r>
                        <a:rPr lang="da-DK"/>
                        <a:t>Viser ansvar og samarbejde tydeligt</a:t>
                      </a:r>
                    </a:p>
                  </a:txBody>
                  <a:tcPr anchor="ctr"/>
                </a:tc>
                <a:extLst>
                  <a:ext uri="{0D108BD9-81ED-4DB2-BD59-A6C34878D82A}">
                    <a16:rowId xmlns:a16="http://schemas.microsoft.com/office/drawing/2014/main" val="4111257419"/>
                  </a:ext>
                </a:extLst>
              </a:tr>
              <a:tr h="693559">
                <a:tc>
                  <a:txBody>
                    <a:bodyPr/>
                    <a:lstStyle/>
                    <a:p>
                      <a:r>
                        <a:rPr lang="da-DK" b="1"/>
                        <a:t>Ulempe</a:t>
                      </a:r>
                      <a:endParaRPr lang="da-DK"/>
                    </a:p>
                  </a:txBody>
                  <a:tcPr anchor="ctr"/>
                </a:tc>
                <a:tc>
                  <a:txBody>
                    <a:bodyPr/>
                    <a:lstStyle/>
                    <a:p>
                      <a:r>
                        <a:rPr lang="da-DK"/>
                        <a:t>Viser ikke, hvem der udfører opgaverne</a:t>
                      </a:r>
                    </a:p>
                  </a:txBody>
                  <a:tcPr anchor="ctr"/>
                </a:tc>
                <a:tc>
                  <a:txBody>
                    <a:bodyPr/>
                    <a:lstStyle/>
                    <a:p>
                      <a:r>
                        <a:rPr lang="da-DK"/>
                        <a:t>Kan være mere kompleks at tegne og læse</a:t>
                      </a:r>
                    </a:p>
                  </a:txBody>
                  <a:tcPr anchor="ctr"/>
                </a:tc>
                <a:extLst>
                  <a:ext uri="{0D108BD9-81ED-4DB2-BD59-A6C34878D82A}">
                    <a16:rowId xmlns:a16="http://schemas.microsoft.com/office/drawing/2014/main" val="3068798191"/>
                  </a:ext>
                </a:extLst>
              </a:tr>
              <a:tr h="693559">
                <a:tc>
                  <a:txBody>
                    <a:bodyPr/>
                    <a:lstStyle/>
                    <a:p>
                      <a:r>
                        <a:rPr lang="da-DK" b="1"/>
                        <a:t>Brugsscenarie</a:t>
                      </a:r>
                      <a:endParaRPr lang="da-DK"/>
                    </a:p>
                  </a:txBody>
                  <a:tcPr anchor="ctr"/>
                </a:tc>
                <a:tc>
                  <a:txBody>
                    <a:bodyPr/>
                    <a:lstStyle/>
                    <a:p>
                      <a:r>
                        <a:rPr lang="da-DK"/>
                        <a:t>Simpel dataflow eller arbejdsgang</a:t>
                      </a:r>
                    </a:p>
                  </a:txBody>
                  <a:tcPr anchor="ctr"/>
                </a:tc>
                <a:tc>
                  <a:txBody>
                    <a:bodyPr/>
                    <a:lstStyle/>
                    <a:p>
                      <a:r>
                        <a:rPr lang="da-DK"/>
                        <a:t>Komplekse processer med flere involverede parter</a:t>
                      </a:r>
                    </a:p>
                  </a:txBody>
                  <a:tcPr anchor="ctr"/>
                </a:tc>
                <a:extLst>
                  <a:ext uri="{0D108BD9-81ED-4DB2-BD59-A6C34878D82A}">
                    <a16:rowId xmlns:a16="http://schemas.microsoft.com/office/drawing/2014/main" val="3018540285"/>
                  </a:ext>
                </a:extLst>
              </a:tr>
            </a:tbl>
          </a:graphicData>
        </a:graphic>
      </p:graphicFrame>
    </p:spTree>
    <p:extLst>
      <p:ext uri="{BB962C8B-B14F-4D97-AF65-F5344CB8AC3E}">
        <p14:creationId xmlns:p14="http://schemas.microsoft.com/office/powerpoint/2010/main" val="11988909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D6B35-B20D-7994-6FCD-8B6E0CB3067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D8B0F5E-0D21-54B5-6B32-E87804A923EF}"/>
              </a:ext>
            </a:extLst>
          </p:cNvPr>
          <p:cNvSpPr>
            <a:spLocks noGrp="1"/>
          </p:cNvSpPr>
          <p:nvPr>
            <p:ph type="title"/>
          </p:nvPr>
        </p:nvSpPr>
        <p:spPr/>
        <p:txBody>
          <a:bodyPr/>
          <a:lstStyle/>
          <a:p>
            <a:r>
              <a:rPr lang="da-DK" b="1"/>
              <a:t>Visualisér processen</a:t>
            </a:r>
            <a:endParaRPr lang="da-DK"/>
          </a:p>
        </p:txBody>
      </p:sp>
      <p:sp>
        <p:nvSpPr>
          <p:cNvPr id="3" name="Pladsholder til indhold 2">
            <a:extLst>
              <a:ext uri="{FF2B5EF4-FFF2-40B4-BE49-F238E27FC236}">
                <a16:creationId xmlns:a16="http://schemas.microsoft.com/office/drawing/2014/main" id="{BCA8BCBA-415A-C17F-B7D8-81E9D0497442}"/>
              </a:ext>
            </a:extLst>
          </p:cNvPr>
          <p:cNvSpPr>
            <a:spLocks noGrp="1"/>
          </p:cNvSpPr>
          <p:nvPr>
            <p:ph idx="1"/>
          </p:nvPr>
        </p:nvSpPr>
        <p:spPr/>
        <p:txBody>
          <a:bodyPr/>
          <a:lstStyle/>
          <a:p>
            <a:endParaRPr lang="da-DK"/>
          </a:p>
        </p:txBody>
      </p:sp>
      <p:pic>
        <p:nvPicPr>
          <p:cNvPr id="6" name="Billede 5" descr="Et billede, der indeholder tekst, skærmbillede, diagram, design&#10;&#10;Indhold genereret af kunstig intelligens kan være forkert.">
            <a:extLst>
              <a:ext uri="{FF2B5EF4-FFF2-40B4-BE49-F238E27FC236}">
                <a16:creationId xmlns:a16="http://schemas.microsoft.com/office/drawing/2014/main" id="{BA6CBE71-64D6-7F82-74A1-3E6D1FA94C38}"/>
              </a:ext>
            </a:extLst>
          </p:cNvPr>
          <p:cNvPicPr>
            <a:picLocks noChangeAspect="1"/>
          </p:cNvPicPr>
          <p:nvPr/>
        </p:nvPicPr>
        <p:blipFill>
          <a:blip r:embed="rId3"/>
          <a:stretch>
            <a:fillRect/>
          </a:stretch>
        </p:blipFill>
        <p:spPr>
          <a:xfrm>
            <a:off x="2444310" y="1566834"/>
            <a:ext cx="7303380" cy="4868920"/>
          </a:xfrm>
          <a:prstGeom prst="rect">
            <a:avLst/>
          </a:prstGeom>
        </p:spPr>
      </p:pic>
    </p:spTree>
    <p:extLst>
      <p:ext uri="{BB962C8B-B14F-4D97-AF65-F5344CB8AC3E}">
        <p14:creationId xmlns:p14="http://schemas.microsoft.com/office/powerpoint/2010/main" val="28067438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3565DC-6547-FBBF-63AA-63498F045473}"/>
              </a:ext>
            </a:extLst>
          </p:cNvPr>
          <p:cNvSpPr>
            <a:spLocks noGrp="1"/>
          </p:cNvSpPr>
          <p:nvPr>
            <p:ph type="title"/>
          </p:nvPr>
        </p:nvSpPr>
        <p:spPr/>
        <p:txBody>
          <a:bodyPr/>
          <a:lstStyle/>
          <a:p>
            <a:r>
              <a:rPr lang="da-DK" b="1"/>
              <a:t>Return On Investment</a:t>
            </a:r>
            <a:endParaRPr lang="da-DK"/>
          </a:p>
        </p:txBody>
      </p:sp>
      <p:pic>
        <p:nvPicPr>
          <p:cNvPr id="5" name="Pladsholder til indhold 4">
            <a:extLst>
              <a:ext uri="{FF2B5EF4-FFF2-40B4-BE49-F238E27FC236}">
                <a16:creationId xmlns:a16="http://schemas.microsoft.com/office/drawing/2014/main" id="{8FBE058A-F5BD-4F18-D464-CB26E1FBC47F}"/>
              </a:ext>
            </a:extLst>
          </p:cNvPr>
          <p:cNvPicPr>
            <a:picLocks noGrp="1" noChangeAspect="1"/>
          </p:cNvPicPr>
          <p:nvPr>
            <p:ph idx="1"/>
          </p:nvPr>
        </p:nvPicPr>
        <p:blipFill>
          <a:blip r:embed="rId3"/>
          <a:stretch>
            <a:fillRect/>
          </a:stretch>
        </p:blipFill>
        <p:spPr>
          <a:xfrm>
            <a:off x="2776074" y="2011891"/>
            <a:ext cx="6639852" cy="3801005"/>
          </a:xfrm>
        </p:spPr>
      </p:pic>
      <p:pic>
        <p:nvPicPr>
          <p:cNvPr id="5122" name="Picture 2">
            <a:extLst>
              <a:ext uri="{FF2B5EF4-FFF2-40B4-BE49-F238E27FC236}">
                <a16:creationId xmlns:a16="http://schemas.microsoft.com/office/drawing/2014/main" id="{C524EB76-C087-DDBD-801E-A88B1DD150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0" y="4206874"/>
            <a:ext cx="2806700" cy="2105025"/>
          </a:xfrm>
          <a:prstGeom prst="round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16987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1CC6A6-F5E0-D55A-7974-442A46458088}"/>
              </a:ext>
            </a:extLst>
          </p:cNvPr>
          <p:cNvSpPr>
            <a:spLocks noGrp="1"/>
          </p:cNvSpPr>
          <p:nvPr>
            <p:ph type="title"/>
          </p:nvPr>
        </p:nvSpPr>
        <p:spPr/>
        <p:txBody>
          <a:bodyPr/>
          <a:lstStyle/>
          <a:p>
            <a:r>
              <a:rPr lang="da-DK" b="1"/>
              <a:t>Elevernes rolle</a:t>
            </a:r>
            <a:endParaRPr lang="da-DK"/>
          </a:p>
        </p:txBody>
      </p:sp>
      <p:sp>
        <p:nvSpPr>
          <p:cNvPr id="8" name="Text 1">
            <a:extLst>
              <a:ext uri="{FF2B5EF4-FFF2-40B4-BE49-F238E27FC236}">
                <a16:creationId xmlns:a16="http://schemas.microsoft.com/office/drawing/2014/main" id="{6373A2FF-4292-9CAE-F6E1-8EA3764794DD}"/>
              </a:ext>
            </a:extLst>
          </p:cNvPr>
          <p:cNvSpPr/>
          <p:nvPr/>
        </p:nvSpPr>
        <p:spPr>
          <a:xfrm>
            <a:off x="910946" y="2251273"/>
            <a:ext cx="2693551" cy="336590"/>
          </a:xfrm>
          <a:prstGeom prst="rect">
            <a:avLst/>
          </a:prstGeom>
          <a:noFill/>
          <a:ln/>
        </p:spPr>
        <p:txBody>
          <a:bodyPr wrap="none" lIns="0" tIns="0" rIns="0" bIns="0" rtlCol="0" anchor="t"/>
          <a:lstStyle/>
          <a:p>
            <a:pPr marL="0" indent="0" algn="r">
              <a:lnSpc>
                <a:spcPts val="2650"/>
              </a:lnSpc>
              <a:buNone/>
            </a:pPr>
            <a:r>
              <a:rPr lang="en-US" sz="2400" b="1">
                <a:solidFill>
                  <a:srgbClr val="272525"/>
                </a:solidFill>
                <a:latin typeface="Inter Bold" pitchFamily="34" charset="0"/>
                <a:ea typeface="Inter Bold" pitchFamily="34" charset="-122"/>
                <a:cs typeface="Inter Bold" pitchFamily="34" charset="-120"/>
              </a:rPr>
              <a:t>Forstå opgaven</a:t>
            </a:r>
            <a:endParaRPr lang="en-US" sz="2400"/>
          </a:p>
        </p:txBody>
      </p:sp>
      <p:sp>
        <p:nvSpPr>
          <p:cNvPr id="9" name="Text 2">
            <a:extLst>
              <a:ext uri="{FF2B5EF4-FFF2-40B4-BE49-F238E27FC236}">
                <a16:creationId xmlns:a16="http://schemas.microsoft.com/office/drawing/2014/main" id="{7ACF0ABB-14D9-7DF7-A63B-4C4A3425A85C}"/>
              </a:ext>
            </a:extLst>
          </p:cNvPr>
          <p:cNvSpPr/>
          <p:nvPr/>
        </p:nvSpPr>
        <p:spPr>
          <a:xfrm>
            <a:off x="838199" y="2717046"/>
            <a:ext cx="2766298" cy="689610"/>
          </a:xfrm>
          <a:prstGeom prst="rect">
            <a:avLst/>
          </a:prstGeom>
          <a:noFill/>
          <a:ln/>
        </p:spPr>
        <p:txBody>
          <a:bodyPr wrap="square" lIns="0" tIns="0" rIns="0" bIns="0" rtlCol="0" anchor="t"/>
          <a:lstStyle/>
          <a:p>
            <a:pPr marL="0" indent="0" algn="r">
              <a:lnSpc>
                <a:spcPts val="2700"/>
              </a:lnSpc>
              <a:buNone/>
            </a:pPr>
            <a:r>
              <a:rPr lang="en-US">
                <a:solidFill>
                  <a:srgbClr val="272525"/>
                </a:solidFill>
                <a:latin typeface="Inter" pitchFamily="34" charset="0"/>
                <a:ea typeface="Inter" pitchFamily="34" charset="-122"/>
                <a:cs typeface="Inter" pitchFamily="34" charset="-120"/>
              </a:rPr>
              <a:t>Identificere processer der kan automatiseres</a:t>
            </a:r>
            <a:endParaRPr lang="en-US"/>
          </a:p>
        </p:txBody>
      </p:sp>
      <p:pic>
        <p:nvPicPr>
          <p:cNvPr id="10" name="Image 0" descr="preencoded.png">
            <a:extLst>
              <a:ext uri="{FF2B5EF4-FFF2-40B4-BE49-F238E27FC236}">
                <a16:creationId xmlns:a16="http://schemas.microsoft.com/office/drawing/2014/main" id="{344C4013-2179-52B5-1424-F8AA9D69E162}"/>
              </a:ext>
            </a:extLst>
          </p:cNvPr>
          <p:cNvPicPr>
            <a:picLocks noChangeAspect="1"/>
          </p:cNvPicPr>
          <p:nvPr/>
        </p:nvPicPr>
        <p:blipFill>
          <a:blip r:embed="rId3"/>
          <a:stretch>
            <a:fillRect/>
          </a:stretch>
        </p:blipFill>
        <p:spPr>
          <a:xfrm>
            <a:off x="3927633" y="1825625"/>
            <a:ext cx="4336733" cy="4336733"/>
          </a:xfrm>
          <a:prstGeom prst="rect">
            <a:avLst/>
          </a:prstGeom>
        </p:spPr>
      </p:pic>
      <p:pic>
        <p:nvPicPr>
          <p:cNvPr id="11" name="Image 1" descr="preencoded.png">
            <a:extLst>
              <a:ext uri="{FF2B5EF4-FFF2-40B4-BE49-F238E27FC236}">
                <a16:creationId xmlns:a16="http://schemas.microsoft.com/office/drawing/2014/main" id="{1893E664-1B81-74FB-8B7C-6C59BD687656}"/>
              </a:ext>
            </a:extLst>
          </p:cNvPr>
          <p:cNvPicPr>
            <a:picLocks noChangeAspect="1"/>
          </p:cNvPicPr>
          <p:nvPr/>
        </p:nvPicPr>
        <p:blipFill>
          <a:blip r:embed="rId4"/>
          <a:stretch>
            <a:fillRect/>
          </a:stretch>
        </p:blipFill>
        <p:spPr>
          <a:xfrm>
            <a:off x="5061941" y="2550477"/>
            <a:ext cx="322421" cy="403027"/>
          </a:xfrm>
          <a:prstGeom prst="rect">
            <a:avLst/>
          </a:prstGeom>
        </p:spPr>
      </p:pic>
      <p:sp>
        <p:nvSpPr>
          <p:cNvPr id="12" name="Text 3">
            <a:extLst>
              <a:ext uri="{FF2B5EF4-FFF2-40B4-BE49-F238E27FC236}">
                <a16:creationId xmlns:a16="http://schemas.microsoft.com/office/drawing/2014/main" id="{D4CA38B9-2E57-880B-5214-B4921E92FBCC}"/>
              </a:ext>
            </a:extLst>
          </p:cNvPr>
          <p:cNvSpPr/>
          <p:nvPr/>
        </p:nvSpPr>
        <p:spPr>
          <a:xfrm>
            <a:off x="8587501" y="2251273"/>
            <a:ext cx="2693551" cy="336590"/>
          </a:xfrm>
          <a:prstGeom prst="rect">
            <a:avLst/>
          </a:prstGeom>
          <a:noFill/>
          <a:ln/>
        </p:spPr>
        <p:txBody>
          <a:bodyPr wrap="none" lIns="0" tIns="0" rIns="0" bIns="0" rtlCol="0" anchor="t"/>
          <a:lstStyle/>
          <a:p>
            <a:pPr marL="0" indent="0" algn="l">
              <a:lnSpc>
                <a:spcPts val="2650"/>
              </a:lnSpc>
              <a:buNone/>
            </a:pPr>
            <a:r>
              <a:rPr lang="en-US" sz="2400" b="1">
                <a:solidFill>
                  <a:srgbClr val="272525"/>
                </a:solidFill>
                <a:latin typeface="Inter Bold" pitchFamily="34" charset="0"/>
                <a:ea typeface="Inter Bold" pitchFamily="34" charset="-122"/>
                <a:cs typeface="Inter Bold" pitchFamily="34" charset="-120"/>
              </a:rPr>
              <a:t>Dokumentere</a:t>
            </a:r>
            <a:endParaRPr lang="en-US" sz="2400"/>
          </a:p>
        </p:txBody>
      </p:sp>
      <p:sp>
        <p:nvSpPr>
          <p:cNvPr id="13" name="Text 4">
            <a:extLst>
              <a:ext uri="{FF2B5EF4-FFF2-40B4-BE49-F238E27FC236}">
                <a16:creationId xmlns:a16="http://schemas.microsoft.com/office/drawing/2014/main" id="{AB8CC711-DB80-326D-4088-286BAF2EBC84}"/>
              </a:ext>
            </a:extLst>
          </p:cNvPr>
          <p:cNvSpPr/>
          <p:nvPr/>
        </p:nvSpPr>
        <p:spPr>
          <a:xfrm>
            <a:off x="8587501" y="2717046"/>
            <a:ext cx="2766298" cy="689610"/>
          </a:xfrm>
          <a:prstGeom prst="rect">
            <a:avLst/>
          </a:prstGeom>
          <a:noFill/>
          <a:ln/>
        </p:spPr>
        <p:txBody>
          <a:bodyPr wrap="square" lIns="0" tIns="0" rIns="0" bIns="0" rtlCol="0" anchor="t"/>
          <a:lstStyle/>
          <a:p>
            <a:pPr marL="0" indent="0" algn="l">
              <a:lnSpc>
                <a:spcPts val="2700"/>
              </a:lnSpc>
              <a:buNone/>
            </a:pPr>
            <a:r>
              <a:rPr lang="en-US" err="1">
                <a:solidFill>
                  <a:srgbClr val="272525"/>
                </a:solidFill>
                <a:latin typeface="Inter" pitchFamily="34" charset="0"/>
                <a:ea typeface="Inter" pitchFamily="34" charset="-122"/>
                <a:cs typeface="Inter" pitchFamily="34" charset="-120"/>
              </a:rPr>
              <a:t>Beskrive</a:t>
            </a:r>
            <a:r>
              <a:rPr lang="en-US">
                <a:solidFill>
                  <a:srgbClr val="272525"/>
                </a:solidFill>
                <a:latin typeface="Inter" pitchFamily="34" charset="0"/>
                <a:ea typeface="Inter" pitchFamily="34" charset="-122"/>
                <a:cs typeface="Inter" pitchFamily="34" charset="-120"/>
              </a:rPr>
              <a:t> og </a:t>
            </a:r>
            <a:r>
              <a:rPr lang="en-US" err="1">
                <a:solidFill>
                  <a:srgbClr val="272525"/>
                </a:solidFill>
                <a:latin typeface="Inter" pitchFamily="34" charset="0"/>
                <a:ea typeface="Inter" pitchFamily="34" charset="-122"/>
                <a:cs typeface="Inter" pitchFamily="34" charset="-120"/>
              </a:rPr>
              <a:t>visualisere</a:t>
            </a:r>
            <a:r>
              <a:rPr lang="en-US">
                <a:solidFill>
                  <a:srgbClr val="272525"/>
                </a:solidFill>
                <a:latin typeface="Inter" pitchFamily="34" charset="0"/>
                <a:ea typeface="Inter" pitchFamily="34" charset="-122"/>
                <a:cs typeface="Inter" pitchFamily="34" charset="-120"/>
              </a:rPr>
              <a:t> </a:t>
            </a:r>
            <a:r>
              <a:rPr lang="en-US" err="1">
                <a:solidFill>
                  <a:srgbClr val="272525"/>
                </a:solidFill>
                <a:latin typeface="Inter" pitchFamily="34" charset="0"/>
                <a:ea typeface="Inter" pitchFamily="34" charset="-122"/>
                <a:cs typeface="Inter" pitchFamily="34" charset="-120"/>
              </a:rPr>
              <a:t>processen</a:t>
            </a:r>
            <a:endParaRPr lang="en-US"/>
          </a:p>
        </p:txBody>
      </p:sp>
      <p:pic>
        <p:nvPicPr>
          <p:cNvPr id="14" name="Image 2" descr="preencoded.png">
            <a:extLst>
              <a:ext uri="{FF2B5EF4-FFF2-40B4-BE49-F238E27FC236}">
                <a16:creationId xmlns:a16="http://schemas.microsoft.com/office/drawing/2014/main" id="{0312D242-9293-8466-E77B-2F2BD958D3FB}"/>
              </a:ext>
            </a:extLst>
          </p:cNvPr>
          <p:cNvPicPr>
            <a:picLocks noChangeAspect="1"/>
          </p:cNvPicPr>
          <p:nvPr/>
        </p:nvPicPr>
        <p:blipFill>
          <a:blip r:embed="rId5"/>
          <a:stretch>
            <a:fillRect/>
          </a:stretch>
        </p:blipFill>
        <p:spPr>
          <a:xfrm>
            <a:off x="3927633" y="1825625"/>
            <a:ext cx="4336733" cy="4336733"/>
          </a:xfrm>
          <a:prstGeom prst="rect">
            <a:avLst/>
          </a:prstGeom>
        </p:spPr>
      </p:pic>
      <p:pic>
        <p:nvPicPr>
          <p:cNvPr id="15" name="Image 3" descr="preencoded.png">
            <a:extLst>
              <a:ext uri="{FF2B5EF4-FFF2-40B4-BE49-F238E27FC236}">
                <a16:creationId xmlns:a16="http://schemas.microsoft.com/office/drawing/2014/main" id="{CF2DAFD0-8F96-6CAE-329D-B15C99569FBF}"/>
              </a:ext>
            </a:extLst>
          </p:cNvPr>
          <p:cNvPicPr>
            <a:picLocks noChangeAspect="1"/>
          </p:cNvPicPr>
          <p:nvPr/>
        </p:nvPicPr>
        <p:blipFill>
          <a:blip r:embed="rId6"/>
          <a:stretch>
            <a:fillRect/>
          </a:stretch>
        </p:blipFill>
        <p:spPr>
          <a:xfrm>
            <a:off x="7176610" y="2919571"/>
            <a:ext cx="322421" cy="403027"/>
          </a:xfrm>
          <a:prstGeom prst="rect">
            <a:avLst/>
          </a:prstGeom>
        </p:spPr>
      </p:pic>
      <p:sp>
        <p:nvSpPr>
          <p:cNvPr id="16" name="Text 5">
            <a:extLst>
              <a:ext uri="{FF2B5EF4-FFF2-40B4-BE49-F238E27FC236}">
                <a16:creationId xmlns:a16="http://schemas.microsoft.com/office/drawing/2014/main" id="{FC16C9EB-A334-9DC4-EB9A-F124BCBE025B}"/>
              </a:ext>
            </a:extLst>
          </p:cNvPr>
          <p:cNvSpPr/>
          <p:nvPr/>
        </p:nvSpPr>
        <p:spPr>
          <a:xfrm>
            <a:off x="8587501" y="4581207"/>
            <a:ext cx="3072884" cy="336590"/>
          </a:xfrm>
          <a:prstGeom prst="rect">
            <a:avLst/>
          </a:prstGeom>
          <a:noFill/>
          <a:ln/>
        </p:spPr>
        <p:txBody>
          <a:bodyPr wrap="none" lIns="0" tIns="0" rIns="0" bIns="0" rtlCol="0" anchor="t"/>
          <a:lstStyle/>
          <a:p>
            <a:pPr marL="0" indent="0" algn="l">
              <a:lnSpc>
                <a:spcPts val="2650"/>
              </a:lnSpc>
              <a:buNone/>
            </a:pPr>
            <a:r>
              <a:rPr lang="en-US" sz="2400" b="1" err="1">
                <a:solidFill>
                  <a:srgbClr val="272525"/>
                </a:solidFill>
                <a:latin typeface="Inter Bold" pitchFamily="34" charset="0"/>
                <a:ea typeface="Inter Bold" pitchFamily="34" charset="-122"/>
                <a:cs typeface="Inter Bold" pitchFamily="34" charset="-120"/>
              </a:rPr>
              <a:t>Bygge</a:t>
            </a:r>
            <a:r>
              <a:rPr lang="en-US" sz="2400" b="1">
                <a:solidFill>
                  <a:srgbClr val="272525"/>
                </a:solidFill>
                <a:latin typeface="Inter Bold" pitchFamily="34" charset="0"/>
                <a:ea typeface="Inter Bold" pitchFamily="34" charset="-122"/>
                <a:cs typeface="Inter Bold" pitchFamily="34" charset="-120"/>
              </a:rPr>
              <a:t> </a:t>
            </a:r>
            <a:r>
              <a:rPr lang="en-US" sz="2400" b="1" err="1">
                <a:solidFill>
                  <a:srgbClr val="272525"/>
                </a:solidFill>
                <a:latin typeface="Inter Bold" pitchFamily="34" charset="0"/>
                <a:ea typeface="Inter Bold" pitchFamily="34" charset="-122"/>
                <a:cs typeface="Inter Bold" pitchFamily="34" charset="-120"/>
              </a:rPr>
              <a:t>løsningen</a:t>
            </a:r>
            <a:endParaRPr lang="en-US" sz="2400"/>
          </a:p>
        </p:txBody>
      </p:sp>
      <p:sp>
        <p:nvSpPr>
          <p:cNvPr id="17" name="Text 6">
            <a:extLst>
              <a:ext uri="{FF2B5EF4-FFF2-40B4-BE49-F238E27FC236}">
                <a16:creationId xmlns:a16="http://schemas.microsoft.com/office/drawing/2014/main" id="{B649DF57-F475-43B7-D236-4AEB2C0B9D36}"/>
              </a:ext>
            </a:extLst>
          </p:cNvPr>
          <p:cNvSpPr/>
          <p:nvPr/>
        </p:nvSpPr>
        <p:spPr>
          <a:xfrm>
            <a:off x="8587501" y="5046980"/>
            <a:ext cx="2556748" cy="1377674"/>
          </a:xfrm>
          <a:prstGeom prst="rect">
            <a:avLst/>
          </a:prstGeom>
          <a:noFill/>
          <a:ln/>
        </p:spPr>
        <p:txBody>
          <a:bodyPr wrap="square" lIns="0" tIns="0" rIns="0" bIns="0" rtlCol="0" anchor="t"/>
          <a:lstStyle/>
          <a:p>
            <a:pPr marL="0" indent="0" algn="l">
              <a:lnSpc>
                <a:spcPts val="2700"/>
              </a:lnSpc>
              <a:buNone/>
            </a:pPr>
            <a:r>
              <a:rPr lang="en-US" err="1">
                <a:solidFill>
                  <a:srgbClr val="272525"/>
                </a:solidFill>
                <a:latin typeface="Inter" pitchFamily="34" charset="0"/>
                <a:ea typeface="Inter" pitchFamily="34" charset="-122"/>
                <a:cs typeface="Inter" pitchFamily="34" charset="-120"/>
              </a:rPr>
              <a:t>Bruge</a:t>
            </a:r>
            <a:r>
              <a:rPr lang="en-US">
                <a:solidFill>
                  <a:srgbClr val="272525"/>
                </a:solidFill>
                <a:latin typeface="Inter" pitchFamily="34" charset="0"/>
                <a:ea typeface="Inter" pitchFamily="34" charset="-122"/>
                <a:cs typeface="Inter" pitchFamily="34" charset="-120"/>
              </a:rPr>
              <a:t> Power Automate </a:t>
            </a:r>
            <a:r>
              <a:rPr lang="en-US" err="1">
                <a:solidFill>
                  <a:srgbClr val="272525"/>
                </a:solidFill>
                <a:latin typeface="Inter" pitchFamily="34" charset="0"/>
                <a:ea typeface="Inter" pitchFamily="34" charset="-122"/>
                <a:cs typeface="Inter" pitchFamily="34" charset="-120"/>
              </a:rPr>
              <a:t>til</a:t>
            </a:r>
            <a:r>
              <a:rPr lang="en-US">
                <a:solidFill>
                  <a:srgbClr val="272525"/>
                </a:solidFill>
                <a:latin typeface="Inter" pitchFamily="34" charset="0"/>
                <a:ea typeface="Inter" pitchFamily="34" charset="-122"/>
                <a:cs typeface="Inter" pitchFamily="34" charset="-120"/>
              </a:rPr>
              <a:t> simple </a:t>
            </a:r>
            <a:r>
              <a:rPr lang="en-US" err="1">
                <a:solidFill>
                  <a:srgbClr val="272525"/>
                </a:solidFill>
                <a:latin typeface="Inter" pitchFamily="34" charset="0"/>
                <a:ea typeface="Inter" pitchFamily="34" charset="-122"/>
                <a:cs typeface="Inter" pitchFamily="34" charset="-120"/>
              </a:rPr>
              <a:t>automatiseringer</a:t>
            </a:r>
            <a:r>
              <a:rPr lang="en-US">
                <a:solidFill>
                  <a:srgbClr val="272525"/>
                </a:solidFill>
                <a:latin typeface="Inter" pitchFamily="34" charset="0"/>
                <a:ea typeface="Inter" pitchFamily="34" charset="-122"/>
                <a:cs typeface="Inter" pitchFamily="34" charset="-120"/>
              </a:rPr>
              <a:t> </a:t>
            </a:r>
            <a:r>
              <a:rPr lang="en-US" err="1">
                <a:solidFill>
                  <a:srgbClr val="272525"/>
                </a:solidFill>
                <a:latin typeface="Inter" pitchFamily="34" charset="0"/>
                <a:ea typeface="Inter" pitchFamily="34" charset="-122"/>
                <a:cs typeface="Inter" pitchFamily="34" charset="-120"/>
              </a:rPr>
              <a:t>eller</a:t>
            </a:r>
            <a:r>
              <a:rPr lang="en-US">
                <a:solidFill>
                  <a:srgbClr val="272525"/>
                </a:solidFill>
                <a:latin typeface="Inter" pitchFamily="34" charset="0"/>
                <a:ea typeface="Inter" pitchFamily="34" charset="-122"/>
                <a:cs typeface="Inter" pitchFamily="34" charset="-120"/>
              </a:rPr>
              <a:t> </a:t>
            </a:r>
            <a:r>
              <a:rPr lang="en-US" err="1">
                <a:solidFill>
                  <a:srgbClr val="272525"/>
                </a:solidFill>
                <a:latin typeface="Inter" pitchFamily="34" charset="0"/>
                <a:ea typeface="Inter" pitchFamily="34" charset="-122"/>
                <a:cs typeface="Inter" pitchFamily="34" charset="-120"/>
              </a:rPr>
              <a:t>overgive</a:t>
            </a:r>
            <a:r>
              <a:rPr lang="en-US">
                <a:solidFill>
                  <a:srgbClr val="272525"/>
                </a:solidFill>
                <a:latin typeface="Inter" pitchFamily="34" charset="0"/>
                <a:ea typeface="Inter" pitchFamily="34" charset="-122"/>
                <a:cs typeface="Inter" pitchFamily="34" charset="-120"/>
              </a:rPr>
              <a:t> </a:t>
            </a:r>
            <a:r>
              <a:rPr lang="en-US" err="1">
                <a:solidFill>
                  <a:srgbClr val="272525"/>
                </a:solidFill>
                <a:latin typeface="Inter" pitchFamily="34" charset="0"/>
                <a:ea typeface="Inter" pitchFamily="34" charset="-122"/>
                <a:cs typeface="Inter" pitchFamily="34" charset="-120"/>
              </a:rPr>
              <a:t>til</a:t>
            </a:r>
            <a:r>
              <a:rPr lang="en-US">
                <a:solidFill>
                  <a:srgbClr val="272525"/>
                </a:solidFill>
                <a:latin typeface="Inter" pitchFamily="34" charset="0"/>
                <a:ea typeface="Inter" pitchFamily="34" charset="-122"/>
                <a:cs typeface="Inter" pitchFamily="34" charset="-120"/>
              </a:rPr>
              <a:t> </a:t>
            </a:r>
            <a:r>
              <a:rPr lang="en-US" err="1">
                <a:solidFill>
                  <a:srgbClr val="272525"/>
                </a:solidFill>
                <a:latin typeface="Inter" pitchFamily="34" charset="0"/>
                <a:ea typeface="Inter" pitchFamily="34" charset="-122"/>
                <a:cs typeface="Inter" pitchFamily="34" charset="-120"/>
              </a:rPr>
              <a:t>udvikler</a:t>
            </a:r>
            <a:endParaRPr lang="en-US"/>
          </a:p>
        </p:txBody>
      </p:sp>
      <p:pic>
        <p:nvPicPr>
          <p:cNvPr id="18" name="Image 4" descr="preencoded.png">
            <a:extLst>
              <a:ext uri="{FF2B5EF4-FFF2-40B4-BE49-F238E27FC236}">
                <a16:creationId xmlns:a16="http://schemas.microsoft.com/office/drawing/2014/main" id="{F00A0729-55A4-E9CF-E791-7E488BE722A2}"/>
              </a:ext>
            </a:extLst>
          </p:cNvPr>
          <p:cNvPicPr>
            <a:picLocks noChangeAspect="1"/>
          </p:cNvPicPr>
          <p:nvPr/>
        </p:nvPicPr>
        <p:blipFill>
          <a:blip r:embed="rId7"/>
          <a:stretch>
            <a:fillRect/>
          </a:stretch>
        </p:blipFill>
        <p:spPr>
          <a:xfrm>
            <a:off x="3927633" y="1825625"/>
            <a:ext cx="4336733" cy="4336733"/>
          </a:xfrm>
          <a:prstGeom prst="rect">
            <a:avLst/>
          </a:prstGeom>
        </p:spPr>
      </p:pic>
      <p:pic>
        <p:nvPicPr>
          <p:cNvPr id="19" name="Image 5" descr="preencoded.png">
            <a:extLst>
              <a:ext uri="{FF2B5EF4-FFF2-40B4-BE49-F238E27FC236}">
                <a16:creationId xmlns:a16="http://schemas.microsoft.com/office/drawing/2014/main" id="{C402BEDA-E5FC-0CD5-6C92-02DF4A41CB05}"/>
              </a:ext>
            </a:extLst>
          </p:cNvPr>
          <p:cNvPicPr>
            <a:picLocks noChangeAspect="1"/>
          </p:cNvPicPr>
          <p:nvPr/>
        </p:nvPicPr>
        <p:blipFill>
          <a:blip r:embed="rId8"/>
          <a:stretch>
            <a:fillRect/>
          </a:stretch>
        </p:blipFill>
        <p:spPr>
          <a:xfrm>
            <a:off x="6807516" y="5034240"/>
            <a:ext cx="322421" cy="403027"/>
          </a:xfrm>
          <a:prstGeom prst="rect">
            <a:avLst/>
          </a:prstGeom>
        </p:spPr>
      </p:pic>
      <p:sp>
        <p:nvSpPr>
          <p:cNvPr id="20" name="Text 7">
            <a:extLst>
              <a:ext uri="{FF2B5EF4-FFF2-40B4-BE49-F238E27FC236}">
                <a16:creationId xmlns:a16="http://schemas.microsoft.com/office/drawing/2014/main" id="{E9CF5E33-4B73-61F2-737C-04B342D2AFC1}"/>
              </a:ext>
            </a:extLst>
          </p:cNvPr>
          <p:cNvSpPr/>
          <p:nvPr/>
        </p:nvSpPr>
        <p:spPr>
          <a:xfrm>
            <a:off x="910946" y="4753610"/>
            <a:ext cx="2693551" cy="336590"/>
          </a:xfrm>
          <a:prstGeom prst="rect">
            <a:avLst/>
          </a:prstGeom>
          <a:noFill/>
          <a:ln/>
        </p:spPr>
        <p:txBody>
          <a:bodyPr wrap="none" lIns="0" tIns="0" rIns="0" bIns="0" rtlCol="0" anchor="t"/>
          <a:lstStyle/>
          <a:p>
            <a:pPr marL="0" indent="0" algn="r">
              <a:lnSpc>
                <a:spcPts val="2650"/>
              </a:lnSpc>
              <a:buNone/>
            </a:pPr>
            <a:r>
              <a:rPr lang="en-US" sz="2400" b="1">
                <a:solidFill>
                  <a:srgbClr val="272525"/>
                </a:solidFill>
                <a:latin typeface="Inter Bold" pitchFamily="34" charset="0"/>
                <a:ea typeface="Inter Bold" pitchFamily="34" charset="-122"/>
                <a:cs typeface="Inter Bold" pitchFamily="34" charset="-120"/>
              </a:rPr>
              <a:t>Kommunikere</a:t>
            </a:r>
            <a:endParaRPr lang="en-US" sz="2400"/>
          </a:p>
        </p:txBody>
      </p:sp>
      <p:sp>
        <p:nvSpPr>
          <p:cNvPr id="21" name="Text 8">
            <a:extLst>
              <a:ext uri="{FF2B5EF4-FFF2-40B4-BE49-F238E27FC236}">
                <a16:creationId xmlns:a16="http://schemas.microsoft.com/office/drawing/2014/main" id="{962890C4-9957-BB3A-65C8-E6196DAECAB2}"/>
              </a:ext>
            </a:extLst>
          </p:cNvPr>
          <p:cNvSpPr/>
          <p:nvPr/>
        </p:nvSpPr>
        <p:spPr>
          <a:xfrm>
            <a:off x="1096268" y="5214322"/>
            <a:ext cx="2573298" cy="838518"/>
          </a:xfrm>
          <a:prstGeom prst="rect">
            <a:avLst/>
          </a:prstGeom>
          <a:noFill/>
          <a:ln/>
        </p:spPr>
        <p:txBody>
          <a:bodyPr wrap="none" lIns="0" tIns="0" rIns="0" bIns="0" rtlCol="0" anchor="t"/>
          <a:lstStyle/>
          <a:p>
            <a:pPr marL="0" indent="0" algn="r">
              <a:lnSpc>
                <a:spcPts val="2700"/>
              </a:lnSpc>
              <a:buNone/>
            </a:pPr>
            <a:r>
              <a:rPr lang="da-DK"/>
              <a:t>Eleven bliver ofte </a:t>
            </a:r>
          </a:p>
          <a:p>
            <a:pPr marL="0" indent="0" algn="r">
              <a:lnSpc>
                <a:spcPts val="2700"/>
              </a:lnSpc>
              <a:buNone/>
            </a:pPr>
            <a:r>
              <a:rPr lang="da-DK"/>
              <a:t>den der kender opgaven bedst </a:t>
            </a:r>
            <a:endParaRPr lang="en-US"/>
          </a:p>
        </p:txBody>
      </p:sp>
      <p:pic>
        <p:nvPicPr>
          <p:cNvPr id="22" name="Image 6" descr="preencoded.png">
            <a:extLst>
              <a:ext uri="{FF2B5EF4-FFF2-40B4-BE49-F238E27FC236}">
                <a16:creationId xmlns:a16="http://schemas.microsoft.com/office/drawing/2014/main" id="{CFA333D0-A305-B4F6-42B8-118359349E70}"/>
              </a:ext>
            </a:extLst>
          </p:cNvPr>
          <p:cNvPicPr>
            <a:picLocks noChangeAspect="1"/>
          </p:cNvPicPr>
          <p:nvPr/>
        </p:nvPicPr>
        <p:blipFill>
          <a:blip r:embed="rId9"/>
          <a:stretch>
            <a:fillRect/>
          </a:stretch>
        </p:blipFill>
        <p:spPr>
          <a:xfrm>
            <a:off x="3927633" y="1825625"/>
            <a:ext cx="4336733" cy="4336733"/>
          </a:xfrm>
          <a:prstGeom prst="rect">
            <a:avLst/>
          </a:prstGeom>
        </p:spPr>
      </p:pic>
      <p:pic>
        <p:nvPicPr>
          <p:cNvPr id="23" name="Image 7" descr="preencoded.png">
            <a:extLst>
              <a:ext uri="{FF2B5EF4-FFF2-40B4-BE49-F238E27FC236}">
                <a16:creationId xmlns:a16="http://schemas.microsoft.com/office/drawing/2014/main" id="{10ACB0E7-296A-770A-CE14-C1D9E64A0DC6}"/>
              </a:ext>
            </a:extLst>
          </p:cNvPr>
          <p:cNvPicPr>
            <a:picLocks noChangeAspect="1"/>
          </p:cNvPicPr>
          <p:nvPr/>
        </p:nvPicPr>
        <p:blipFill>
          <a:blip r:embed="rId10"/>
          <a:stretch>
            <a:fillRect/>
          </a:stretch>
        </p:blipFill>
        <p:spPr>
          <a:xfrm>
            <a:off x="4692847" y="4665146"/>
            <a:ext cx="322421" cy="403027"/>
          </a:xfrm>
          <a:prstGeom prst="rect">
            <a:avLst/>
          </a:prstGeom>
        </p:spPr>
      </p:pic>
    </p:spTree>
    <p:extLst>
      <p:ext uri="{BB962C8B-B14F-4D97-AF65-F5344CB8AC3E}">
        <p14:creationId xmlns:p14="http://schemas.microsoft.com/office/powerpoint/2010/main" val="32100390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8BB2EC-DDBE-DE84-8EB4-B098F775EA71}"/>
              </a:ext>
            </a:extLst>
          </p:cNvPr>
          <p:cNvSpPr>
            <a:spLocks noGrp="1"/>
          </p:cNvSpPr>
          <p:nvPr>
            <p:ph type="title"/>
          </p:nvPr>
        </p:nvSpPr>
        <p:spPr/>
        <p:txBody>
          <a:bodyPr/>
          <a:lstStyle/>
          <a:p>
            <a:r>
              <a:rPr lang="da-DK" b="1"/>
              <a:t>Opsamling &amp; Refleksion</a:t>
            </a:r>
            <a:endParaRPr lang="da-DK"/>
          </a:p>
        </p:txBody>
      </p:sp>
      <p:pic>
        <p:nvPicPr>
          <p:cNvPr id="8" name="Image 0" descr="preencoded.png">
            <a:extLst>
              <a:ext uri="{FF2B5EF4-FFF2-40B4-BE49-F238E27FC236}">
                <a16:creationId xmlns:a16="http://schemas.microsoft.com/office/drawing/2014/main" id="{777ED37B-2346-13BF-EF17-CAB04247631E}"/>
              </a:ext>
            </a:extLst>
          </p:cNvPr>
          <p:cNvPicPr>
            <a:picLocks noChangeAspect="1"/>
          </p:cNvPicPr>
          <p:nvPr/>
        </p:nvPicPr>
        <p:blipFill>
          <a:blip r:embed="rId3"/>
          <a:stretch>
            <a:fillRect/>
          </a:stretch>
        </p:blipFill>
        <p:spPr>
          <a:xfrm>
            <a:off x="3261360" y="1979771"/>
            <a:ext cx="1615440" cy="972741"/>
          </a:xfrm>
          <a:prstGeom prst="rect">
            <a:avLst/>
          </a:prstGeom>
        </p:spPr>
      </p:pic>
      <p:pic>
        <p:nvPicPr>
          <p:cNvPr id="9" name="Image 1" descr="preencoded.png">
            <a:extLst>
              <a:ext uri="{FF2B5EF4-FFF2-40B4-BE49-F238E27FC236}">
                <a16:creationId xmlns:a16="http://schemas.microsoft.com/office/drawing/2014/main" id="{6664E238-3CDA-008D-0497-111A9DD5FCB5}"/>
              </a:ext>
            </a:extLst>
          </p:cNvPr>
          <p:cNvPicPr>
            <a:picLocks noChangeAspect="1"/>
          </p:cNvPicPr>
          <p:nvPr/>
        </p:nvPicPr>
        <p:blipFill>
          <a:blip r:embed="rId4"/>
          <a:stretch>
            <a:fillRect/>
          </a:stretch>
        </p:blipFill>
        <p:spPr>
          <a:xfrm>
            <a:off x="3950374" y="2438162"/>
            <a:ext cx="237411" cy="296823"/>
          </a:xfrm>
          <a:prstGeom prst="rect">
            <a:avLst/>
          </a:prstGeom>
        </p:spPr>
      </p:pic>
      <p:sp>
        <p:nvSpPr>
          <p:cNvPr id="10" name="Text 1">
            <a:extLst>
              <a:ext uri="{FF2B5EF4-FFF2-40B4-BE49-F238E27FC236}">
                <a16:creationId xmlns:a16="http://schemas.microsoft.com/office/drawing/2014/main" id="{5F691F6A-54E8-56D9-48DC-7EB05C31E56E}"/>
              </a:ext>
            </a:extLst>
          </p:cNvPr>
          <p:cNvSpPr/>
          <p:nvPr/>
        </p:nvSpPr>
        <p:spPr>
          <a:xfrm>
            <a:off x="5045630" y="2148602"/>
            <a:ext cx="2110859" cy="263843"/>
          </a:xfrm>
          <a:prstGeom prst="rect">
            <a:avLst/>
          </a:prstGeom>
          <a:noFill/>
          <a:ln/>
        </p:spPr>
        <p:txBody>
          <a:bodyPr wrap="none" lIns="0" tIns="0" rIns="0" bIns="0" rtlCol="0" anchor="t"/>
          <a:lstStyle/>
          <a:p>
            <a:pPr marL="0" indent="0" algn="l">
              <a:lnSpc>
                <a:spcPts val="2050"/>
              </a:lnSpc>
              <a:buNone/>
            </a:pPr>
            <a:r>
              <a:rPr lang="en-US" sz="2400" b="1">
                <a:solidFill>
                  <a:srgbClr val="272525"/>
                </a:solidFill>
                <a:latin typeface="Inter Bold" pitchFamily="34" charset="0"/>
                <a:ea typeface="Inter Bold" pitchFamily="34" charset="-122"/>
                <a:cs typeface="Inter Bold" pitchFamily="34" charset="-120"/>
              </a:rPr>
              <a:t>Indsigt</a:t>
            </a:r>
            <a:endParaRPr lang="en-US" sz="2400"/>
          </a:p>
        </p:txBody>
      </p:sp>
      <p:sp>
        <p:nvSpPr>
          <p:cNvPr id="11" name="Text 2">
            <a:extLst>
              <a:ext uri="{FF2B5EF4-FFF2-40B4-BE49-F238E27FC236}">
                <a16:creationId xmlns:a16="http://schemas.microsoft.com/office/drawing/2014/main" id="{E23C711D-6E77-FB6E-3624-1A8BE230E067}"/>
              </a:ext>
            </a:extLst>
          </p:cNvPr>
          <p:cNvSpPr/>
          <p:nvPr/>
        </p:nvSpPr>
        <p:spPr>
          <a:xfrm>
            <a:off x="5045630" y="2513648"/>
            <a:ext cx="2717244" cy="270034"/>
          </a:xfrm>
          <a:prstGeom prst="rect">
            <a:avLst/>
          </a:prstGeom>
          <a:noFill/>
          <a:ln/>
        </p:spPr>
        <p:txBody>
          <a:bodyPr wrap="none" lIns="0" tIns="0" rIns="0" bIns="0" rtlCol="0" anchor="t"/>
          <a:lstStyle/>
          <a:p>
            <a:pPr marL="0" indent="0" algn="l">
              <a:lnSpc>
                <a:spcPts val="2100"/>
              </a:lnSpc>
              <a:buNone/>
            </a:pPr>
            <a:r>
              <a:rPr lang="en-US">
                <a:solidFill>
                  <a:srgbClr val="272525"/>
                </a:solidFill>
                <a:latin typeface="Inter" pitchFamily="34" charset="0"/>
                <a:ea typeface="Inter" pitchFamily="34" charset="-122"/>
                <a:cs typeface="Inter" pitchFamily="34" charset="-120"/>
              </a:rPr>
              <a:t>Starter med forståelse, ikke teknik</a:t>
            </a:r>
            <a:endParaRPr lang="en-US"/>
          </a:p>
        </p:txBody>
      </p:sp>
      <p:sp>
        <p:nvSpPr>
          <p:cNvPr id="12" name="Shape 3">
            <a:extLst>
              <a:ext uri="{FF2B5EF4-FFF2-40B4-BE49-F238E27FC236}">
                <a16:creationId xmlns:a16="http://schemas.microsoft.com/office/drawing/2014/main" id="{54CE2316-CE43-7C55-6D32-45EC76A68FD8}"/>
              </a:ext>
            </a:extLst>
          </p:cNvPr>
          <p:cNvSpPr/>
          <p:nvPr/>
        </p:nvSpPr>
        <p:spPr>
          <a:xfrm>
            <a:off x="4918948" y="2964061"/>
            <a:ext cx="8898969" cy="11430"/>
          </a:xfrm>
          <a:prstGeom prst="roundRect">
            <a:avLst>
              <a:gd name="adj" fmla="val 620520"/>
            </a:avLst>
          </a:prstGeom>
          <a:solidFill>
            <a:srgbClr val="C0C1D7"/>
          </a:solidFill>
          <a:ln/>
        </p:spPr>
        <p:txBody>
          <a:bodyPr/>
          <a:lstStyle/>
          <a:p>
            <a:endParaRPr lang="da-DK" sz="2800"/>
          </a:p>
        </p:txBody>
      </p:sp>
      <p:pic>
        <p:nvPicPr>
          <p:cNvPr id="13" name="Image 2" descr="preencoded.png">
            <a:extLst>
              <a:ext uri="{FF2B5EF4-FFF2-40B4-BE49-F238E27FC236}">
                <a16:creationId xmlns:a16="http://schemas.microsoft.com/office/drawing/2014/main" id="{536C1FFC-1459-51D5-A1B8-BB9B83E1B10C}"/>
              </a:ext>
            </a:extLst>
          </p:cNvPr>
          <p:cNvPicPr>
            <a:picLocks noChangeAspect="1"/>
          </p:cNvPicPr>
          <p:nvPr/>
        </p:nvPicPr>
        <p:blipFill>
          <a:blip r:embed="rId5"/>
          <a:stretch>
            <a:fillRect/>
          </a:stretch>
        </p:blipFill>
        <p:spPr>
          <a:xfrm>
            <a:off x="2453640" y="2994660"/>
            <a:ext cx="3230880" cy="972741"/>
          </a:xfrm>
          <a:prstGeom prst="rect">
            <a:avLst/>
          </a:prstGeom>
        </p:spPr>
      </p:pic>
      <p:pic>
        <p:nvPicPr>
          <p:cNvPr id="14" name="Image 3" descr="preencoded.png">
            <a:extLst>
              <a:ext uri="{FF2B5EF4-FFF2-40B4-BE49-F238E27FC236}">
                <a16:creationId xmlns:a16="http://schemas.microsoft.com/office/drawing/2014/main" id="{84BDF702-8CA6-FCA6-8758-D071AB0B7EC6}"/>
              </a:ext>
            </a:extLst>
          </p:cNvPr>
          <p:cNvPicPr>
            <a:picLocks noChangeAspect="1"/>
          </p:cNvPicPr>
          <p:nvPr/>
        </p:nvPicPr>
        <p:blipFill>
          <a:blip r:embed="rId6"/>
          <a:stretch>
            <a:fillRect/>
          </a:stretch>
        </p:blipFill>
        <p:spPr>
          <a:xfrm>
            <a:off x="3950374" y="3332559"/>
            <a:ext cx="237411" cy="296823"/>
          </a:xfrm>
          <a:prstGeom prst="rect">
            <a:avLst/>
          </a:prstGeom>
        </p:spPr>
      </p:pic>
      <p:sp>
        <p:nvSpPr>
          <p:cNvPr id="15" name="Text 4">
            <a:extLst>
              <a:ext uri="{FF2B5EF4-FFF2-40B4-BE49-F238E27FC236}">
                <a16:creationId xmlns:a16="http://schemas.microsoft.com/office/drawing/2014/main" id="{256140E0-0779-E4E7-F921-79AAEEE16A27}"/>
              </a:ext>
            </a:extLst>
          </p:cNvPr>
          <p:cNvSpPr/>
          <p:nvPr/>
        </p:nvSpPr>
        <p:spPr>
          <a:xfrm>
            <a:off x="5853350" y="3163491"/>
            <a:ext cx="2110859" cy="263843"/>
          </a:xfrm>
          <a:prstGeom prst="rect">
            <a:avLst/>
          </a:prstGeom>
          <a:noFill/>
          <a:ln/>
        </p:spPr>
        <p:txBody>
          <a:bodyPr wrap="none" lIns="0" tIns="0" rIns="0" bIns="0" rtlCol="0" anchor="t"/>
          <a:lstStyle/>
          <a:p>
            <a:pPr marL="0" indent="0" algn="l">
              <a:lnSpc>
                <a:spcPts val="2050"/>
              </a:lnSpc>
              <a:buNone/>
            </a:pPr>
            <a:r>
              <a:rPr lang="en-US" sz="2400" b="1">
                <a:solidFill>
                  <a:srgbClr val="272525"/>
                </a:solidFill>
                <a:latin typeface="Inter Bold" pitchFamily="34" charset="0"/>
                <a:ea typeface="Inter Bold" pitchFamily="34" charset="-122"/>
                <a:cs typeface="Inter Bold" pitchFamily="34" charset="-120"/>
              </a:rPr>
              <a:t>Proces</a:t>
            </a:r>
            <a:endParaRPr lang="en-US" sz="2400"/>
          </a:p>
        </p:txBody>
      </p:sp>
      <p:sp>
        <p:nvSpPr>
          <p:cNvPr id="16" name="Text 5">
            <a:extLst>
              <a:ext uri="{FF2B5EF4-FFF2-40B4-BE49-F238E27FC236}">
                <a16:creationId xmlns:a16="http://schemas.microsoft.com/office/drawing/2014/main" id="{DA803BB9-29AD-7854-3054-DEC3FB8F8171}"/>
              </a:ext>
            </a:extLst>
          </p:cNvPr>
          <p:cNvSpPr/>
          <p:nvPr/>
        </p:nvSpPr>
        <p:spPr>
          <a:xfrm>
            <a:off x="5853350" y="3528536"/>
            <a:ext cx="2507575" cy="270034"/>
          </a:xfrm>
          <a:prstGeom prst="rect">
            <a:avLst/>
          </a:prstGeom>
          <a:noFill/>
          <a:ln/>
        </p:spPr>
        <p:txBody>
          <a:bodyPr wrap="none" lIns="0" tIns="0" rIns="0" bIns="0" rtlCol="0" anchor="t"/>
          <a:lstStyle/>
          <a:p>
            <a:pPr marL="0" indent="0" algn="l">
              <a:lnSpc>
                <a:spcPts val="2100"/>
              </a:lnSpc>
              <a:buNone/>
            </a:pPr>
            <a:r>
              <a:rPr lang="en-US">
                <a:solidFill>
                  <a:srgbClr val="272525"/>
                </a:solidFill>
                <a:latin typeface="Inter" pitchFamily="34" charset="0"/>
                <a:ea typeface="Inter" pitchFamily="34" charset="-122"/>
                <a:cs typeface="Inter" pitchFamily="34" charset="-120"/>
              </a:rPr>
              <a:t>Dokumentation og visualisering</a:t>
            </a:r>
            <a:endParaRPr lang="en-US"/>
          </a:p>
        </p:txBody>
      </p:sp>
      <p:sp>
        <p:nvSpPr>
          <p:cNvPr id="17" name="Shape 6">
            <a:extLst>
              <a:ext uri="{FF2B5EF4-FFF2-40B4-BE49-F238E27FC236}">
                <a16:creationId xmlns:a16="http://schemas.microsoft.com/office/drawing/2014/main" id="{C2270C42-23E4-B16B-31E1-A3DB0AB7C7F6}"/>
              </a:ext>
            </a:extLst>
          </p:cNvPr>
          <p:cNvSpPr/>
          <p:nvPr/>
        </p:nvSpPr>
        <p:spPr>
          <a:xfrm>
            <a:off x="5726668" y="3978950"/>
            <a:ext cx="8091249" cy="11430"/>
          </a:xfrm>
          <a:prstGeom prst="roundRect">
            <a:avLst>
              <a:gd name="adj" fmla="val 620520"/>
            </a:avLst>
          </a:prstGeom>
          <a:solidFill>
            <a:srgbClr val="C0C1D7"/>
          </a:solidFill>
          <a:ln/>
        </p:spPr>
        <p:txBody>
          <a:bodyPr/>
          <a:lstStyle/>
          <a:p>
            <a:endParaRPr lang="da-DK" sz="2800"/>
          </a:p>
        </p:txBody>
      </p:sp>
      <p:pic>
        <p:nvPicPr>
          <p:cNvPr id="18" name="Image 4" descr="preencoded.png">
            <a:extLst>
              <a:ext uri="{FF2B5EF4-FFF2-40B4-BE49-F238E27FC236}">
                <a16:creationId xmlns:a16="http://schemas.microsoft.com/office/drawing/2014/main" id="{E1BF35D4-F438-468F-C2D5-034C51C5B214}"/>
              </a:ext>
            </a:extLst>
          </p:cNvPr>
          <p:cNvPicPr>
            <a:picLocks noChangeAspect="1"/>
          </p:cNvPicPr>
          <p:nvPr/>
        </p:nvPicPr>
        <p:blipFill>
          <a:blip r:embed="rId7"/>
          <a:stretch>
            <a:fillRect/>
          </a:stretch>
        </p:blipFill>
        <p:spPr>
          <a:xfrm>
            <a:off x="1645920" y="4009549"/>
            <a:ext cx="4846439" cy="972741"/>
          </a:xfrm>
          <a:prstGeom prst="rect">
            <a:avLst/>
          </a:prstGeom>
        </p:spPr>
      </p:pic>
      <p:pic>
        <p:nvPicPr>
          <p:cNvPr id="19" name="Image 5" descr="preencoded.png">
            <a:extLst>
              <a:ext uri="{FF2B5EF4-FFF2-40B4-BE49-F238E27FC236}">
                <a16:creationId xmlns:a16="http://schemas.microsoft.com/office/drawing/2014/main" id="{9E5B8E15-D0B5-0B65-8DD2-3C421F57CF46}"/>
              </a:ext>
            </a:extLst>
          </p:cNvPr>
          <p:cNvPicPr>
            <a:picLocks noChangeAspect="1"/>
          </p:cNvPicPr>
          <p:nvPr/>
        </p:nvPicPr>
        <p:blipFill>
          <a:blip r:embed="rId8"/>
          <a:stretch>
            <a:fillRect/>
          </a:stretch>
        </p:blipFill>
        <p:spPr>
          <a:xfrm>
            <a:off x="3950374" y="4347448"/>
            <a:ext cx="237411" cy="296823"/>
          </a:xfrm>
          <a:prstGeom prst="rect">
            <a:avLst/>
          </a:prstGeom>
        </p:spPr>
      </p:pic>
      <p:sp>
        <p:nvSpPr>
          <p:cNvPr id="20" name="Text 7">
            <a:extLst>
              <a:ext uri="{FF2B5EF4-FFF2-40B4-BE49-F238E27FC236}">
                <a16:creationId xmlns:a16="http://schemas.microsoft.com/office/drawing/2014/main" id="{509837CB-584B-C91C-AD7A-85DAC3748D1E}"/>
              </a:ext>
            </a:extLst>
          </p:cNvPr>
          <p:cNvSpPr/>
          <p:nvPr/>
        </p:nvSpPr>
        <p:spPr>
          <a:xfrm>
            <a:off x="6661189" y="4178379"/>
            <a:ext cx="2110859" cy="263843"/>
          </a:xfrm>
          <a:prstGeom prst="rect">
            <a:avLst/>
          </a:prstGeom>
          <a:noFill/>
          <a:ln/>
        </p:spPr>
        <p:txBody>
          <a:bodyPr wrap="none" lIns="0" tIns="0" rIns="0" bIns="0" rtlCol="0" anchor="t"/>
          <a:lstStyle/>
          <a:p>
            <a:pPr marL="0" indent="0" algn="l">
              <a:lnSpc>
                <a:spcPts val="2050"/>
              </a:lnSpc>
              <a:buNone/>
            </a:pPr>
            <a:r>
              <a:rPr lang="en-US" sz="2400" b="1">
                <a:solidFill>
                  <a:srgbClr val="272525"/>
                </a:solidFill>
                <a:latin typeface="Inter Bold" pitchFamily="34" charset="0"/>
                <a:ea typeface="Inter Bold" pitchFamily="34" charset="-122"/>
                <a:cs typeface="Inter Bold" pitchFamily="34" charset="-120"/>
              </a:rPr>
              <a:t>Automatisering</a:t>
            </a:r>
            <a:endParaRPr lang="en-US" sz="2400"/>
          </a:p>
        </p:txBody>
      </p:sp>
      <p:sp>
        <p:nvSpPr>
          <p:cNvPr id="21" name="Text 8">
            <a:extLst>
              <a:ext uri="{FF2B5EF4-FFF2-40B4-BE49-F238E27FC236}">
                <a16:creationId xmlns:a16="http://schemas.microsoft.com/office/drawing/2014/main" id="{14F05E5A-4DC7-B9E9-B86C-C0D5CAB09B12}"/>
              </a:ext>
            </a:extLst>
          </p:cNvPr>
          <p:cNvSpPr/>
          <p:nvPr/>
        </p:nvSpPr>
        <p:spPr>
          <a:xfrm>
            <a:off x="6661189" y="4543425"/>
            <a:ext cx="2228612" cy="270034"/>
          </a:xfrm>
          <a:prstGeom prst="rect">
            <a:avLst/>
          </a:prstGeom>
          <a:noFill/>
          <a:ln/>
        </p:spPr>
        <p:txBody>
          <a:bodyPr wrap="none" lIns="0" tIns="0" rIns="0" bIns="0" rtlCol="0" anchor="t"/>
          <a:lstStyle/>
          <a:p>
            <a:pPr marL="0" indent="0" algn="l">
              <a:lnSpc>
                <a:spcPts val="2100"/>
              </a:lnSpc>
              <a:buNone/>
            </a:pPr>
            <a:r>
              <a:rPr lang="en-US">
                <a:solidFill>
                  <a:srgbClr val="272525"/>
                </a:solidFill>
                <a:latin typeface="Inter" pitchFamily="34" charset="0"/>
                <a:ea typeface="Inter" pitchFamily="34" charset="-122"/>
                <a:cs typeface="Inter" pitchFamily="34" charset="-120"/>
              </a:rPr>
              <a:t>Erstatte manuelle processer</a:t>
            </a:r>
            <a:endParaRPr lang="en-US"/>
          </a:p>
        </p:txBody>
      </p:sp>
      <p:sp>
        <p:nvSpPr>
          <p:cNvPr id="22" name="Shape 9">
            <a:extLst>
              <a:ext uri="{FF2B5EF4-FFF2-40B4-BE49-F238E27FC236}">
                <a16:creationId xmlns:a16="http://schemas.microsoft.com/office/drawing/2014/main" id="{33F34C8F-811B-96A7-845C-2FB82CC3DB5F}"/>
              </a:ext>
            </a:extLst>
          </p:cNvPr>
          <p:cNvSpPr/>
          <p:nvPr/>
        </p:nvSpPr>
        <p:spPr>
          <a:xfrm>
            <a:off x="6534507" y="4993838"/>
            <a:ext cx="7283410" cy="11430"/>
          </a:xfrm>
          <a:prstGeom prst="roundRect">
            <a:avLst>
              <a:gd name="adj" fmla="val 620520"/>
            </a:avLst>
          </a:prstGeom>
          <a:solidFill>
            <a:srgbClr val="C0C1D7"/>
          </a:solidFill>
          <a:ln/>
        </p:spPr>
        <p:txBody>
          <a:bodyPr/>
          <a:lstStyle/>
          <a:p>
            <a:endParaRPr lang="da-DK" sz="2800"/>
          </a:p>
        </p:txBody>
      </p:sp>
      <p:pic>
        <p:nvPicPr>
          <p:cNvPr id="23" name="Image 6" descr="preencoded.png">
            <a:extLst>
              <a:ext uri="{FF2B5EF4-FFF2-40B4-BE49-F238E27FC236}">
                <a16:creationId xmlns:a16="http://schemas.microsoft.com/office/drawing/2014/main" id="{87D65DD1-9B58-5C97-BB70-09A49FF27256}"/>
              </a:ext>
            </a:extLst>
          </p:cNvPr>
          <p:cNvPicPr>
            <a:picLocks noChangeAspect="1"/>
          </p:cNvPicPr>
          <p:nvPr/>
        </p:nvPicPr>
        <p:blipFill>
          <a:blip r:embed="rId9"/>
          <a:stretch>
            <a:fillRect/>
          </a:stretch>
        </p:blipFill>
        <p:spPr>
          <a:xfrm>
            <a:off x="838200" y="5024438"/>
            <a:ext cx="6461879" cy="972741"/>
          </a:xfrm>
          <a:prstGeom prst="rect">
            <a:avLst/>
          </a:prstGeom>
        </p:spPr>
      </p:pic>
      <p:pic>
        <p:nvPicPr>
          <p:cNvPr id="24" name="Image 7" descr="preencoded.png">
            <a:extLst>
              <a:ext uri="{FF2B5EF4-FFF2-40B4-BE49-F238E27FC236}">
                <a16:creationId xmlns:a16="http://schemas.microsoft.com/office/drawing/2014/main" id="{08306E9E-0153-9A9F-9B27-D9060E022BFE}"/>
              </a:ext>
            </a:extLst>
          </p:cNvPr>
          <p:cNvPicPr>
            <a:picLocks noChangeAspect="1"/>
          </p:cNvPicPr>
          <p:nvPr/>
        </p:nvPicPr>
        <p:blipFill>
          <a:blip r:embed="rId10"/>
          <a:stretch>
            <a:fillRect/>
          </a:stretch>
        </p:blipFill>
        <p:spPr>
          <a:xfrm>
            <a:off x="3950374" y="5362337"/>
            <a:ext cx="237411" cy="296823"/>
          </a:xfrm>
          <a:prstGeom prst="rect">
            <a:avLst/>
          </a:prstGeom>
        </p:spPr>
      </p:pic>
      <p:sp>
        <p:nvSpPr>
          <p:cNvPr id="25" name="Text 10">
            <a:extLst>
              <a:ext uri="{FF2B5EF4-FFF2-40B4-BE49-F238E27FC236}">
                <a16:creationId xmlns:a16="http://schemas.microsoft.com/office/drawing/2014/main" id="{539C1F2A-2466-BDC4-B619-6D59675A3A50}"/>
              </a:ext>
            </a:extLst>
          </p:cNvPr>
          <p:cNvSpPr/>
          <p:nvPr/>
        </p:nvSpPr>
        <p:spPr>
          <a:xfrm>
            <a:off x="7468909" y="5193268"/>
            <a:ext cx="2110859" cy="263843"/>
          </a:xfrm>
          <a:prstGeom prst="rect">
            <a:avLst/>
          </a:prstGeom>
          <a:noFill/>
          <a:ln/>
        </p:spPr>
        <p:txBody>
          <a:bodyPr wrap="none" lIns="0" tIns="0" rIns="0" bIns="0" rtlCol="0" anchor="t"/>
          <a:lstStyle/>
          <a:p>
            <a:pPr marL="0" indent="0" algn="l">
              <a:lnSpc>
                <a:spcPts val="2050"/>
              </a:lnSpc>
              <a:buNone/>
            </a:pPr>
            <a:r>
              <a:rPr lang="en-US" sz="2400" b="1">
                <a:solidFill>
                  <a:srgbClr val="272525"/>
                </a:solidFill>
                <a:latin typeface="Inter Bold" pitchFamily="34" charset="0"/>
                <a:ea typeface="Inter Bold" pitchFamily="34" charset="-122"/>
                <a:cs typeface="Inter Bold" pitchFamily="34" charset="-120"/>
              </a:rPr>
              <a:t>Mennesker</a:t>
            </a:r>
            <a:endParaRPr lang="en-US" sz="2400"/>
          </a:p>
        </p:txBody>
      </p:sp>
      <p:sp>
        <p:nvSpPr>
          <p:cNvPr id="26" name="Text 11">
            <a:extLst>
              <a:ext uri="{FF2B5EF4-FFF2-40B4-BE49-F238E27FC236}">
                <a16:creationId xmlns:a16="http://schemas.microsoft.com/office/drawing/2014/main" id="{CFF39C16-ECDE-8271-5BDC-66D5CE0FCCB1}"/>
              </a:ext>
            </a:extLst>
          </p:cNvPr>
          <p:cNvSpPr/>
          <p:nvPr/>
        </p:nvSpPr>
        <p:spPr>
          <a:xfrm>
            <a:off x="7468909" y="5558314"/>
            <a:ext cx="2829758" cy="270034"/>
          </a:xfrm>
          <a:prstGeom prst="rect">
            <a:avLst/>
          </a:prstGeom>
          <a:noFill/>
          <a:ln/>
        </p:spPr>
        <p:txBody>
          <a:bodyPr wrap="none" lIns="0" tIns="0" rIns="0" bIns="0" rtlCol="0" anchor="t"/>
          <a:lstStyle/>
          <a:p>
            <a:pPr marL="0" indent="0" algn="l">
              <a:lnSpc>
                <a:spcPts val="2100"/>
              </a:lnSpc>
              <a:buNone/>
            </a:pPr>
            <a:r>
              <a:rPr lang="en-US">
                <a:solidFill>
                  <a:srgbClr val="272525"/>
                </a:solidFill>
                <a:latin typeface="Inter" pitchFamily="34" charset="0"/>
                <a:ea typeface="Inter" pitchFamily="34" charset="-122"/>
                <a:cs typeface="Inter" pitchFamily="34" charset="-120"/>
              </a:rPr>
              <a:t>Frigøre tid til meningsfulde opgaver</a:t>
            </a:r>
            <a:endParaRPr lang="en-US"/>
          </a:p>
        </p:txBody>
      </p:sp>
    </p:spTree>
    <p:extLst>
      <p:ext uri="{BB962C8B-B14F-4D97-AF65-F5344CB8AC3E}">
        <p14:creationId xmlns:p14="http://schemas.microsoft.com/office/powerpoint/2010/main" val="7655577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FD3FC4AA-BFB8-9989-EAEF-9C98F031621E}"/>
              </a:ext>
            </a:extLst>
          </p:cNvPr>
          <p:cNvSpPr>
            <a:spLocks noGrp="1"/>
          </p:cNvSpPr>
          <p:nvPr>
            <p:ph type="body" sz="quarter" idx="10"/>
          </p:nvPr>
        </p:nvSpPr>
        <p:spPr/>
        <p:txBody>
          <a:bodyPr/>
          <a:lstStyle/>
          <a:p>
            <a:r>
              <a:rPr lang="da-DK" b="1"/>
              <a:t>RPA</a:t>
            </a:r>
            <a:r>
              <a:rPr lang="da-DK"/>
              <a:t> som ”hænder”</a:t>
            </a:r>
          </a:p>
          <a:p>
            <a:r>
              <a:rPr lang="da-DK" b="1"/>
              <a:t>AI</a:t>
            </a:r>
            <a:r>
              <a:rPr lang="da-DK"/>
              <a:t> som ”hjerne”</a:t>
            </a:r>
          </a:p>
        </p:txBody>
      </p:sp>
      <p:sp>
        <p:nvSpPr>
          <p:cNvPr id="3" name="Titel 2">
            <a:extLst>
              <a:ext uri="{FF2B5EF4-FFF2-40B4-BE49-F238E27FC236}">
                <a16:creationId xmlns:a16="http://schemas.microsoft.com/office/drawing/2014/main" id="{AB05D417-D3C4-A743-4980-5427D23480C7}"/>
              </a:ext>
            </a:extLst>
          </p:cNvPr>
          <p:cNvSpPr>
            <a:spLocks noGrp="1"/>
          </p:cNvSpPr>
          <p:nvPr>
            <p:ph type="title"/>
          </p:nvPr>
        </p:nvSpPr>
        <p:spPr/>
        <p:txBody>
          <a:bodyPr/>
          <a:lstStyle/>
          <a:p>
            <a:r>
              <a:rPr lang="da-DK"/>
              <a:t>RPA x AI</a:t>
            </a:r>
          </a:p>
        </p:txBody>
      </p:sp>
      <p:pic>
        <p:nvPicPr>
          <p:cNvPr id="7170" name="Picture 2" descr="Genereret billede">
            <a:extLst>
              <a:ext uri="{FF2B5EF4-FFF2-40B4-BE49-F238E27FC236}">
                <a16:creationId xmlns:a16="http://schemas.microsoft.com/office/drawing/2014/main" id="{FD4B532A-3CBC-70CD-D247-BF1FA2F476A6}"/>
              </a:ext>
            </a:extLst>
          </p:cNvPr>
          <p:cNvPicPr>
            <a:picLocks noChangeAspect="1" noChangeArrowheads="1"/>
          </p:cNvPicPr>
          <p:nvPr/>
        </p:nvPicPr>
        <p:blipFill>
          <a:blip r:embed="rId3" cstate="print">
            <a:alphaModFix amt="70000"/>
            <a:extLst>
              <a:ext uri="{28A0092B-C50C-407E-A947-70E740481C1C}">
                <a14:useLocalDpi xmlns:a14="http://schemas.microsoft.com/office/drawing/2010/main" val="0"/>
              </a:ext>
            </a:extLst>
          </a:blip>
          <a:srcRect/>
          <a:stretch>
            <a:fillRect/>
          </a:stretch>
        </p:blipFill>
        <p:spPr bwMode="auto">
          <a:xfrm>
            <a:off x="6337300" y="1743637"/>
            <a:ext cx="3797300" cy="3797300"/>
          </a:xfrm>
          <a:prstGeom prst="flowChartConnector">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75979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070A13-21C7-5ABB-AA69-24C0CF81B95C}"/>
              </a:ext>
            </a:extLst>
          </p:cNvPr>
          <p:cNvSpPr>
            <a:spLocks noGrp="1"/>
          </p:cNvSpPr>
          <p:nvPr>
            <p:ph type="title"/>
          </p:nvPr>
        </p:nvSpPr>
        <p:spPr>
          <a:xfrm>
            <a:off x="838200" y="365125"/>
            <a:ext cx="10515600" cy="1325563"/>
          </a:xfrm>
        </p:spPr>
        <p:txBody>
          <a:bodyPr>
            <a:normAutofit/>
          </a:bodyPr>
          <a:lstStyle/>
          <a:p>
            <a:r>
              <a:rPr lang="da-DK" b="1"/>
              <a:t>RPA er i forandring – og AI er årsagen</a:t>
            </a:r>
          </a:p>
        </p:txBody>
      </p:sp>
      <p:pic>
        <p:nvPicPr>
          <p:cNvPr id="8194" name="Picture 2">
            <a:extLst>
              <a:ext uri="{FF2B5EF4-FFF2-40B4-BE49-F238E27FC236}">
                <a16:creationId xmlns:a16="http://schemas.microsoft.com/office/drawing/2014/main" id="{64399ECD-0AE6-94C9-DED1-6C7FA1014F33}"/>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764032" y="1825625"/>
            <a:ext cx="3045936" cy="4351338"/>
          </a:xfrm>
          <a:prstGeom prst="roundRect">
            <a:avLst/>
          </a:prstGeom>
          <a:noFill/>
          <a:extLst>
            <a:ext uri="{909E8E84-426E-40DD-AFC4-6F175D3DCCD1}">
              <a14:hiddenFill xmlns:a14="http://schemas.microsoft.com/office/drawing/2010/main">
                <a:solidFill>
                  <a:srgbClr val="FFFFFF"/>
                </a:solidFill>
              </a14:hiddenFill>
            </a:ext>
          </a:extLst>
        </p:spPr>
      </p:pic>
      <p:sp>
        <p:nvSpPr>
          <p:cNvPr id="6" name="Shape 1">
            <a:extLst>
              <a:ext uri="{FF2B5EF4-FFF2-40B4-BE49-F238E27FC236}">
                <a16:creationId xmlns:a16="http://schemas.microsoft.com/office/drawing/2014/main" id="{23020883-B507-0F51-4EA0-A746BC50EEFB}"/>
              </a:ext>
            </a:extLst>
          </p:cNvPr>
          <p:cNvSpPr/>
          <p:nvPr/>
        </p:nvSpPr>
        <p:spPr>
          <a:xfrm>
            <a:off x="838200" y="2370931"/>
            <a:ext cx="510302" cy="510302"/>
          </a:xfrm>
          <a:prstGeom prst="roundRect">
            <a:avLst>
              <a:gd name="adj" fmla="val 18669"/>
            </a:avLst>
          </a:prstGeom>
          <a:solidFill>
            <a:srgbClr val="DADBF1"/>
          </a:solidFill>
          <a:ln w="7620">
            <a:solidFill>
              <a:srgbClr val="C0C1D7"/>
            </a:solidFill>
            <a:prstDash val="solid"/>
          </a:ln>
        </p:spPr>
        <p:txBody>
          <a:bodyPr/>
          <a:lstStyle/>
          <a:p>
            <a:endParaRPr lang="da-DK" sz="2000"/>
          </a:p>
        </p:txBody>
      </p:sp>
      <p:pic>
        <p:nvPicPr>
          <p:cNvPr id="7" name="Image 1" descr="preencoded.png">
            <a:extLst>
              <a:ext uri="{FF2B5EF4-FFF2-40B4-BE49-F238E27FC236}">
                <a16:creationId xmlns:a16="http://schemas.microsoft.com/office/drawing/2014/main" id="{A966EDB1-4CEE-270A-1493-93202E7B5DEB}"/>
              </a:ext>
            </a:extLst>
          </p:cNvPr>
          <p:cNvPicPr>
            <a:picLocks noChangeAspect="1"/>
          </p:cNvPicPr>
          <p:nvPr/>
        </p:nvPicPr>
        <p:blipFill>
          <a:blip r:embed="rId3"/>
          <a:stretch>
            <a:fillRect/>
          </a:stretch>
        </p:blipFill>
        <p:spPr>
          <a:xfrm>
            <a:off x="923270" y="2413437"/>
            <a:ext cx="340162" cy="425291"/>
          </a:xfrm>
          <a:prstGeom prst="rect">
            <a:avLst/>
          </a:prstGeom>
        </p:spPr>
      </p:pic>
      <p:sp>
        <p:nvSpPr>
          <p:cNvPr id="8" name="Text 2">
            <a:extLst>
              <a:ext uri="{FF2B5EF4-FFF2-40B4-BE49-F238E27FC236}">
                <a16:creationId xmlns:a16="http://schemas.microsoft.com/office/drawing/2014/main" id="{6DA66380-A65A-DE74-C9CF-40BFBE7055B9}"/>
              </a:ext>
            </a:extLst>
          </p:cNvPr>
          <p:cNvSpPr/>
          <p:nvPr/>
        </p:nvSpPr>
        <p:spPr>
          <a:xfrm>
            <a:off x="1575315" y="2448798"/>
            <a:ext cx="3097827" cy="708660"/>
          </a:xfrm>
          <a:prstGeom prst="rect">
            <a:avLst/>
          </a:prstGeom>
          <a:noFill/>
          <a:ln/>
        </p:spPr>
        <p:txBody>
          <a:bodyPr wrap="square" lIns="0" tIns="0" rIns="0" bIns="0" rtlCol="0" anchor="t"/>
          <a:lstStyle/>
          <a:p>
            <a:pPr marL="0" indent="0" algn="l">
              <a:lnSpc>
                <a:spcPts val="2750"/>
              </a:lnSpc>
              <a:buNone/>
            </a:pPr>
            <a:r>
              <a:rPr lang="en-US" sz="2200" b="1">
                <a:solidFill>
                  <a:srgbClr val="272525"/>
                </a:solidFill>
                <a:latin typeface="Inter Bold" pitchFamily="34" charset="0"/>
                <a:ea typeface="Inter Bold" pitchFamily="34" charset="-122"/>
                <a:cs typeface="Inter Bold" pitchFamily="34" charset="-120"/>
              </a:rPr>
              <a:t>Tolkning og tilpasning</a:t>
            </a:r>
            <a:endParaRPr lang="en-US" sz="2200"/>
          </a:p>
        </p:txBody>
      </p:sp>
      <p:sp>
        <p:nvSpPr>
          <p:cNvPr id="9" name="Text 3">
            <a:extLst>
              <a:ext uri="{FF2B5EF4-FFF2-40B4-BE49-F238E27FC236}">
                <a16:creationId xmlns:a16="http://schemas.microsoft.com/office/drawing/2014/main" id="{8650F037-422B-A3E3-E65C-E46F5EDAD271}"/>
              </a:ext>
            </a:extLst>
          </p:cNvPr>
          <p:cNvSpPr/>
          <p:nvPr/>
        </p:nvSpPr>
        <p:spPr>
          <a:xfrm>
            <a:off x="1575315" y="2939217"/>
            <a:ext cx="2899410" cy="1451610"/>
          </a:xfrm>
          <a:prstGeom prst="rect">
            <a:avLst/>
          </a:prstGeom>
          <a:noFill/>
          <a:ln/>
        </p:spPr>
        <p:txBody>
          <a:bodyPr wrap="square" lIns="0" tIns="0" rIns="0" bIns="0" rtlCol="0" anchor="t"/>
          <a:lstStyle/>
          <a:p>
            <a:pPr marL="0" indent="0" algn="l">
              <a:lnSpc>
                <a:spcPts val="2850"/>
              </a:lnSpc>
              <a:buNone/>
            </a:pPr>
            <a:r>
              <a:rPr lang="en-US">
                <a:solidFill>
                  <a:srgbClr val="272525"/>
                </a:solidFill>
                <a:latin typeface="Inter" pitchFamily="34" charset="0"/>
                <a:ea typeface="Inter" pitchFamily="34" charset="-122"/>
                <a:cs typeface="Inter" pitchFamily="34" charset="-120"/>
              </a:rPr>
              <a:t>AI (særligt sprogmodeller som ChatGPT) gør det muligt at tolke og tilpasse – ikke kun følge regler.</a:t>
            </a:r>
            <a:endParaRPr lang="en-US"/>
          </a:p>
        </p:txBody>
      </p:sp>
      <p:sp>
        <p:nvSpPr>
          <p:cNvPr id="10" name="Shape 4">
            <a:extLst>
              <a:ext uri="{FF2B5EF4-FFF2-40B4-BE49-F238E27FC236}">
                <a16:creationId xmlns:a16="http://schemas.microsoft.com/office/drawing/2014/main" id="{23937F5D-3640-1849-7522-B91F2B5CD11D}"/>
              </a:ext>
            </a:extLst>
          </p:cNvPr>
          <p:cNvSpPr/>
          <p:nvPr/>
        </p:nvSpPr>
        <p:spPr>
          <a:xfrm>
            <a:off x="4758213" y="2370931"/>
            <a:ext cx="510302" cy="510302"/>
          </a:xfrm>
          <a:prstGeom prst="roundRect">
            <a:avLst>
              <a:gd name="adj" fmla="val 18669"/>
            </a:avLst>
          </a:prstGeom>
          <a:solidFill>
            <a:srgbClr val="DADBF1"/>
          </a:solidFill>
          <a:ln w="7620">
            <a:solidFill>
              <a:srgbClr val="C0C1D7"/>
            </a:solidFill>
            <a:prstDash val="solid"/>
          </a:ln>
        </p:spPr>
        <p:txBody>
          <a:bodyPr/>
          <a:lstStyle/>
          <a:p>
            <a:endParaRPr lang="da-DK" sz="2000"/>
          </a:p>
        </p:txBody>
      </p:sp>
      <p:pic>
        <p:nvPicPr>
          <p:cNvPr id="11" name="Image 2" descr="preencoded.png">
            <a:extLst>
              <a:ext uri="{FF2B5EF4-FFF2-40B4-BE49-F238E27FC236}">
                <a16:creationId xmlns:a16="http://schemas.microsoft.com/office/drawing/2014/main" id="{09657D14-B454-B13F-4FE8-F48A65F1624A}"/>
              </a:ext>
            </a:extLst>
          </p:cNvPr>
          <p:cNvPicPr>
            <a:picLocks noChangeAspect="1"/>
          </p:cNvPicPr>
          <p:nvPr/>
        </p:nvPicPr>
        <p:blipFill>
          <a:blip r:embed="rId4"/>
          <a:stretch>
            <a:fillRect/>
          </a:stretch>
        </p:blipFill>
        <p:spPr>
          <a:xfrm>
            <a:off x="4870668" y="2400737"/>
            <a:ext cx="340162" cy="425291"/>
          </a:xfrm>
          <a:prstGeom prst="rect">
            <a:avLst/>
          </a:prstGeom>
        </p:spPr>
      </p:pic>
      <p:sp>
        <p:nvSpPr>
          <p:cNvPr id="12" name="Text 5">
            <a:extLst>
              <a:ext uri="{FF2B5EF4-FFF2-40B4-BE49-F238E27FC236}">
                <a16:creationId xmlns:a16="http://schemas.microsoft.com/office/drawing/2014/main" id="{FD2F801C-4323-990E-6F2A-562C46004A3B}"/>
              </a:ext>
            </a:extLst>
          </p:cNvPr>
          <p:cNvSpPr/>
          <p:nvPr/>
        </p:nvSpPr>
        <p:spPr>
          <a:xfrm>
            <a:off x="5637013" y="2448798"/>
            <a:ext cx="2835235" cy="354330"/>
          </a:xfrm>
          <a:prstGeom prst="rect">
            <a:avLst/>
          </a:prstGeom>
          <a:noFill/>
          <a:ln/>
        </p:spPr>
        <p:txBody>
          <a:bodyPr wrap="none" lIns="0" tIns="0" rIns="0" bIns="0" rtlCol="0" anchor="t"/>
          <a:lstStyle/>
          <a:p>
            <a:pPr marL="0" indent="0" algn="l">
              <a:lnSpc>
                <a:spcPts val="2750"/>
              </a:lnSpc>
              <a:buNone/>
            </a:pPr>
            <a:r>
              <a:rPr lang="en-US" sz="2400" b="1">
                <a:solidFill>
                  <a:srgbClr val="272525"/>
                </a:solidFill>
                <a:latin typeface="Inter Bold" pitchFamily="34" charset="0"/>
                <a:ea typeface="Inter Bold" pitchFamily="34" charset="-122"/>
                <a:cs typeface="Inter Bold" pitchFamily="34" charset="-120"/>
              </a:rPr>
              <a:t>Nye muligheder</a:t>
            </a:r>
            <a:endParaRPr lang="en-US" sz="2400"/>
          </a:p>
        </p:txBody>
      </p:sp>
      <p:sp>
        <p:nvSpPr>
          <p:cNvPr id="13" name="Text 6">
            <a:extLst>
              <a:ext uri="{FF2B5EF4-FFF2-40B4-BE49-F238E27FC236}">
                <a16:creationId xmlns:a16="http://schemas.microsoft.com/office/drawing/2014/main" id="{A57E0CA2-B777-5ED0-538F-5681D0DBEF2A}"/>
              </a:ext>
            </a:extLst>
          </p:cNvPr>
          <p:cNvSpPr/>
          <p:nvPr/>
        </p:nvSpPr>
        <p:spPr>
          <a:xfrm>
            <a:off x="5637013" y="2939217"/>
            <a:ext cx="2899410" cy="1088708"/>
          </a:xfrm>
          <a:prstGeom prst="rect">
            <a:avLst/>
          </a:prstGeom>
          <a:noFill/>
          <a:ln/>
        </p:spPr>
        <p:txBody>
          <a:bodyPr wrap="square" lIns="0" tIns="0" rIns="0" bIns="0" rtlCol="0" anchor="t"/>
          <a:lstStyle/>
          <a:p>
            <a:pPr marL="0" indent="0" algn="l">
              <a:lnSpc>
                <a:spcPts val="2850"/>
              </a:lnSpc>
              <a:buNone/>
            </a:pPr>
            <a:r>
              <a:rPr lang="en-US">
                <a:solidFill>
                  <a:srgbClr val="272525"/>
                </a:solidFill>
                <a:latin typeface="Inter" pitchFamily="34" charset="0"/>
                <a:ea typeface="Inter" pitchFamily="34" charset="-122"/>
                <a:cs typeface="Inter" pitchFamily="34" charset="-120"/>
              </a:rPr>
              <a:t>Eleverne bliver medspillere i automatisering, ikke bare opgaveløsere.</a:t>
            </a:r>
            <a:endParaRPr lang="en-US"/>
          </a:p>
        </p:txBody>
      </p:sp>
      <p:sp>
        <p:nvSpPr>
          <p:cNvPr id="14" name="Shape 7">
            <a:extLst>
              <a:ext uri="{FF2B5EF4-FFF2-40B4-BE49-F238E27FC236}">
                <a16:creationId xmlns:a16="http://schemas.microsoft.com/office/drawing/2014/main" id="{3307201B-353F-1A3F-2BBB-491C923FC6DE}"/>
              </a:ext>
            </a:extLst>
          </p:cNvPr>
          <p:cNvSpPr/>
          <p:nvPr/>
        </p:nvSpPr>
        <p:spPr>
          <a:xfrm>
            <a:off x="838200" y="4703485"/>
            <a:ext cx="510302" cy="510302"/>
          </a:xfrm>
          <a:prstGeom prst="roundRect">
            <a:avLst>
              <a:gd name="adj" fmla="val 18669"/>
            </a:avLst>
          </a:prstGeom>
          <a:solidFill>
            <a:srgbClr val="DADBF1"/>
          </a:solidFill>
          <a:ln w="7620">
            <a:solidFill>
              <a:srgbClr val="C0C1D7"/>
            </a:solidFill>
            <a:prstDash val="solid"/>
          </a:ln>
        </p:spPr>
        <p:txBody>
          <a:bodyPr/>
          <a:lstStyle/>
          <a:p>
            <a:endParaRPr lang="da-DK" sz="2000"/>
          </a:p>
        </p:txBody>
      </p:sp>
      <p:pic>
        <p:nvPicPr>
          <p:cNvPr id="15" name="Image 3" descr="preencoded.png">
            <a:extLst>
              <a:ext uri="{FF2B5EF4-FFF2-40B4-BE49-F238E27FC236}">
                <a16:creationId xmlns:a16="http://schemas.microsoft.com/office/drawing/2014/main" id="{2253C356-387D-1445-CF12-94498D74B3B8}"/>
              </a:ext>
            </a:extLst>
          </p:cNvPr>
          <p:cNvPicPr>
            <a:picLocks noChangeAspect="1"/>
          </p:cNvPicPr>
          <p:nvPr/>
        </p:nvPicPr>
        <p:blipFill>
          <a:blip r:embed="rId5"/>
          <a:stretch>
            <a:fillRect/>
          </a:stretch>
        </p:blipFill>
        <p:spPr>
          <a:xfrm>
            <a:off x="923270" y="4745990"/>
            <a:ext cx="340162" cy="425291"/>
          </a:xfrm>
          <a:prstGeom prst="rect">
            <a:avLst/>
          </a:prstGeom>
        </p:spPr>
      </p:pic>
      <p:sp>
        <p:nvSpPr>
          <p:cNvPr id="16" name="Text 8">
            <a:extLst>
              <a:ext uri="{FF2B5EF4-FFF2-40B4-BE49-F238E27FC236}">
                <a16:creationId xmlns:a16="http://schemas.microsoft.com/office/drawing/2014/main" id="{D3603979-5CC0-A20C-E0DF-5919A66F8ACC}"/>
              </a:ext>
            </a:extLst>
          </p:cNvPr>
          <p:cNvSpPr/>
          <p:nvPr/>
        </p:nvSpPr>
        <p:spPr>
          <a:xfrm>
            <a:off x="1575316" y="4781352"/>
            <a:ext cx="3430072" cy="354330"/>
          </a:xfrm>
          <a:prstGeom prst="rect">
            <a:avLst/>
          </a:prstGeom>
          <a:noFill/>
          <a:ln/>
        </p:spPr>
        <p:txBody>
          <a:bodyPr wrap="none" lIns="0" tIns="0" rIns="0" bIns="0" rtlCol="0" anchor="t"/>
          <a:lstStyle/>
          <a:p>
            <a:pPr marL="0" indent="0" algn="l">
              <a:lnSpc>
                <a:spcPts val="2750"/>
              </a:lnSpc>
              <a:buNone/>
            </a:pPr>
            <a:r>
              <a:rPr lang="en-US" sz="2400" b="1">
                <a:solidFill>
                  <a:srgbClr val="272525"/>
                </a:solidFill>
                <a:latin typeface="Inter Bold" pitchFamily="34" charset="0"/>
                <a:ea typeface="Inter Bold" pitchFamily="34" charset="-122"/>
                <a:cs typeface="Inter Bold" pitchFamily="34" charset="-120"/>
              </a:rPr>
              <a:t>Fremtidens arbejdsplads</a:t>
            </a:r>
            <a:endParaRPr lang="en-US" sz="2400"/>
          </a:p>
        </p:txBody>
      </p:sp>
      <p:sp>
        <p:nvSpPr>
          <p:cNvPr id="17" name="Text 9">
            <a:extLst>
              <a:ext uri="{FF2B5EF4-FFF2-40B4-BE49-F238E27FC236}">
                <a16:creationId xmlns:a16="http://schemas.microsoft.com/office/drawing/2014/main" id="{CE9F4262-8CE5-6B37-809B-B771594061F5}"/>
              </a:ext>
            </a:extLst>
          </p:cNvPr>
          <p:cNvSpPr/>
          <p:nvPr/>
        </p:nvSpPr>
        <p:spPr>
          <a:xfrm>
            <a:off x="1575316" y="5271770"/>
            <a:ext cx="3182897" cy="725805"/>
          </a:xfrm>
          <a:prstGeom prst="rect">
            <a:avLst/>
          </a:prstGeom>
          <a:noFill/>
          <a:ln/>
        </p:spPr>
        <p:txBody>
          <a:bodyPr wrap="square" lIns="0" tIns="0" rIns="0" bIns="0" rtlCol="0" anchor="t"/>
          <a:lstStyle/>
          <a:p>
            <a:pPr marL="0" indent="0" algn="l">
              <a:lnSpc>
                <a:spcPts val="2850"/>
              </a:lnSpc>
              <a:buNone/>
            </a:pPr>
            <a:r>
              <a:rPr lang="en-US">
                <a:solidFill>
                  <a:srgbClr val="272525"/>
                </a:solidFill>
                <a:latin typeface="Inter" pitchFamily="34" charset="0"/>
                <a:ea typeface="Inter" pitchFamily="34" charset="-122"/>
                <a:cs typeface="Inter" pitchFamily="34" charset="-120"/>
              </a:rPr>
              <a:t>Vi skal forberede eleven på en arbejdsplads, hvor AI er en kollega.</a:t>
            </a:r>
            <a:endParaRPr lang="en-US"/>
          </a:p>
        </p:txBody>
      </p:sp>
    </p:spTree>
    <p:extLst>
      <p:ext uri="{BB962C8B-B14F-4D97-AF65-F5344CB8AC3E}">
        <p14:creationId xmlns:p14="http://schemas.microsoft.com/office/powerpoint/2010/main" val="16267433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3098C0-B975-313F-47C4-71016E0D8F91}"/>
              </a:ext>
            </a:extLst>
          </p:cNvPr>
          <p:cNvSpPr>
            <a:spLocks noGrp="1"/>
          </p:cNvSpPr>
          <p:nvPr>
            <p:ph type="title"/>
          </p:nvPr>
        </p:nvSpPr>
        <p:spPr>
          <a:xfrm>
            <a:off x="838200" y="365125"/>
            <a:ext cx="11074400" cy="1325563"/>
          </a:xfrm>
        </p:spPr>
        <p:txBody>
          <a:bodyPr>
            <a:normAutofit/>
          </a:bodyPr>
          <a:lstStyle/>
          <a:p>
            <a:r>
              <a:rPr lang="da-DK" sz="4200" b="1" noProof="0"/>
              <a:t>AI som rådgiver for automatisering</a:t>
            </a:r>
          </a:p>
        </p:txBody>
      </p:sp>
      <p:pic>
        <p:nvPicPr>
          <p:cNvPr id="4" name="Image 1" descr="preencoded.png">
            <a:extLst>
              <a:ext uri="{FF2B5EF4-FFF2-40B4-BE49-F238E27FC236}">
                <a16:creationId xmlns:a16="http://schemas.microsoft.com/office/drawing/2014/main" id="{D54EE19D-04AF-8B64-BAB7-C51239DA19A3}"/>
              </a:ext>
            </a:extLst>
          </p:cNvPr>
          <p:cNvPicPr>
            <a:picLocks noChangeAspect="1"/>
          </p:cNvPicPr>
          <p:nvPr/>
        </p:nvPicPr>
        <p:blipFill>
          <a:blip r:embed="rId3"/>
          <a:stretch>
            <a:fillRect/>
          </a:stretch>
        </p:blipFill>
        <p:spPr>
          <a:xfrm>
            <a:off x="838200" y="1978620"/>
            <a:ext cx="1134070" cy="1669852"/>
          </a:xfrm>
          <a:prstGeom prst="rect">
            <a:avLst/>
          </a:prstGeom>
        </p:spPr>
      </p:pic>
      <p:sp>
        <p:nvSpPr>
          <p:cNvPr id="5" name="Text 1">
            <a:extLst>
              <a:ext uri="{FF2B5EF4-FFF2-40B4-BE49-F238E27FC236}">
                <a16:creationId xmlns:a16="http://schemas.microsoft.com/office/drawing/2014/main" id="{76088DB0-9E8C-1721-63AF-C513BA8A6BDB}"/>
              </a:ext>
            </a:extLst>
          </p:cNvPr>
          <p:cNvSpPr/>
          <p:nvPr/>
        </p:nvSpPr>
        <p:spPr>
          <a:xfrm>
            <a:off x="2312432" y="2205434"/>
            <a:ext cx="2835235" cy="354330"/>
          </a:xfrm>
          <a:prstGeom prst="rect">
            <a:avLst/>
          </a:prstGeom>
          <a:noFill/>
          <a:ln/>
        </p:spPr>
        <p:txBody>
          <a:bodyPr wrap="none" lIns="0" tIns="0" rIns="0" bIns="0" rtlCol="0" anchor="t"/>
          <a:lstStyle/>
          <a:p>
            <a:pPr marL="0" indent="0" algn="l">
              <a:lnSpc>
                <a:spcPts val="2750"/>
              </a:lnSpc>
              <a:buNone/>
            </a:pPr>
            <a:r>
              <a:rPr lang="en-US" sz="2800" b="1">
                <a:solidFill>
                  <a:srgbClr val="272525"/>
                </a:solidFill>
                <a:latin typeface="Inter Bold" pitchFamily="34" charset="0"/>
                <a:ea typeface="Inter Bold" pitchFamily="34" charset="-122"/>
                <a:cs typeface="Inter Bold" pitchFamily="34" charset="-120"/>
              </a:rPr>
              <a:t>Sparringspartner</a:t>
            </a:r>
            <a:endParaRPr lang="en-US" sz="2800"/>
          </a:p>
        </p:txBody>
      </p:sp>
      <p:sp>
        <p:nvSpPr>
          <p:cNvPr id="6" name="Text 2">
            <a:extLst>
              <a:ext uri="{FF2B5EF4-FFF2-40B4-BE49-F238E27FC236}">
                <a16:creationId xmlns:a16="http://schemas.microsoft.com/office/drawing/2014/main" id="{30A22D27-B18F-BF53-7EE0-7124ABE74CED}"/>
              </a:ext>
            </a:extLst>
          </p:cNvPr>
          <p:cNvSpPr/>
          <p:nvPr/>
        </p:nvSpPr>
        <p:spPr>
          <a:xfrm>
            <a:off x="2312432" y="2695852"/>
            <a:ext cx="6082189" cy="725805"/>
          </a:xfrm>
          <a:prstGeom prst="rect">
            <a:avLst/>
          </a:prstGeom>
          <a:noFill/>
          <a:ln/>
        </p:spPr>
        <p:txBody>
          <a:bodyPr wrap="square" lIns="0" tIns="0" rIns="0" bIns="0" rtlCol="0" anchor="t"/>
          <a:lstStyle/>
          <a:p>
            <a:pPr marL="0" indent="0" algn="l">
              <a:lnSpc>
                <a:spcPts val="2850"/>
              </a:lnSpc>
              <a:buNone/>
            </a:pPr>
            <a:r>
              <a:rPr lang="en-US" sz="2000">
                <a:solidFill>
                  <a:srgbClr val="272525"/>
                </a:solidFill>
                <a:latin typeface="Inter" pitchFamily="34" charset="0"/>
                <a:ea typeface="Inter" pitchFamily="34" charset="-122"/>
                <a:cs typeface="Inter" pitchFamily="34" charset="-120"/>
              </a:rPr>
              <a:t>AI kan bruges til at vurdere: "Kan denne opgave automatiseres – og hvordan?"</a:t>
            </a:r>
            <a:endParaRPr lang="en-US" sz="2000"/>
          </a:p>
        </p:txBody>
      </p:sp>
      <p:pic>
        <p:nvPicPr>
          <p:cNvPr id="7" name="Image 2" descr="preencoded.png">
            <a:extLst>
              <a:ext uri="{FF2B5EF4-FFF2-40B4-BE49-F238E27FC236}">
                <a16:creationId xmlns:a16="http://schemas.microsoft.com/office/drawing/2014/main" id="{DBFA1BDA-040F-BB6C-1C79-DC5DBD8B5EBB}"/>
              </a:ext>
            </a:extLst>
          </p:cNvPr>
          <p:cNvPicPr>
            <a:picLocks noChangeAspect="1"/>
          </p:cNvPicPr>
          <p:nvPr/>
        </p:nvPicPr>
        <p:blipFill>
          <a:blip r:embed="rId4"/>
          <a:stretch>
            <a:fillRect/>
          </a:stretch>
        </p:blipFill>
        <p:spPr>
          <a:xfrm>
            <a:off x="838200" y="3813571"/>
            <a:ext cx="1134070" cy="1669852"/>
          </a:xfrm>
          <a:prstGeom prst="rect">
            <a:avLst/>
          </a:prstGeom>
        </p:spPr>
      </p:pic>
      <p:sp>
        <p:nvSpPr>
          <p:cNvPr id="8" name="Text 3">
            <a:extLst>
              <a:ext uri="{FF2B5EF4-FFF2-40B4-BE49-F238E27FC236}">
                <a16:creationId xmlns:a16="http://schemas.microsoft.com/office/drawing/2014/main" id="{044827BD-ADC8-3810-519B-FF15E99E5CA5}"/>
              </a:ext>
            </a:extLst>
          </p:cNvPr>
          <p:cNvSpPr/>
          <p:nvPr/>
        </p:nvSpPr>
        <p:spPr>
          <a:xfrm>
            <a:off x="2312432" y="4040385"/>
            <a:ext cx="2835235" cy="354330"/>
          </a:xfrm>
          <a:prstGeom prst="rect">
            <a:avLst/>
          </a:prstGeom>
          <a:noFill/>
          <a:ln/>
        </p:spPr>
        <p:txBody>
          <a:bodyPr wrap="none" lIns="0" tIns="0" rIns="0" bIns="0" rtlCol="0" anchor="t"/>
          <a:lstStyle/>
          <a:p>
            <a:pPr marL="0" indent="0" algn="l">
              <a:lnSpc>
                <a:spcPts val="2750"/>
              </a:lnSpc>
              <a:buNone/>
            </a:pPr>
            <a:r>
              <a:rPr lang="en-US" sz="2800" b="1">
                <a:solidFill>
                  <a:srgbClr val="272525"/>
                </a:solidFill>
                <a:latin typeface="Inter Bold" pitchFamily="34" charset="0"/>
                <a:ea typeface="Inter Bold" pitchFamily="34" charset="-122"/>
                <a:cs typeface="Inter Bold" pitchFamily="34" charset="-120"/>
              </a:rPr>
              <a:t>Analyse af opgaver</a:t>
            </a:r>
            <a:endParaRPr lang="en-US" sz="2800"/>
          </a:p>
        </p:txBody>
      </p:sp>
      <p:sp>
        <p:nvSpPr>
          <p:cNvPr id="9" name="Text 4">
            <a:extLst>
              <a:ext uri="{FF2B5EF4-FFF2-40B4-BE49-F238E27FC236}">
                <a16:creationId xmlns:a16="http://schemas.microsoft.com/office/drawing/2014/main" id="{9AA274E0-7E79-F33A-45ED-3C280CAB9B78}"/>
              </a:ext>
            </a:extLst>
          </p:cNvPr>
          <p:cNvSpPr/>
          <p:nvPr/>
        </p:nvSpPr>
        <p:spPr>
          <a:xfrm>
            <a:off x="2312432" y="4530804"/>
            <a:ext cx="6082189" cy="725805"/>
          </a:xfrm>
          <a:prstGeom prst="rect">
            <a:avLst/>
          </a:prstGeom>
          <a:noFill/>
          <a:ln/>
        </p:spPr>
        <p:txBody>
          <a:bodyPr wrap="square" lIns="0" tIns="0" rIns="0" bIns="0" rtlCol="0" anchor="t"/>
          <a:lstStyle/>
          <a:p>
            <a:pPr marL="0" indent="0" algn="l">
              <a:lnSpc>
                <a:spcPts val="2850"/>
              </a:lnSpc>
              <a:buNone/>
            </a:pPr>
            <a:r>
              <a:rPr lang="en-US" sz="2000">
                <a:solidFill>
                  <a:srgbClr val="272525"/>
                </a:solidFill>
                <a:latin typeface="Inter" pitchFamily="34" charset="0"/>
                <a:ea typeface="Inter" pitchFamily="34" charset="-122"/>
                <a:cs typeface="Inter" pitchFamily="34" charset="-120"/>
              </a:rPr>
              <a:t>Eleven beskriver en arbejdsopgave, og AI foreslår hvilke trin der kan automatiseres.</a:t>
            </a:r>
            <a:endParaRPr lang="en-US" sz="2000"/>
          </a:p>
        </p:txBody>
      </p:sp>
      <p:pic>
        <p:nvPicPr>
          <p:cNvPr id="13" name="Image 0" descr="preencoded.png">
            <a:extLst>
              <a:ext uri="{FF2B5EF4-FFF2-40B4-BE49-F238E27FC236}">
                <a16:creationId xmlns:a16="http://schemas.microsoft.com/office/drawing/2014/main" id="{7828D399-16D5-A26F-F13E-17AFEC084E45}"/>
              </a:ext>
            </a:extLst>
          </p:cNvPr>
          <p:cNvPicPr>
            <a:picLocks noChangeAspect="1"/>
          </p:cNvPicPr>
          <p:nvPr/>
        </p:nvPicPr>
        <p:blipFill>
          <a:blip r:embed="rId5"/>
          <a:stretch>
            <a:fillRect/>
          </a:stretch>
        </p:blipFill>
        <p:spPr>
          <a:xfrm>
            <a:off x="9055100" y="1887299"/>
            <a:ext cx="2717800" cy="4076700"/>
          </a:xfrm>
          <a:prstGeom prst="roundRect">
            <a:avLst/>
          </a:prstGeom>
        </p:spPr>
      </p:pic>
    </p:spTree>
    <p:extLst>
      <p:ext uri="{BB962C8B-B14F-4D97-AF65-F5344CB8AC3E}">
        <p14:creationId xmlns:p14="http://schemas.microsoft.com/office/powerpoint/2010/main" val="7018030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E7947B-76F3-32E7-C4F0-0CC2A085701D}"/>
              </a:ext>
            </a:extLst>
          </p:cNvPr>
          <p:cNvSpPr>
            <a:spLocks noGrp="1"/>
          </p:cNvSpPr>
          <p:nvPr>
            <p:ph type="title"/>
          </p:nvPr>
        </p:nvSpPr>
        <p:spPr/>
        <p:txBody>
          <a:bodyPr/>
          <a:lstStyle/>
          <a:p>
            <a:r>
              <a:rPr lang="da-DK"/>
              <a:t>AI som udviklingspartner</a:t>
            </a:r>
          </a:p>
        </p:txBody>
      </p:sp>
      <p:sp>
        <p:nvSpPr>
          <p:cNvPr id="4" name="Shape 1">
            <a:extLst>
              <a:ext uri="{FF2B5EF4-FFF2-40B4-BE49-F238E27FC236}">
                <a16:creationId xmlns:a16="http://schemas.microsoft.com/office/drawing/2014/main" id="{494F2CDF-6587-F2D1-574D-2D9EF7112E45}"/>
              </a:ext>
            </a:extLst>
          </p:cNvPr>
          <p:cNvSpPr/>
          <p:nvPr/>
        </p:nvSpPr>
        <p:spPr>
          <a:xfrm>
            <a:off x="1136690" y="2405002"/>
            <a:ext cx="4648376" cy="2268597"/>
          </a:xfrm>
          <a:prstGeom prst="roundRect">
            <a:avLst>
              <a:gd name="adj" fmla="val 4652"/>
            </a:avLst>
          </a:prstGeom>
          <a:solidFill>
            <a:srgbClr val="DADBF1"/>
          </a:solidFill>
          <a:ln w="7620">
            <a:solidFill>
              <a:srgbClr val="C0C1D7"/>
            </a:solidFill>
            <a:prstDash val="solid"/>
          </a:ln>
        </p:spPr>
        <p:txBody>
          <a:bodyPr/>
          <a:lstStyle/>
          <a:p>
            <a:endParaRPr lang="da-DK" sz="2400"/>
          </a:p>
        </p:txBody>
      </p:sp>
      <p:sp>
        <p:nvSpPr>
          <p:cNvPr id="5" name="Text 2">
            <a:extLst>
              <a:ext uri="{FF2B5EF4-FFF2-40B4-BE49-F238E27FC236}">
                <a16:creationId xmlns:a16="http://schemas.microsoft.com/office/drawing/2014/main" id="{18B035F2-E9F0-7C13-A05C-E520342AF4F8}"/>
              </a:ext>
            </a:extLst>
          </p:cNvPr>
          <p:cNvSpPr/>
          <p:nvPr/>
        </p:nvSpPr>
        <p:spPr>
          <a:xfrm>
            <a:off x="1371124" y="2639436"/>
            <a:ext cx="3140635" cy="392497"/>
          </a:xfrm>
          <a:prstGeom prst="rect">
            <a:avLst/>
          </a:prstGeom>
          <a:noFill/>
          <a:ln/>
        </p:spPr>
        <p:txBody>
          <a:bodyPr wrap="none" lIns="0" tIns="0" rIns="0" bIns="0" rtlCol="0" anchor="t"/>
          <a:lstStyle/>
          <a:p>
            <a:pPr marL="0" indent="0" algn="l">
              <a:lnSpc>
                <a:spcPts val="2750"/>
              </a:lnSpc>
              <a:buNone/>
            </a:pPr>
            <a:r>
              <a:rPr lang="en-US" sz="2800" b="1">
                <a:solidFill>
                  <a:srgbClr val="272525"/>
                </a:solidFill>
                <a:latin typeface="Inter Bold" pitchFamily="34" charset="0"/>
                <a:ea typeface="Inter Bold" pitchFamily="34" charset="-122"/>
                <a:cs typeface="Inter Bold" pitchFamily="34" charset="-120"/>
              </a:rPr>
              <a:t>Flow-design</a:t>
            </a:r>
            <a:endParaRPr lang="en-US" sz="2800"/>
          </a:p>
        </p:txBody>
      </p:sp>
      <p:sp>
        <p:nvSpPr>
          <p:cNvPr id="6" name="Text 3">
            <a:extLst>
              <a:ext uri="{FF2B5EF4-FFF2-40B4-BE49-F238E27FC236}">
                <a16:creationId xmlns:a16="http://schemas.microsoft.com/office/drawing/2014/main" id="{5E759123-B957-CD32-D6A6-68E7333A4841}"/>
              </a:ext>
            </a:extLst>
          </p:cNvPr>
          <p:cNvSpPr/>
          <p:nvPr/>
        </p:nvSpPr>
        <p:spPr>
          <a:xfrm>
            <a:off x="1371123" y="3129855"/>
            <a:ext cx="4129001" cy="803986"/>
          </a:xfrm>
          <a:prstGeom prst="rect">
            <a:avLst/>
          </a:prstGeom>
          <a:noFill/>
          <a:ln/>
        </p:spPr>
        <p:txBody>
          <a:bodyPr wrap="square" lIns="0" tIns="0" rIns="0" bIns="0" rtlCol="0" anchor="t"/>
          <a:lstStyle/>
          <a:p>
            <a:pPr marL="0" indent="0" algn="l">
              <a:lnSpc>
                <a:spcPts val="2850"/>
              </a:lnSpc>
              <a:buNone/>
            </a:pPr>
            <a:r>
              <a:rPr lang="en-US" sz="2000">
                <a:solidFill>
                  <a:srgbClr val="272525"/>
                </a:solidFill>
                <a:latin typeface="Inter" pitchFamily="34" charset="0"/>
                <a:ea typeface="Inter" pitchFamily="34" charset="-122"/>
                <a:cs typeface="Inter" pitchFamily="34" charset="-120"/>
              </a:rPr>
              <a:t>AI kan foreslå hvordan et RPA-flow kan sættes op step-by-step.</a:t>
            </a:r>
            <a:endParaRPr lang="en-US" sz="2000"/>
          </a:p>
        </p:txBody>
      </p:sp>
      <p:sp>
        <p:nvSpPr>
          <p:cNvPr id="7" name="Shape 4">
            <a:extLst>
              <a:ext uri="{FF2B5EF4-FFF2-40B4-BE49-F238E27FC236}">
                <a16:creationId xmlns:a16="http://schemas.microsoft.com/office/drawing/2014/main" id="{0554414A-74AB-9746-FA97-B916E50A48C9}"/>
              </a:ext>
            </a:extLst>
          </p:cNvPr>
          <p:cNvSpPr/>
          <p:nvPr/>
        </p:nvSpPr>
        <p:spPr>
          <a:xfrm>
            <a:off x="6169462" y="2405002"/>
            <a:ext cx="4648376" cy="2268597"/>
          </a:xfrm>
          <a:prstGeom prst="roundRect">
            <a:avLst>
              <a:gd name="adj" fmla="val 4652"/>
            </a:avLst>
          </a:prstGeom>
          <a:solidFill>
            <a:srgbClr val="DADBF1"/>
          </a:solidFill>
          <a:ln w="7620">
            <a:solidFill>
              <a:srgbClr val="C0C1D7"/>
            </a:solidFill>
            <a:prstDash val="solid"/>
          </a:ln>
        </p:spPr>
        <p:txBody>
          <a:bodyPr/>
          <a:lstStyle/>
          <a:p>
            <a:endParaRPr lang="da-DK" sz="2400"/>
          </a:p>
        </p:txBody>
      </p:sp>
      <p:sp>
        <p:nvSpPr>
          <p:cNvPr id="8" name="Text 5">
            <a:extLst>
              <a:ext uri="{FF2B5EF4-FFF2-40B4-BE49-F238E27FC236}">
                <a16:creationId xmlns:a16="http://schemas.microsoft.com/office/drawing/2014/main" id="{10A89EDB-48D0-CBA8-1DF7-7EC70134A194}"/>
              </a:ext>
            </a:extLst>
          </p:cNvPr>
          <p:cNvSpPr/>
          <p:nvPr/>
        </p:nvSpPr>
        <p:spPr>
          <a:xfrm>
            <a:off x="6403896" y="2639436"/>
            <a:ext cx="3140635" cy="392497"/>
          </a:xfrm>
          <a:prstGeom prst="rect">
            <a:avLst/>
          </a:prstGeom>
          <a:noFill/>
          <a:ln/>
        </p:spPr>
        <p:txBody>
          <a:bodyPr wrap="none" lIns="0" tIns="0" rIns="0" bIns="0" rtlCol="0" anchor="t"/>
          <a:lstStyle/>
          <a:p>
            <a:pPr marL="0" indent="0" algn="l">
              <a:lnSpc>
                <a:spcPts val="2750"/>
              </a:lnSpc>
              <a:buNone/>
            </a:pPr>
            <a:r>
              <a:rPr lang="en-US" sz="2800" b="1">
                <a:solidFill>
                  <a:srgbClr val="272525"/>
                </a:solidFill>
                <a:latin typeface="Inter Bold" pitchFamily="34" charset="0"/>
                <a:ea typeface="Inter Bold" pitchFamily="34" charset="-122"/>
                <a:cs typeface="Inter Bold" pitchFamily="34" charset="-120"/>
              </a:rPr>
              <a:t>Teknisk assistance</a:t>
            </a:r>
            <a:endParaRPr lang="en-US" sz="2800"/>
          </a:p>
        </p:txBody>
      </p:sp>
      <p:sp>
        <p:nvSpPr>
          <p:cNvPr id="9" name="Text 6">
            <a:extLst>
              <a:ext uri="{FF2B5EF4-FFF2-40B4-BE49-F238E27FC236}">
                <a16:creationId xmlns:a16="http://schemas.microsoft.com/office/drawing/2014/main" id="{2D199706-7FF2-2CB7-4B53-FCC3340D4BBC}"/>
              </a:ext>
            </a:extLst>
          </p:cNvPr>
          <p:cNvSpPr/>
          <p:nvPr/>
        </p:nvSpPr>
        <p:spPr>
          <a:xfrm>
            <a:off x="6403895" y="3129855"/>
            <a:ext cx="4129003" cy="1205980"/>
          </a:xfrm>
          <a:prstGeom prst="rect">
            <a:avLst/>
          </a:prstGeom>
          <a:noFill/>
          <a:ln/>
        </p:spPr>
        <p:txBody>
          <a:bodyPr wrap="square" lIns="0" tIns="0" rIns="0" bIns="0" rtlCol="0" anchor="t"/>
          <a:lstStyle/>
          <a:p>
            <a:pPr marL="0" indent="0" algn="l">
              <a:lnSpc>
                <a:spcPts val="2850"/>
              </a:lnSpc>
              <a:buNone/>
            </a:pPr>
            <a:r>
              <a:rPr lang="en-US" sz="2000">
                <a:solidFill>
                  <a:srgbClr val="272525"/>
                </a:solidFill>
                <a:latin typeface="Inter" pitchFamily="34" charset="0"/>
                <a:ea typeface="Inter" pitchFamily="34" charset="-122"/>
                <a:cs typeface="Inter" pitchFamily="34" charset="-120"/>
              </a:rPr>
              <a:t>Hjælper med at </a:t>
            </a:r>
            <a:r>
              <a:rPr lang="en-US" sz="2000" err="1">
                <a:solidFill>
                  <a:srgbClr val="272525"/>
                </a:solidFill>
                <a:latin typeface="Inter" pitchFamily="34" charset="0"/>
                <a:ea typeface="Inter" pitchFamily="34" charset="-122"/>
                <a:cs typeface="Inter" pitchFamily="34" charset="-120"/>
              </a:rPr>
              <a:t>identificere</a:t>
            </a:r>
            <a:r>
              <a:rPr lang="en-US" sz="2000">
                <a:solidFill>
                  <a:srgbClr val="272525"/>
                </a:solidFill>
                <a:latin typeface="Inter" pitchFamily="34" charset="0"/>
                <a:ea typeface="Inter" pitchFamily="34" charset="-122"/>
                <a:cs typeface="Inter" pitchFamily="34" charset="-120"/>
              </a:rPr>
              <a:t> </a:t>
            </a:r>
            <a:r>
              <a:rPr lang="en-US" sz="2000" err="1">
                <a:solidFill>
                  <a:srgbClr val="272525"/>
                </a:solidFill>
                <a:latin typeface="Inter" pitchFamily="34" charset="0"/>
                <a:ea typeface="Inter" pitchFamily="34" charset="-122"/>
                <a:cs typeface="Inter" pitchFamily="34" charset="-120"/>
              </a:rPr>
              <a:t>felter</a:t>
            </a:r>
            <a:r>
              <a:rPr lang="en-US" sz="2000">
                <a:solidFill>
                  <a:srgbClr val="272525"/>
                </a:solidFill>
                <a:latin typeface="Inter" pitchFamily="34" charset="0"/>
                <a:ea typeface="Inter" pitchFamily="34" charset="-122"/>
                <a:cs typeface="Inter" pitchFamily="34" charset="-120"/>
              </a:rPr>
              <a:t>, regler og betingelser i Power Automate.</a:t>
            </a:r>
            <a:endParaRPr lang="en-US" sz="2000"/>
          </a:p>
        </p:txBody>
      </p:sp>
    </p:spTree>
    <p:extLst>
      <p:ext uri="{BB962C8B-B14F-4D97-AF65-F5344CB8AC3E}">
        <p14:creationId xmlns:p14="http://schemas.microsoft.com/office/powerpoint/2010/main" val="2219136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26586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9F4760-C40D-6642-5133-2B7A9EA47933}"/>
              </a:ext>
            </a:extLst>
          </p:cNvPr>
          <p:cNvSpPr>
            <a:spLocks noGrp="1"/>
          </p:cNvSpPr>
          <p:nvPr>
            <p:ph type="title"/>
          </p:nvPr>
        </p:nvSpPr>
        <p:spPr/>
        <p:txBody>
          <a:bodyPr/>
          <a:lstStyle/>
          <a:p>
            <a:r>
              <a:rPr lang="da-DK"/>
              <a:t>Fejlfinding med AI-assistance</a:t>
            </a:r>
          </a:p>
        </p:txBody>
      </p:sp>
      <p:sp>
        <p:nvSpPr>
          <p:cNvPr id="4" name="Shape 1">
            <a:extLst>
              <a:ext uri="{FF2B5EF4-FFF2-40B4-BE49-F238E27FC236}">
                <a16:creationId xmlns:a16="http://schemas.microsoft.com/office/drawing/2014/main" id="{1CFF7E12-8126-FA68-216A-02C330F7C3F2}"/>
              </a:ext>
            </a:extLst>
          </p:cNvPr>
          <p:cNvSpPr/>
          <p:nvPr/>
        </p:nvSpPr>
        <p:spPr>
          <a:xfrm>
            <a:off x="-324525" y="3996888"/>
            <a:ext cx="13044249" cy="22860"/>
          </a:xfrm>
          <a:prstGeom prst="roundRect">
            <a:avLst>
              <a:gd name="adj" fmla="val 374723"/>
            </a:avLst>
          </a:prstGeom>
          <a:solidFill>
            <a:srgbClr val="C0C1D7"/>
          </a:solidFill>
          <a:ln/>
        </p:spPr>
        <p:txBody>
          <a:bodyPr/>
          <a:lstStyle/>
          <a:p>
            <a:endParaRPr lang="da-DK"/>
          </a:p>
        </p:txBody>
      </p:sp>
      <p:sp>
        <p:nvSpPr>
          <p:cNvPr id="5" name="Shape 2">
            <a:extLst>
              <a:ext uri="{FF2B5EF4-FFF2-40B4-BE49-F238E27FC236}">
                <a16:creationId xmlns:a16="http://schemas.microsoft.com/office/drawing/2014/main" id="{24FFE5CC-8353-3B82-F4B6-BD55EDFA9DF2}"/>
              </a:ext>
            </a:extLst>
          </p:cNvPr>
          <p:cNvSpPr/>
          <p:nvPr/>
        </p:nvSpPr>
        <p:spPr>
          <a:xfrm>
            <a:off x="2196386" y="3385026"/>
            <a:ext cx="22860" cy="611862"/>
          </a:xfrm>
          <a:prstGeom prst="roundRect">
            <a:avLst>
              <a:gd name="adj" fmla="val 374723"/>
            </a:avLst>
          </a:prstGeom>
          <a:solidFill>
            <a:srgbClr val="C0C1D7"/>
          </a:solidFill>
          <a:ln/>
        </p:spPr>
        <p:txBody>
          <a:bodyPr/>
          <a:lstStyle/>
          <a:p>
            <a:endParaRPr lang="da-DK"/>
          </a:p>
        </p:txBody>
      </p:sp>
      <p:sp>
        <p:nvSpPr>
          <p:cNvPr id="6" name="Shape 3">
            <a:extLst>
              <a:ext uri="{FF2B5EF4-FFF2-40B4-BE49-F238E27FC236}">
                <a16:creationId xmlns:a16="http://schemas.microsoft.com/office/drawing/2014/main" id="{0A00C676-9F9F-386B-E044-AAC2439360BC}"/>
              </a:ext>
            </a:extLst>
          </p:cNvPr>
          <p:cNvSpPr/>
          <p:nvPr/>
        </p:nvSpPr>
        <p:spPr>
          <a:xfrm>
            <a:off x="1978382" y="3767455"/>
            <a:ext cx="458867" cy="458867"/>
          </a:xfrm>
          <a:prstGeom prst="roundRect">
            <a:avLst>
              <a:gd name="adj" fmla="val 18668"/>
            </a:avLst>
          </a:prstGeom>
          <a:solidFill>
            <a:srgbClr val="DADBF1"/>
          </a:solidFill>
          <a:ln w="7620">
            <a:solidFill>
              <a:srgbClr val="C0C1D7"/>
            </a:solidFill>
            <a:prstDash val="solid"/>
          </a:ln>
        </p:spPr>
        <p:txBody>
          <a:bodyPr/>
          <a:lstStyle/>
          <a:p>
            <a:endParaRPr lang="da-DK"/>
          </a:p>
        </p:txBody>
      </p:sp>
      <p:pic>
        <p:nvPicPr>
          <p:cNvPr id="7" name="Image 1" descr="preencoded.png">
            <a:extLst>
              <a:ext uri="{FF2B5EF4-FFF2-40B4-BE49-F238E27FC236}">
                <a16:creationId xmlns:a16="http://schemas.microsoft.com/office/drawing/2014/main" id="{EB86A88E-047F-8D56-AE75-EA87E3CEC303}"/>
              </a:ext>
            </a:extLst>
          </p:cNvPr>
          <p:cNvPicPr>
            <a:picLocks noChangeAspect="1"/>
          </p:cNvPicPr>
          <p:nvPr/>
        </p:nvPicPr>
        <p:blipFill>
          <a:blip r:embed="rId3"/>
          <a:stretch>
            <a:fillRect/>
          </a:stretch>
        </p:blipFill>
        <p:spPr>
          <a:xfrm>
            <a:off x="2054880" y="3805734"/>
            <a:ext cx="305872" cy="382310"/>
          </a:xfrm>
          <a:prstGeom prst="rect">
            <a:avLst/>
          </a:prstGeom>
        </p:spPr>
      </p:pic>
      <p:sp>
        <p:nvSpPr>
          <p:cNvPr id="8" name="Text 4">
            <a:extLst>
              <a:ext uri="{FF2B5EF4-FFF2-40B4-BE49-F238E27FC236}">
                <a16:creationId xmlns:a16="http://schemas.microsoft.com/office/drawing/2014/main" id="{6C81E3F8-E997-B2AC-AD3B-B887F661733C}"/>
              </a:ext>
            </a:extLst>
          </p:cNvPr>
          <p:cNvSpPr/>
          <p:nvPr/>
        </p:nvSpPr>
        <p:spPr>
          <a:xfrm>
            <a:off x="1147534" y="2471650"/>
            <a:ext cx="2143424" cy="318611"/>
          </a:xfrm>
          <a:prstGeom prst="rect">
            <a:avLst/>
          </a:prstGeom>
          <a:noFill/>
          <a:ln/>
        </p:spPr>
        <p:txBody>
          <a:bodyPr wrap="none" lIns="0" tIns="0" rIns="0" bIns="0" rtlCol="0" anchor="t"/>
          <a:lstStyle/>
          <a:p>
            <a:pPr marL="0" indent="0" algn="ctr">
              <a:lnSpc>
                <a:spcPts val="2500"/>
              </a:lnSpc>
              <a:buNone/>
            </a:pPr>
            <a:r>
              <a:rPr lang="en-US" sz="2800" b="1">
                <a:solidFill>
                  <a:srgbClr val="272525"/>
                </a:solidFill>
                <a:latin typeface="Inter Bold" pitchFamily="34" charset="0"/>
                <a:ea typeface="Inter Bold" pitchFamily="34" charset="-122"/>
                <a:cs typeface="Inter Bold" pitchFamily="34" charset="-120"/>
              </a:rPr>
              <a:t>Problem opstår</a:t>
            </a:r>
            <a:endParaRPr lang="en-US" sz="2800"/>
          </a:p>
        </p:txBody>
      </p:sp>
      <p:sp>
        <p:nvSpPr>
          <p:cNvPr id="9" name="Text 5">
            <a:extLst>
              <a:ext uri="{FF2B5EF4-FFF2-40B4-BE49-F238E27FC236}">
                <a16:creationId xmlns:a16="http://schemas.microsoft.com/office/drawing/2014/main" id="{E17D1228-F6BC-83AE-0399-AAEA11607982}"/>
              </a:ext>
            </a:extLst>
          </p:cNvPr>
          <p:cNvSpPr/>
          <p:nvPr/>
        </p:nvSpPr>
        <p:spPr>
          <a:xfrm>
            <a:off x="670559" y="2810625"/>
            <a:ext cx="3174230" cy="659447"/>
          </a:xfrm>
          <a:prstGeom prst="rect">
            <a:avLst/>
          </a:prstGeom>
          <a:noFill/>
          <a:ln/>
        </p:spPr>
        <p:txBody>
          <a:bodyPr wrap="none" lIns="0" tIns="0" rIns="0" bIns="0" rtlCol="0" anchor="t"/>
          <a:lstStyle/>
          <a:p>
            <a:pPr marL="0" indent="0" algn="ctr">
              <a:lnSpc>
                <a:spcPts val="2550"/>
              </a:lnSpc>
              <a:buNone/>
            </a:pPr>
            <a:r>
              <a:rPr lang="en-US" sz="2000">
                <a:solidFill>
                  <a:srgbClr val="272525"/>
                </a:solidFill>
                <a:latin typeface="Inter" pitchFamily="34" charset="0"/>
                <a:ea typeface="Inter" pitchFamily="34" charset="-122"/>
                <a:cs typeface="Inter" pitchFamily="34" charset="-120"/>
              </a:rPr>
              <a:t>Når noget ikke virker i et </a:t>
            </a:r>
            <a:br>
              <a:rPr lang="en-US" sz="2000">
                <a:solidFill>
                  <a:srgbClr val="272525"/>
                </a:solidFill>
                <a:latin typeface="Inter" pitchFamily="34" charset="0"/>
                <a:ea typeface="Inter" pitchFamily="34" charset="-122"/>
                <a:cs typeface="Inter" pitchFamily="34" charset="-120"/>
              </a:rPr>
            </a:br>
            <a:r>
              <a:rPr lang="en-US" sz="2000" err="1">
                <a:solidFill>
                  <a:srgbClr val="272525"/>
                </a:solidFill>
                <a:latin typeface="Inter" pitchFamily="34" charset="0"/>
                <a:ea typeface="Inter" pitchFamily="34" charset="-122"/>
                <a:cs typeface="Inter" pitchFamily="34" charset="-120"/>
              </a:rPr>
              <a:t>automatiseret</a:t>
            </a:r>
            <a:r>
              <a:rPr lang="en-US" sz="2000">
                <a:solidFill>
                  <a:srgbClr val="272525"/>
                </a:solidFill>
                <a:latin typeface="Inter" pitchFamily="34" charset="0"/>
                <a:ea typeface="Inter" pitchFamily="34" charset="-122"/>
                <a:cs typeface="Inter" pitchFamily="34" charset="-120"/>
              </a:rPr>
              <a:t> flow.</a:t>
            </a:r>
            <a:endParaRPr lang="en-US" sz="2000"/>
          </a:p>
        </p:txBody>
      </p:sp>
      <p:sp>
        <p:nvSpPr>
          <p:cNvPr id="10" name="Shape 6">
            <a:extLst>
              <a:ext uri="{FF2B5EF4-FFF2-40B4-BE49-F238E27FC236}">
                <a16:creationId xmlns:a16="http://schemas.microsoft.com/office/drawing/2014/main" id="{01CD6272-CF2F-B03A-8CE1-A11225F6E5C4}"/>
              </a:ext>
            </a:extLst>
          </p:cNvPr>
          <p:cNvSpPr/>
          <p:nvPr/>
        </p:nvSpPr>
        <p:spPr>
          <a:xfrm>
            <a:off x="4856123" y="3996888"/>
            <a:ext cx="22860" cy="611862"/>
          </a:xfrm>
          <a:prstGeom prst="roundRect">
            <a:avLst>
              <a:gd name="adj" fmla="val 374723"/>
            </a:avLst>
          </a:prstGeom>
          <a:solidFill>
            <a:srgbClr val="C0C1D7"/>
          </a:solidFill>
          <a:ln/>
        </p:spPr>
        <p:txBody>
          <a:bodyPr/>
          <a:lstStyle/>
          <a:p>
            <a:endParaRPr lang="da-DK"/>
          </a:p>
        </p:txBody>
      </p:sp>
      <p:sp>
        <p:nvSpPr>
          <p:cNvPr id="11" name="Shape 7">
            <a:extLst>
              <a:ext uri="{FF2B5EF4-FFF2-40B4-BE49-F238E27FC236}">
                <a16:creationId xmlns:a16="http://schemas.microsoft.com/office/drawing/2014/main" id="{DE127F86-26EF-E003-56D7-0EBAB8A835AD}"/>
              </a:ext>
            </a:extLst>
          </p:cNvPr>
          <p:cNvSpPr/>
          <p:nvPr/>
        </p:nvSpPr>
        <p:spPr>
          <a:xfrm>
            <a:off x="4638119" y="3767455"/>
            <a:ext cx="458867" cy="458867"/>
          </a:xfrm>
          <a:prstGeom prst="roundRect">
            <a:avLst>
              <a:gd name="adj" fmla="val 18668"/>
            </a:avLst>
          </a:prstGeom>
          <a:solidFill>
            <a:srgbClr val="DADBF1"/>
          </a:solidFill>
          <a:ln w="7620">
            <a:solidFill>
              <a:srgbClr val="C0C1D7"/>
            </a:solidFill>
            <a:prstDash val="solid"/>
          </a:ln>
        </p:spPr>
        <p:txBody>
          <a:bodyPr/>
          <a:lstStyle/>
          <a:p>
            <a:endParaRPr lang="da-DK"/>
          </a:p>
        </p:txBody>
      </p:sp>
      <p:pic>
        <p:nvPicPr>
          <p:cNvPr id="12" name="Image 2" descr="preencoded.png">
            <a:extLst>
              <a:ext uri="{FF2B5EF4-FFF2-40B4-BE49-F238E27FC236}">
                <a16:creationId xmlns:a16="http://schemas.microsoft.com/office/drawing/2014/main" id="{3CF350F7-ADC6-B181-A6CC-1C561CE10974}"/>
              </a:ext>
            </a:extLst>
          </p:cNvPr>
          <p:cNvPicPr>
            <a:picLocks noChangeAspect="1"/>
          </p:cNvPicPr>
          <p:nvPr/>
        </p:nvPicPr>
        <p:blipFill>
          <a:blip r:embed="rId4"/>
          <a:stretch>
            <a:fillRect/>
          </a:stretch>
        </p:blipFill>
        <p:spPr>
          <a:xfrm>
            <a:off x="4714617" y="3805734"/>
            <a:ext cx="305872" cy="382310"/>
          </a:xfrm>
          <a:prstGeom prst="rect">
            <a:avLst/>
          </a:prstGeom>
        </p:spPr>
      </p:pic>
      <p:sp>
        <p:nvSpPr>
          <p:cNvPr id="13" name="Text 8">
            <a:extLst>
              <a:ext uri="{FF2B5EF4-FFF2-40B4-BE49-F238E27FC236}">
                <a16:creationId xmlns:a16="http://schemas.microsoft.com/office/drawing/2014/main" id="{C98E4DCB-D725-6F8B-B037-7A706091A8CB}"/>
              </a:ext>
            </a:extLst>
          </p:cNvPr>
          <p:cNvSpPr/>
          <p:nvPr/>
        </p:nvSpPr>
        <p:spPr>
          <a:xfrm>
            <a:off x="3746480" y="4812705"/>
            <a:ext cx="2143424" cy="318611"/>
          </a:xfrm>
          <a:prstGeom prst="rect">
            <a:avLst/>
          </a:prstGeom>
          <a:noFill/>
          <a:ln/>
        </p:spPr>
        <p:txBody>
          <a:bodyPr wrap="none" lIns="0" tIns="0" rIns="0" bIns="0" rtlCol="0" anchor="t"/>
          <a:lstStyle/>
          <a:p>
            <a:pPr marL="0" indent="0" algn="ctr">
              <a:lnSpc>
                <a:spcPts val="2500"/>
              </a:lnSpc>
              <a:buNone/>
            </a:pPr>
            <a:r>
              <a:rPr lang="en-US" sz="2800" b="1">
                <a:solidFill>
                  <a:srgbClr val="272525"/>
                </a:solidFill>
                <a:latin typeface="Inter Bold" pitchFamily="34" charset="0"/>
                <a:ea typeface="Inter Bold" pitchFamily="34" charset="-122"/>
                <a:cs typeface="Inter Bold" pitchFamily="34" charset="-120"/>
              </a:rPr>
              <a:t>AI-analyse</a:t>
            </a:r>
            <a:endParaRPr lang="en-US" sz="2800"/>
          </a:p>
        </p:txBody>
      </p:sp>
      <p:sp>
        <p:nvSpPr>
          <p:cNvPr id="14" name="Text 9">
            <a:extLst>
              <a:ext uri="{FF2B5EF4-FFF2-40B4-BE49-F238E27FC236}">
                <a16:creationId xmlns:a16="http://schemas.microsoft.com/office/drawing/2014/main" id="{ABB22A49-D41C-770A-27AD-0652A786ACFE}"/>
              </a:ext>
            </a:extLst>
          </p:cNvPr>
          <p:cNvSpPr/>
          <p:nvPr/>
        </p:nvSpPr>
        <p:spPr>
          <a:xfrm>
            <a:off x="2819765" y="5253593"/>
            <a:ext cx="3915363" cy="326231"/>
          </a:xfrm>
          <a:prstGeom prst="rect">
            <a:avLst/>
          </a:prstGeom>
          <a:noFill/>
          <a:ln/>
        </p:spPr>
        <p:txBody>
          <a:bodyPr wrap="none" lIns="0" tIns="0" rIns="0" bIns="0" rtlCol="0" anchor="t"/>
          <a:lstStyle/>
          <a:p>
            <a:pPr marL="0" indent="0" algn="ctr">
              <a:lnSpc>
                <a:spcPts val="2550"/>
              </a:lnSpc>
              <a:buNone/>
            </a:pPr>
            <a:r>
              <a:rPr lang="en-US" sz="2000">
                <a:solidFill>
                  <a:srgbClr val="272525"/>
                </a:solidFill>
                <a:latin typeface="Inter" pitchFamily="34" charset="0"/>
                <a:ea typeface="Inter" pitchFamily="34" charset="-122"/>
                <a:cs typeface="Inter" pitchFamily="34" charset="-120"/>
              </a:rPr>
              <a:t>Eleven beskriver problemet for AI.</a:t>
            </a:r>
            <a:endParaRPr lang="en-US" sz="2000"/>
          </a:p>
        </p:txBody>
      </p:sp>
      <p:sp>
        <p:nvSpPr>
          <p:cNvPr id="15" name="Shape 10">
            <a:extLst>
              <a:ext uri="{FF2B5EF4-FFF2-40B4-BE49-F238E27FC236}">
                <a16:creationId xmlns:a16="http://schemas.microsoft.com/office/drawing/2014/main" id="{E2213122-603E-FA46-61DB-B668ADF41D5D}"/>
              </a:ext>
            </a:extLst>
          </p:cNvPr>
          <p:cNvSpPr/>
          <p:nvPr/>
        </p:nvSpPr>
        <p:spPr>
          <a:xfrm>
            <a:off x="7515979" y="3385026"/>
            <a:ext cx="22860" cy="611862"/>
          </a:xfrm>
          <a:prstGeom prst="roundRect">
            <a:avLst>
              <a:gd name="adj" fmla="val 374723"/>
            </a:avLst>
          </a:prstGeom>
          <a:solidFill>
            <a:srgbClr val="C0C1D7"/>
          </a:solidFill>
          <a:ln/>
        </p:spPr>
        <p:txBody>
          <a:bodyPr/>
          <a:lstStyle/>
          <a:p>
            <a:endParaRPr lang="da-DK"/>
          </a:p>
        </p:txBody>
      </p:sp>
      <p:sp>
        <p:nvSpPr>
          <p:cNvPr id="16" name="Shape 11">
            <a:extLst>
              <a:ext uri="{FF2B5EF4-FFF2-40B4-BE49-F238E27FC236}">
                <a16:creationId xmlns:a16="http://schemas.microsoft.com/office/drawing/2014/main" id="{FD5969D5-5D5F-3951-8950-AD0E3196B04B}"/>
              </a:ext>
            </a:extLst>
          </p:cNvPr>
          <p:cNvSpPr/>
          <p:nvPr/>
        </p:nvSpPr>
        <p:spPr>
          <a:xfrm>
            <a:off x="7297976" y="3767455"/>
            <a:ext cx="458867" cy="458867"/>
          </a:xfrm>
          <a:prstGeom prst="roundRect">
            <a:avLst>
              <a:gd name="adj" fmla="val 18668"/>
            </a:avLst>
          </a:prstGeom>
          <a:solidFill>
            <a:srgbClr val="DADBF1"/>
          </a:solidFill>
          <a:ln w="7620">
            <a:solidFill>
              <a:srgbClr val="C0C1D7"/>
            </a:solidFill>
            <a:prstDash val="solid"/>
          </a:ln>
        </p:spPr>
        <p:txBody>
          <a:bodyPr/>
          <a:lstStyle/>
          <a:p>
            <a:endParaRPr lang="da-DK"/>
          </a:p>
        </p:txBody>
      </p:sp>
      <p:pic>
        <p:nvPicPr>
          <p:cNvPr id="17" name="Image 3" descr="preencoded.png">
            <a:extLst>
              <a:ext uri="{FF2B5EF4-FFF2-40B4-BE49-F238E27FC236}">
                <a16:creationId xmlns:a16="http://schemas.microsoft.com/office/drawing/2014/main" id="{6DB1E9D3-1A89-B21C-779C-A3DA83373D51}"/>
              </a:ext>
            </a:extLst>
          </p:cNvPr>
          <p:cNvPicPr>
            <a:picLocks noChangeAspect="1"/>
          </p:cNvPicPr>
          <p:nvPr/>
        </p:nvPicPr>
        <p:blipFill>
          <a:blip r:embed="rId5"/>
          <a:stretch>
            <a:fillRect/>
          </a:stretch>
        </p:blipFill>
        <p:spPr>
          <a:xfrm>
            <a:off x="7374473" y="3805734"/>
            <a:ext cx="305872" cy="382310"/>
          </a:xfrm>
          <a:prstGeom prst="rect">
            <a:avLst/>
          </a:prstGeom>
        </p:spPr>
      </p:pic>
      <p:sp>
        <p:nvSpPr>
          <p:cNvPr id="18" name="Text 12">
            <a:extLst>
              <a:ext uri="{FF2B5EF4-FFF2-40B4-BE49-F238E27FC236}">
                <a16:creationId xmlns:a16="http://schemas.microsoft.com/office/drawing/2014/main" id="{8E3782EE-7785-4357-4DB3-7C7B769908F2}"/>
              </a:ext>
            </a:extLst>
          </p:cNvPr>
          <p:cNvSpPr/>
          <p:nvPr/>
        </p:nvSpPr>
        <p:spPr>
          <a:xfrm>
            <a:off x="6406336" y="2413953"/>
            <a:ext cx="2143424" cy="318611"/>
          </a:xfrm>
          <a:prstGeom prst="rect">
            <a:avLst/>
          </a:prstGeom>
          <a:noFill/>
          <a:ln/>
        </p:spPr>
        <p:txBody>
          <a:bodyPr wrap="none" lIns="0" tIns="0" rIns="0" bIns="0" rtlCol="0" anchor="t"/>
          <a:lstStyle/>
          <a:p>
            <a:pPr marL="0" indent="0" algn="ctr">
              <a:lnSpc>
                <a:spcPts val="2500"/>
              </a:lnSpc>
              <a:buNone/>
            </a:pPr>
            <a:r>
              <a:rPr lang="en-US" sz="2800" b="1">
                <a:solidFill>
                  <a:srgbClr val="272525"/>
                </a:solidFill>
                <a:latin typeface="Inter Bold" pitchFamily="34" charset="0"/>
                <a:ea typeface="Inter Bold" pitchFamily="34" charset="-122"/>
                <a:cs typeface="Inter Bold" pitchFamily="34" charset="-120"/>
              </a:rPr>
              <a:t>Løsningsforslag</a:t>
            </a:r>
            <a:endParaRPr lang="en-US" sz="2800"/>
          </a:p>
        </p:txBody>
      </p:sp>
      <p:sp>
        <p:nvSpPr>
          <p:cNvPr id="19" name="Text 13">
            <a:extLst>
              <a:ext uri="{FF2B5EF4-FFF2-40B4-BE49-F238E27FC236}">
                <a16:creationId xmlns:a16="http://schemas.microsoft.com/office/drawing/2014/main" id="{6BECD605-1DC4-944A-7183-DAE32E46ED1B}"/>
              </a:ext>
            </a:extLst>
          </p:cNvPr>
          <p:cNvSpPr/>
          <p:nvPr/>
        </p:nvSpPr>
        <p:spPr>
          <a:xfrm>
            <a:off x="5479621" y="2854841"/>
            <a:ext cx="3915363" cy="326231"/>
          </a:xfrm>
          <a:prstGeom prst="rect">
            <a:avLst/>
          </a:prstGeom>
          <a:noFill/>
          <a:ln/>
        </p:spPr>
        <p:txBody>
          <a:bodyPr wrap="none" lIns="0" tIns="0" rIns="0" bIns="0" rtlCol="0" anchor="t"/>
          <a:lstStyle/>
          <a:p>
            <a:pPr marL="0" indent="0" algn="ctr">
              <a:lnSpc>
                <a:spcPts val="2550"/>
              </a:lnSpc>
              <a:buNone/>
            </a:pPr>
            <a:r>
              <a:rPr lang="en-US" sz="2000">
                <a:solidFill>
                  <a:srgbClr val="272525"/>
                </a:solidFill>
                <a:latin typeface="Inter" pitchFamily="34" charset="0"/>
                <a:ea typeface="Inter" pitchFamily="34" charset="-122"/>
                <a:cs typeface="Inter" pitchFamily="34" charset="-120"/>
              </a:rPr>
              <a:t>AI giver hurtige forslag til fejlrettelse.</a:t>
            </a:r>
            <a:endParaRPr lang="en-US" sz="2000"/>
          </a:p>
        </p:txBody>
      </p:sp>
      <p:sp>
        <p:nvSpPr>
          <p:cNvPr id="20" name="Shape 14">
            <a:extLst>
              <a:ext uri="{FF2B5EF4-FFF2-40B4-BE49-F238E27FC236}">
                <a16:creationId xmlns:a16="http://schemas.microsoft.com/office/drawing/2014/main" id="{B65AE96B-0D06-D456-6199-73D47E0A3AD4}"/>
              </a:ext>
            </a:extLst>
          </p:cNvPr>
          <p:cNvSpPr/>
          <p:nvPr/>
        </p:nvSpPr>
        <p:spPr>
          <a:xfrm>
            <a:off x="10175835" y="3996888"/>
            <a:ext cx="22860" cy="611862"/>
          </a:xfrm>
          <a:prstGeom prst="roundRect">
            <a:avLst>
              <a:gd name="adj" fmla="val 374723"/>
            </a:avLst>
          </a:prstGeom>
          <a:solidFill>
            <a:srgbClr val="C0C1D7"/>
          </a:solidFill>
          <a:ln/>
        </p:spPr>
        <p:txBody>
          <a:bodyPr/>
          <a:lstStyle/>
          <a:p>
            <a:endParaRPr lang="da-DK"/>
          </a:p>
        </p:txBody>
      </p:sp>
      <p:sp>
        <p:nvSpPr>
          <p:cNvPr id="21" name="Shape 15">
            <a:extLst>
              <a:ext uri="{FF2B5EF4-FFF2-40B4-BE49-F238E27FC236}">
                <a16:creationId xmlns:a16="http://schemas.microsoft.com/office/drawing/2014/main" id="{F3A73A86-3DCC-D030-5F84-0638185BB112}"/>
              </a:ext>
            </a:extLst>
          </p:cNvPr>
          <p:cNvSpPr/>
          <p:nvPr/>
        </p:nvSpPr>
        <p:spPr>
          <a:xfrm>
            <a:off x="9957832" y="3767455"/>
            <a:ext cx="458867" cy="458867"/>
          </a:xfrm>
          <a:prstGeom prst="roundRect">
            <a:avLst>
              <a:gd name="adj" fmla="val 18668"/>
            </a:avLst>
          </a:prstGeom>
          <a:solidFill>
            <a:srgbClr val="DADBF1"/>
          </a:solidFill>
          <a:ln w="7620">
            <a:solidFill>
              <a:srgbClr val="C0C1D7"/>
            </a:solidFill>
            <a:prstDash val="solid"/>
          </a:ln>
        </p:spPr>
        <p:txBody>
          <a:bodyPr/>
          <a:lstStyle/>
          <a:p>
            <a:endParaRPr lang="da-DK"/>
          </a:p>
        </p:txBody>
      </p:sp>
      <p:pic>
        <p:nvPicPr>
          <p:cNvPr id="22" name="Image 4" descr="preencoded.png">
            <a:extLst>
              <a:ext uri="{FF2B5EF4-FFF2-40B4-BE49-F238E27FC236}">
                <a16:creationId xmlns:a16="http://schemas.microsoft.com/office/drawing/2014/main" id="{32AF9A92-97DF-0986-01D5-2D97F44B6861}"/>
              </a:ext>
            </a:extLst>
          </p:cNvPr>
          <p:cNvPicPr>
            <a:picLocks noChangeAspect="1"/>
          </p:cNvPicPr>
          <p:nvPr/>
        </p:nvPicPr>
        <p:blipFill>
          <a:blip r:embed="rId6"/>
          <a:stretch>
            <a:fillRect/>
          </a:stretch>
        </p:blipFill>
        <p:spPr>
          <a:xfrm>
            <a:off x="10034330" y="3805734"/>
            <a:ext cx="305872" cy="382310"/>
          </a:xfrm>
          <a:prstGeom prst="rect">
            <a:avLst/>
          </a:prstGeom>
        </p:spPr>
      </p:pic>
      <p:sp>
        <p:nvSpPr>
          <p:cNvPr id="23" name="Text 16">
            <a:extLst>
              <a:ext uri="{FF2B5EF4-FFF2-40B4-BE49-F238E27FC236}">
                <a16:creationId xmlns:a16="http://schemas.microsoft.com/office/drawing/2014/main" id="{E230070E-2D9D-2F39-0140-AE483E235CBD}"/>
              </a:ext>
            </a:extLst>
          </p:cNvPr>
          <p:cNvSpPr/>
          <p:nvPr/>
        </p:nvSpPr>
        <p:spPr>
          <a:xfrm>
            <a:off x="9066192" y="4812705"/>
            <a:ext cx="2143424" cy="318611"/>
          </a:xfrm>
          <a:prstGeom prst="rect">
            <a:avLst/>
          </a:prstGeom>
          <a:noFill/>
          <a:ln/>
        </p:spPr>
        <p:txBody>
          <a:bodyPr wrap="none" lIns="0" tIns="0" rIns="0" bIns="0" rtlCol="0" anchor="t"/>
          <a:lstStyle/>
          <a:p>
            <a:pPr marL="0" indent="0" algn="ctr">
              <a:lnSpc>
                <a:spcPts val="2500"/>
              </a:lnSpc>
              <a:buNone/>
            </a:pPr>
            <a:r>
              <a:rPr lang="en-US" sz="2800" b="1">
                <a:solidFill>
                  <a:srgbClr val="272525"/>
                </a:solidFill>
                <a:latin typeface="Inter Bold" pitchFamily="34" charset="0"/>
                <a:ea typeface="Inter Bold" pitchFamily="34" charset="-122"/>
                <a:cs typeface="Inter Bold" pitchFamily="34" charset="-120"/>
              </a:rPr>
              <a:t>Læring</a:t>
            </a:r>
            <a:endParaRPr lang="en-US" sz="2800"/>
          </a:p>
        </p:txBody>
      </p:sp>
      <p:sp>
        <p:nvSpPr>
          <p:cNvPr id="24" name="Text 17">
            <a:extLst>
              <a:ext uri="{FF2B5EF4-FFF2-40B4-BE49-F238E27FC236}">
                <a16:creationId xmlns:a16="http://schemas.microsoft.com/office/drawing/2014/main" id="{A0B30A7D-6DD9-7BBA-3443-61759A4BA986}"/>
              </a:ext>
            </a:extLst>
          </p:cNvPr>
          <p:cNvSpPr/>
          <p:nvPr/>
        </p:nvSpPr>
        <p:spPr>
          <a:xfrm>
            <a:off x="8139477" y="5253593"/>
            <a:ext cx="3915363" cy="652462"/>
          </a:xfrm>
          <a:prstGeom prst="rect">
            <a:avLst/>
          </a:prstGeom>
          <a:noFill/>
          <a:ln/>
        </p:spPr>
        <p:txBody>
          <a:bodyPr wrap="square" lIns="0" tIns="0" rIns="0" bIns="0" rtlCol="0" anchor="t"/>
          <a:lstStyle/>
          <a:p>
            <a:pPr marL="0" indent="0" algn="ctr">
              <a:lnSpc>
                <a:spcPts val="2550"/>
              </a:lnSpc>
              <a:buNone/>
            </a:pPr>
            <a:r>
              <a:rPr lang="en-US" sz="2000">
                <a:solidFill>
                  <a:srgbClr val="272525"/>
                </a:solidFill>
                <a:latin typeface="Inter" pitchFamily="34" charset="0"/>
                <a:ea typeface="Inter" pitchFamily="34" charset="-122"/>
                <a:cs typeface="Inter" pitchFamily="34" charset="-120"/>
              </a:rPr>
              <a:t>Eleven udvikler selvstændig fejlfinding og kommunikation.</a:t>
            </a:r>
            <a:endParaRPr lang="en-US" sz="2000"/>
          </a:p>
        </p:txBody>
      </p:sp>
    </p:spTree>
    <p:extLst>
      <p:ext uri="{BB962C8B-B14F-4D97-AF65-F5344CB8AC3E}">
        <p14:creationId xmlns:p14="http://schemas.microsoft.com/office/powerpoint/2010/main" val="42042482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29B218-1B7B-E334-7987-A7F889916AAB}"/>
              </a:ext>
            </a:extLst>
          </p:cNvPr>
          <p:cNvSpPr>
            <a:spLocks noGrp="1"/>
          </p:cNvSpPr>
          <p:nvPr>
            <p:ph type="title"/>
          </p:nvPr>
        </p:nvSpPr>
        <p:spPr>
          <a:xfrm>
            <a:off x="838200" y="365125"/>
            <a:ext cx="10668000" cy="1325563"/>
          </a:xfrm>
        </p:spPr>
        <p:txBody>
          <a:bodyPr>
            <a:normAutofit fontScale="90000"/>
          </a:bodyPr>
          <a:lstStyle/>
          <a:p>
            <a:r>
              <a:rPr lang="da-DK" sz="4200"/>
              <a:t>Når GenAI bliver en del af RPA-flowet</a:t>
            </a:r>
            <a:br>
              <a:rPr lang="da-DK"/>
            </a:br>
            <a:r>
              <a:rPr lang="da-DK" sz="2500">
                <a:latin typeface="Aktiv Grotesk Thin" panose="020B0403020202020204" pitchFamily="34" charset="0"/>
              </a:rPr>
              <a:t>Fra regelbaseret til intelligent automatisering</a:t>
            </a:r>
            <a:endParaRPr lang="da-DK">
              <a:latin typeface="Aktiv Grotesk Thin" panose="020B0403020202020204" pitchFamily="34" charset="0"/>
            </a:endParaRPr>
          </a:p>
        </p:txBody>
      </p:sp>
      <p:graphicFrame>
        <p:nvGraphicFramePr>
          <p:cNvPr id="4" name="Pladsholder til indhold 3">
            <a:extLst>
              <a:ext uri="{FF2B5EF4-FFF2-40B4-BE49-F238E27FC236}">
                <a16:creationId xmlns:a16="http://schemas.microsoft.com/office/drawing/2014/main" id="{72515772-016A-0071-5E1C-AB55898FBDF1}"/>
              </a:ext>
            </a:extLst>
          </p:cNvPr>
          <p:cNvGraphicFramePr>
            <a:graphicFrameLocks noGrp="1"/>
          </p:cNvGraphicFramePr>
          <p:nvPr>
            <p:ph idx="1"/>
            <p:extLst>
              <p:ext uri="{D42A27DB-BD31-4B8C-83A1-F6EECF244321}">
                <p14:modId xmlns:p14="http://schemas.microsoft.com/office/powerpoint/2010/main" val="359505823"/>
              </p:ext>
            </p:extLst>
          </p:nvPr>
        </p:nvGraphicFramePr>
        <p:xfrm>
          <a:off x="995687" y="1917699"/>
          <a:ext cx="10200626" cy="4114803"/>
        </p:xfrm>
        <a:graphic>
          <a:graphicData uri="http://schemas.openxmlformats.org/drawingml/2006/table">
            <a:tbl>
              <a:tblPr>
                <a:tableStyleId>{7DF18680-E054-41AD-8BC1-D1AEF772440D}</a:tableStyleId>
              </a:tblPr>
              <a:tblGrid>
                <a:gridCol w="3316008">
                  <a:extLst>
                    <a:ext uri="{9D8B030D-6E8A-4147-A177-3AD203B41FA5}">
                      <a16:colId xmlns:a16="http://schemas.microsoft.com/office/drawing/2014/main" val="748297085"/>
                    </a:ext>
                  </a:extLst>
                </a:gridCol>
                <a:gridCol w="6884618">
                  <a:extLst>
                    <a:ext uri="{9D8B030D-6E8A-4147-A177-3AD203B41FA5}">
                      <a16:colId xmlns:a16="http://schemas.microsoft.com/office/drawing/2014/main" val="3479203126"/>
                    </a:ext>
                  </a:extLst>
                </a:gridCol>
              </a:tblGrid>
              <a:tr h="456461">
                <a:tc>
                  <a:txBody>
                    <a:bodyPr/>
                    <a:lstStyle/>
                    <a:p>
                      <a:r>
                        <a:rPr lang="da-DK" sz="2400" b="1"/>
                        <a:t>Funktion</a:t>
                      </a:r>
                    </a:p>
                  </a:txBody>
                  <a:tcPr marL="79115" marR="79115" marT="39558" marB="39558" anchor="ctr"/>
                </a:tc>
                <a:tc>
                  <a:txBody>
                    <a:bodyPr/>
                    <a:lstStyle/>
                    <a:p>
                      <a:r>
                        <a:rPr lang="da-DK" sz="2400" b="1"/>
                        <a:t>Eksempler på brug</a:t>
                      </a:r>
                    </a:p>
                  </a:txBody>
                  <a:tcPr marL="79115" marR="79115" marT="39558" marB="39558" anchor="ctr"/>
                </a:tc>
                <a:extLst>
                  <a:ext uri="{0D108BD9-81ED-4DB2-BD59-A6C34878D82A}">
                    <a16:rowId xmlns:a16="http://schemas.microsoft.com/office/drawing/2014/main" val="531405"/>
                  </a:ext>
                </a:extLst>
              </a:tr>
              <a:tr h="831744">
                <a:tc>
                  <a:txBody>
                    <a:bodyPr/>
                    <a:lstStyle/>
                    <a:p>
                      <a:r>
                        <a:rPr lang="da-DK" sz="2000" b="1"/>
                        <a:t>Fortolkning</a:t>
                      </a:r>
                      <a:endParaRPr lang="da-DK" sz="2000"/>
                    </a:p>
                  </a:txBody>
                  <a:tcPr marL="79115" marR="79115" marT="39558" marB="39558" anchor="ctr"/>
                </a:tc>
                <a:tc>
                  <a:txBody>
                    <a:bodyPr/>
                    <a:lstStyle/>
                    <a:p>
                      <a:r>
                        <a:rPr lang="da-DK" sz="2000"/>
                        <a:t>Læse og forstå ustruktureret tekst (e-mails, PDF’er, dokumenter) </a:t>
                      </a:r>
                    </a:p>
                  </a:txBody>
                  <a:tcPr marL="79115" marR="79115" marT="39558" marB="39558" anchor="ctr"/>
                </a:tc>
                <a:extLst>
                  <a:ext uri="{0D108BD9-81ED-4DB2-BD59-A6C34878D82A}">
                    <a16:rowId xmlns:a16="http://schemas.microsoft.com/office/drawing/2014/main" val="251569872"/>
                  </a:ext>
                </a:extLst>
              </a:tr>
              <a:tr h="831744">
                <a:tc>
                  <a:txBody>
                    <a:bodyPr/>
                    <a:lstStyle/>
                    <a:p>
                      <a:r>
                        <a:rPr lang="da-DK" sz="2000" b="1"/>
                        <a:t>Klassifikation</a:t>
                      </a:r>
                      <a:endParaRPr lang="da-DK" sz="2000"/>
                    </a:p>
                  </a:txBody>
                  <a:tcPr marL="79115" marR="79115" marT="39558" marB="39558" anchor="ctr"/>
                </a:tc>
                <a:tc>
                  <a:txBody>
                    <a:bodyPr/>
                    <a:lstStyle/>
                    <a:p>
                      <a:r>
                        <a:rPr lang="da-DK" sz="2000"/>
                        <a:t>Sortere og kategorisere e-mails, forespørgsler og sager </a:t>
                      </a:r>
                    </a:p>
                  </a:txBody>
                  <a:tcPr marL="79115" marR="79115" marT="39558" marB="39558" anchor="ctr"/>
                </a:tc>
                <a:extLst>
                  <a:ext uri="{0D108BD9-81ED-4DB2-BD59-A6C34878D82A}">
                    <a16:rowId xmlns:a16="http://schemas.microsoft.com/office/drawing/2014/main" val="2906807730"/>
                  </a:ext>
                </a:extLst>
              </a:tr>
              <a:tr h="581555">
                <a:tc>
                  <a:txBody>
                    <a:bodyPr/>
                    <a:lstStyle/>
                    <a:p>
                      <a:r>
                        <a:rPr lang="da-DK" sz="2000" b="1"/>
                        <a:t>Beslutningsstøtte</a:t>
                      </a:r>
                      <a:endParaRPr lang="da-DK" sz="2000"/>
                    </a:p>
                  </a:txBody>
                  <a:tcPr marL="79115" marR="79115" marT="39558" marB="39558" anchor="ctr"/>
                </a:tc>
                <a:tc>
                  <a:txBody>
                    <a:bodyPr/>
                    <a:lstStyle/>
                    <a:p>
                      <a:r>
                        <a:rPr lang="da-DK" sz="2000"/>
                        <a:t>Vurdere hvad næste skridt i en proces bør være </a:t>
                      </a:r>
                    </a:p>
                  </a:txBody>
                  <a:tcPr marL="79115" marR="79115" marT="39558" marB="39558" anchor="ctr"/>
                </a:tc>
                <a:extLst>
                  <a:ext uri="{0D108BD9-81ED-4DB2-BD59-A6C34878D82A}">
                    <a16:rowId xmlns:a16="http://schemas.microsoft.com/office/drawing/2014/main" val="845769483"/>
                  </a:ext>
                </a:extLst>
              </a:tr>
              <a:tr h="581555">
                <a:tc>
                  <a:txBody>
                    <a:bodyPr/>
                    <a:lstStyle/>
                    <a:p>
                      <a:r>
                        <a:rPr lang="da-DK" sz="2000" b="1"/>
                        <a:t>Opsummering &amp; forenkling</a:t>
                      </a:r>
                      <a:endParaRPr lang="da-DK" sz="2000"/>
                    </a:p>
                  </a:txBody>
                  <a:tcPr marL="79115" marR="79115" marT="39558" marB="39558" anchor="ctr"/>
                </a:tc>
                <a:tc>
                  <a:txBody>
                    <a:bodyPr/>
                    <a:lstStyle/>
                    <a:p>
                      <a:r>
                        <a:rPr lang="da-DK" sz="2000"/>
                        <a:t>Udfylde felter i systemer baseret på dokumentgennemgang</a:t>
                      </a:r>
                    </a:p>
                  </a:txBody>
                  <a:tcPr marL="79115" marR="79115" marT="39558" marB="39558" anchor="ctr"/>
                </a:tc>
                <a:extLst>
                  <a:ext uri="{0D108BD9-81ED-4DB2-BD59-A6C34878D82A}">
                    <a16:rowId xmlns:a16="http://schemas.microsoft.com/office/drawing/2014/main" val="2773209658"/>
                  </a:ext>
                </a:extLst>
              </a:tr>
              <a:tr h="831744">
                <a:tc>
                  <a:txBody>
                    <a:bodyPr/>
                    <a:lstStyle/>
                    <a:p>
                      <a:r>
                        <a:rPr lang="da-DK" sz="2000" b="1"/>
                        <a:t>Generering</a:t>
                      </a:r>
                      <a:endParaRPr lang="da-DK" sz="2000"/>
                    </a:p>
                  </a:txBody>
                  <a:tcPr marL="79115" marR="79115" marT="39558" marB="39558" anchor="ctr"/>
                </a:tc>
                <a:tc>
                  <a:txBody>
                    <a:bodyPr/>
                    <a:lstStyle/>
                    <a:p>
                      <a:r>
                        <a:rPr lang="da-DK" sz="2000"/>
                        <a:t>Skriv mails, rapporter, svarbreve baseret på indhold i flowet </a:t>
                      </a:r>
                    </a:p>
                  </a:txBody>
                  <a:tcPr marL="79115" marR="79115" marT="39558" marB="39558" anchor="ctr"/>
                </a:tc>
                <a:extLst>
                  <a:ext uri="{0D108BD9-81ED-4DB2-BD59-A6C34878D82A}">
                    <a16:rowId xmlns:a16="http://schemas.microsoft.com/office/drawing/2014/main" val="3440229296"/>
                  </a:ext>
                </a:extLst>
              </a:tr>
            </a:tbl>
          </a:graphicData>
        </a:graphic>
      </p:graphicFrame>
    </p:spTree>
    <p:extLst>
      <p:ext uri="{BB962C8B-B14F-4D97-AF65-F5344CB8AC3E}">
        <p14:creationId xmlns:p14="http://schemas.microsoft.com/office/powerpoint/2010/main" val="14066409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D453DC-199C-F785-A46F-16053B986B69}"/>
              </a:ext>
            </a:extLst>
          </p:cNvPr>
          <p:cNvSpPr>
            <a:spLocks noGrp="1"/>
          </p:cNvSpPr>
          <p:nvPr>
            <p:ph type="title"/>
          </p:nvPr>
        </p:nvSpPr>
        <p:spPr/>
        <p:txBody>
          <a:bodyPr/>
          <a:lstStyle/>
          <a:p>
            <a:r>
              <a:rPr lang="da-DK"/>
              <a:t>Hvad skal eleverne så lære?</a:t>
            </a:r>
          </a:p>
        </p:txBody>
      </p:sp>
      <p:sp>
        <p:nvSpPr>
          <p:cNvPr id="4" name="Shape 1">
            <a:extLst>
              <a:ext uri="{FF2B5EF4-FFF2-40B4-BE49-F238E27FC236}">
                <a16:creationId xmlns:a16="http://schemas.microsoft.com/office/drawing/2014/main" id="{E0F4B60A-DB19-4967-B533-62A35641B5F8}"/>
              </a:ext>
            </a:extLst>
          </p:cNvPr>
          <p:cNvSpPr/>
          <p:nvPr/>
        </p:nvSpPr>
        <p:spPr>
          <a:xfrm>
            <a:off x="1162090" y="1941949"/>
            <a:ext cx="170021" cy="853321"/>
          </a:xfrm>
          <a:prstGeom prst="roundRect">
            <a:avLst>
              <a:gd name="adj" fmla="val 56033"/>
            </a:avLst>
          </a:prstGeom>
          <a:solidFill>
            <a:srgbClr val="DADBF1"/>
          </a:solidFill>
          <a:ln w="7620">
            <a:solidFill>
              <a:srgbClr val="C0C1D7"/>
            </a:solidFill>
            <a:prstDash val="solid"/>
          </a:ln>
        </p:spPr>
        <p:txBody>
          <a:bodyPr/>
          <a:lstStyle/>
          <a:p>
            <a:endParaRPr lang="da-DK"/>
          </a:p>
        </p:txBody>
      </p:sp>
      <p:sp>
        <p:nvSpPr>
          <p:cNvPr id="5" name="Text 2">
            <a:extLst>
              <a:ext uri="{FF2B5EF4-FFF2-40B4-BE49-F238E27FC236}">
                <a16:creationId xmlns:a16="http://schemas.microsoft.com/office/drawing/2014/main" id="{A66550C6-3521-5291-FD5A-A58B52B66724}"/>
              </a:ext>
            </a:extLst>
          </p:cNvPr>
          <p:cNvSpPr/>
          <p:nvPr/>
        </p:nvSpPr>
        <p:spPr>
          <a:xfrm>
            <a:off x="1672273" y="1941949"/>
            <a:ext cx="2835235" cy="354330"/>
          </a:xfrm>
          <a:prstGeom prst="rect">
            <a:avLst/>
          </a:prstGeom>
          <a:noFill/>
          <a:ln/>
        </p:spPr>
        <p:txBody>
          <a:bodyPr wrap="none" lIns="0" tIns="0" rIns="0" bIns="0" rtlCol="0" anchor="t"/>
          <a:lstStyle/>
          <a:p>
            <a:pPr marL="0" indent="0" algn="l">
              <a:lnSpc>
                <a:spcPts val="2750"/>
              </a:lnSpc>
              <a:buNone/>
            </a:pPr>
            <a:r>
              <a:rPr lang="en-US" sz="2200" b="1">
                <a:solidFill>
                  <a:srgbClr val="272525"/>
                </a:solidFill>
                <a:latin typeface="Inter Bold" pitchFamily="34" charset="0"/>
                <a:ea typeface="Inter Bold" pitchFamily="34" charset="-122"/>
                <a:cs typeface="Inter Bold" pitchFamily="34" charset="-120"/>
              </a:rPr>
              <a:t>Klar kommunikation</a:t>
            </a:r>
            <a:endParaRPr lang="en-US" sz="2200"/>
          </a:p>
        </p:txBody>
      </p:sp>
      <p:sp>
        <p:nvSpPr>
          <p:cNvPr id="6" name="Text 3">
            <a:extLst>
              <a:ext uri="{FF2B5EF4-FFF2-40B4-BE49-F238E27FC236}">
                <a16:creationId xmlns:a16="http://schemas.microsoft.com/office/drawing/2014/main" id="{D8D05062-0DB3-2A2B-F966-E29283287793}"/>
              </a:ext>
            </a:extLst>
          </p:cNvPr>
          <p:cNvSpPr/>
          <p:nvPr/>
        </p:nvSpPr>
        <p:spPr>
          <a:xfrm>
            <a:off x="1672273" y="2432368"/>
            <a:ext cx="7046238" cy="362903"/>
          </a:xfrm>
          <a:prstGeom prst="rect">
            <a:avLst/>
          </a:prstGeom>
          <a:noFill/>
          <a:ln/>
        </p:spPr>
        <p:txBody>
          <a:bodyPr wrap="none" lIns="0" tIns="0" rIns="0" bIns="0" rtlCol="0" anchor="t"/>
          <a:lstStyle/>
          <a:p>
            <a:pPr marL="0" indent="0" algn="l">
              <a:lnSpc>
                <a:spcPts val="2850"/>
              </a:lnSpc>
              <a:buNone/>
            </a:pPr>
            <a:r>
              <a:rPr lang="en-US" sz="1750">
                <a:solidFill>
                  <a:srgbClr val="272525"/>
                </a:solidFill>
                <a:latin typeface="Inter" pitchFamily="34" charset="0"/>
                <a:ea typeface="Inter" pitchFamily="34" charset="-122"/>
                <a:cs typeface="Inter" pitchFamily="34" charset="-120"/>
              </a:rPr>
              <a:t>At formulere og beskrive opgaver præcist og forståeligt.</a:t>
            </a:r>
            <a:endParaRPr lang="en-US" sz="1750"/>
          </a:p>
        </p:txBody>
      </p:sp>
      <p:sp>
        <p:nvSpPr>
          <p:cNvPr id="7" name="Shape 4">
            <a:extLst>
              <a:ext uri="{FF2B5EF4-FFF2-40B4-BE49-F238E27FC236}">
                <a16:creationId xmlns:a16="http://schemas.microsoft.com/office/drawing/2014/main" id="{79F95653-C06F-2222-C020-591C01B36198}"/>
              </a:ext>
            </a:extLst>
          </p:cNvPr>
          <p:cNvSpPr/>
          <p:nvPr/>
        </p:nvSpPr>
        <p:spPr>
          <a:xfrm>
            <a:off x="1502251" y="3022084"/>
            <a:ext cx="170021" cy="853321"/>
          </a:xfrm>
          <a:prstGeom prst="roundRect">
            <a:avLst>
              <a:gd name="adj" fmla="val 56033"/>
            </a:avLst>
          </a:prstGeom>
          <a:solidFill>
            <a:srgbClr val="DADBF1"/>
          </a:solidFill>
          <a:ln w="7620">
            <a:solidFill>
              <a:srgbClr val="C0C1D7"/>
            </a:solidFill>
            <a:prstDash val="solid"/>
          </a:ln>
        </p:spPr>
        <p:txBody>
          <a:bodyPr/>
          <a:lstStyle/>
          <a:p>
            <a:endParaRPr lang="da-DK"/>
          </a:p>
        </p:txBody>
      </p:sp>
      <p:sp>
        <p:nvSpPr>
          <p:cNvPr id="8" name="Text 5">
            <a:extLst>
              <a:ext uri="{FF2B5EF4-FFF2-40B4-BE49-F238E27FC236}">
                <a16:creationId xmlns:a16="http://schemas.microsoft.com/office/drawing/2014/main" id="{75DFAB2B-D042-D2B7-3207-42A30ACBC122}"/>
              </a:ext>
            </a:extLst>
          </p:cNvPr>
          <p:cNvSpPr/>
          <p:nvPr/>
        </p:nvSpPr>
        <p:spPr>
          <a:xfrm>
            <a:off x="2012434" y="3022084"/>
            <a:ext cx="2835235" cy="354330"/>
          </a:xfrm>
          <a:prstGeom prst="rect">
            <a:avLst/>
          </a:prstGeom>
          <a:noFill/>
          <a:ln/>
        </p:spPr>
        <p:txBody>
          <a:bodyPr wrap="none" lIns="0" tIns="0" rIns="0" bIns="0" rtlCol="0" anchor="t"/>
          <a:lstStyle/>
          <a:p>
            <a:pPr marL="0" indent="0" algn="l">
              <a:lnSpc>
                <a:spcPts val="2750"/>
              </a:lnSpc>
              <a:buNone/>
            </a:pPr>
            <a:r>
              <a:rPr lang="en-US" sz="2200" b="1">
                <a:solidFill>
                  <a:srgbClr val="272525"/>
                </a:solidFill>
                <a:latin typeface="Inter Bold" pitchFamily="34" charset="0"/>
                <a:ea typeface="Inter Bold" pitchFamily="34" charset="-122"/>
                <a:cs typeface="Inter Bold" pitchFamily="34" charset="-120"/>
              </a:rPr>
              <a:t>Visualisering</a:t>
            </a:r>
            <a:endParaRPr lang="en-US" sz="2200"/>
          </a:p>
        </p:txBody>
      </p:sp>
      <p:sp>
        <p:nvSpPr>
          <p:cNvPr id="9" name="Text 6">
            <a:extLst>
              <a:ext uri="{FF2B5EF4-FFF2-40B4-BE49-F238E27FC236}">
                <a16:creationId xmlns:a16="http://schemas.microsoft.com/office/drawing/2014/main" id="{0335BBF2-C5C1-1479-F243-0B38D5E0B8D0}"/>
              </a:ext>
            </a:extLst>
          </p:cNvPr>
          <p:cNvSpPr/>
          <p:nvPr/>
        </p:nvSpPr>
        <p:spPr>
          <a:xfrm>
            <a:off x="2012434" y="3512503"/>
            <a:ext cx="6706076" cy="362903"/>
          </a:xfrm>
          <a:prstGeom prst="rect">
            <a:avLst/>
          </a:prstGeom>
          <a:noFill/>
          <a:ln/>
        </p:spPr>
        <p:txBody>
          <a:bodyPr wrap="none" lIns="0" tIns="0" rIns="0" bIns="0" rtlCol="0" anchor="t"/>
          <a:lstStyle/>
          <a:p>
            <a:pPr marL="0" indent="0" algn="l">
              <a:lnSpc>
                <a:spcPts val="2850"/>
              </a:lnSpc>
              <a:buNone/>
            </a:pPr>
            <a:r>
              <a:rPr lang="en-US" sz="1750">
                <a:solidFill>
                  <a:srgbClr val="272525"/>
                </a:solidFill>
                <a:latin typeface="Inter" pitchFamily="34" charset="0"/>
                <a:ea typeface="Inter" pitchFamily="34" charset="-122"/>
                <a:cs typeface="Inter" pitchFamily="34" charset="-120"/>
              </a:rPr>
              <a:t>At visualisere flows (fx swimlanes) for bedre procesforståelse.</a:t>
            </a:r>
            <a:endParaRPr lang="en-US" sz="1750"/>
          </a:p>
        </p:txBody>
      </p:sp>
      <p:sp>
        <p:nvSpPr>
          <p:cNvPr id="10" name="Shape 7">
            <a:extLst>
              <a:ext uri="{FF2B5EF4-FFF2-40B4-BE49-F238E27FC236}">
                <a16:creationId xmlns:a16="http://schemas.microsoft.com/office/drawing/2014/main" id="{DB987A1A-6696-19B7-91F6-06B271976BF0}"/>
              </a:ext>
            </a:extLst>
          </p:cNvPr>
          <p:cNvSpPr/>
          <p:nvPr/>
        </p:nvSpPr>
        <p:spPr>
          <a:xfrm>
            <a:off x="1842532" y="4102219"/>
            <a:ext cx="170021" cy="853321"/>
          </a:xfrm>
          <a:prstGeom prst="roundRect">
            <a:avLst>
              <a:gd name="adj" fmla="val 56033"/>
            </a:avLst>
          </a:prstGeom>
          <a:solidFill>
            <a:srgbClr val="DADBF1"/>
          </a:solidFill>
          <a:ln w="7620">
            <a:solidFill>
              <a:srgbClr val="C0C1D7"/>
            </a:solidFill>
            <a:prstDash val="solid"/>
          </a:ln>
        </p:spPr>
        <p:txBody>
          <a:bodyPr/>
          <a:lstStyle/>
          <a:p>
            <a:endParaRPr lang="da-DK"/>
          </a:p>
        </p:txBody>
      </p:sp>
      <p:sp>
        <p:nvSpPr>
          <p:cNvPr id="11" name="Text 8">
            <a:extLst>
              <a:ext uri="{FF2B5EF4-FFF2-40B4-BE49-F238E27FC236}">
                <a16:creationId xmlns:a16="http://schemas.microsoft.com/office/drawing/2014/main" id="{0B94DABC-4DB9-B4BF-6838-C4B39074D876}"/>
              </a:ext>
            </a:extLst>
          </p:cNvPr>
          <p:cNvSpPr/>
          <p:nvPr/>
        </p:nvSpPr>
        <p:spPr>
          <a:xfrm>
            <a:off x="2352715" y="4102219"/>
            <a:ext cx="2835235" cy="354330"/>
          </a:xfrm>
          <a:prstGeom prst="rect">
            <a:avLst/>
          </a:prstGeom>
          <a:noFill/>
          <a:ln/>
        </p:spPr>
        <p:txBody>
          <a:bodyPr wrap="none" lIns="0" tIns="0" rIns="0" bIns="0" rtlCol="0" anchor="t"/>
          <a:lstStyle/>
          <a:p>
            <a:pPr marL="0" indent="0" algn="l">
              <a:lnSpc>
                <a:spcPts val="2750"/>
              </a:lnSpc>
              <a:buNone/>
            </a:pPr>
            <a:r>
              <a:rPr lang="en-US" sz="2200" b="1">
                <a:solidFill>
                  <a:srgbClr val="272525"/>
                </a:solidFill>
                <a:latin typeface="Inter Bold" pitchFamily="34" charset="0"/>
                <a:ea typeface="Inter Bold" pitchFamily="34" charset="-122"/>
                <a:cs typeface="Inter Bold" pitchFamily="34" charset="-120"/>
              </a:rPr>
              <a:t>AI-samarbejde</a:t>
            </a:r>
            <a:endParaRPr lang="en-US" sz="2200"/>
          </a:p>
        </p:txBody>
      </p:sp>
      <p:sp>
        <p:nvSpPr>
          <p:cNvPr id="12" name="Text 9">
            <a:extLst>
              <a:ext uri="{FF2B5EF4-FFF2-40B4-BE49-F238E27FC236}">
                <a16:creationId xmlns:a16="http://schemas.microsoft.com/office/drawing/2014/main" id="{989DFA74-FCE1-53AF-4725-32AE2C88DE55}"/>
              </a:ext>
            </a:extLst>
          </p:cNvPr>
          <p:cNvSpPr/>
          <p:nvPr/>
        </p:nvSpPr>
        <p:spPr>
          <a:xfrm>
            <a:off x="2352715" y="4592638"/>
            <a:ext cx="6365796" cy="362903"/>
          </a:xfrm>
          <a:prstGeom prst="rect">
            <a:avLst/>
          </a:prstGeom>
          <a:noFill/>
          <a:ln/>
        </p:spPr>
        <p:txBody>
          <a:bodyPr wrap="none" lIns="0" tIns="0" rIns="0" bIns="0" rtlCol="0" anchor="t"/>
          <a:lstStyle/>
          <a:p>
            <a:pPr marL="0" indent="0" algn="l">
              <a:lnSpc>
                <a:spcPts val="2850"/>
              </a:lnSpc>
              <a:buNone/>
            </a:pPr>
            <a:r>
              <a:rPr lang="en-US" sz="1750">
                <a:solidFill>
                  <a:srgbClr val="272525"/>
                </a:solidFill>
                <a:latin typeface="Inter" pitchFamily="34" charset="0"/>
                <a:ea typeface="Inter" pitchFamily="34" charset="-122"/>
                <a:cs typeface="Inter" pitchFamily="34" charset="-120"/>
              </a:rPr>
              <a:t>At bruge AI som sparringspartner i problemløsning.</a:t>
            </a:r>
            <a:endParaRPr lang="en-US" sz="1750"/>
          </a:p>
        </p:txBody>
      </p:sp>
      <p:sp>
        <p:nvSpPr>
          <p:cNvPr id="13" name="Shape 10">
            <a:extLst>
              <a:ext uri="{FF2B5EF4-FFF2-40B4-BE49-F238E27FC236}">
                <a16:creationId xmlns:a16="http://schemas.microsoft.com/office/drawing/2014/main" id="{7BEBB35D-69DB-2C44-1BC1-E01894993A88}"/>
              </a:ext>
            </a:extLst>
          </p:cNvPr>
          <p:cNvSpPr/>
          <p:nvPr/>
        </p:nvSpPr>
        <p:spPr>
          <a:xfrm>
            <a:off x="2182813" y="5182355"/>
            <a:ext cx="170021" cy="1071562"/>
          </a:xfrm>
          <a:prstGeom prst="roundRect">
            <a:avLst>
              <a:gd name="adj" fmla="val 56033"/>
            </a:avLst>
          </a:prstGeom>
          <a:solidFill>
            <a:srgbClr val="DADBF1"/>
          </a:solidFill>
          <a:ln w="7620">
            <a:solidFill>
              <a:srgbClr val="C0C1D7"/>
            </a:solidFill>
            <a:prstDash val="solid"/>
          </a:ln>
        </p:spPr>
        <p:txBody>
          <a:bodyPr/>
          <a:lstStyle/>
          <a:p>
            <a:endParaRPr lang="da-DK"/>
          </a:p>
        </p:txBody>
      </p:sp>
      <p:sp>
        <p:nvSpPr>
          <p:cNvPr id="14" name="Text 11">
            <a:extLst>
              <a:ext uri="{FF2B5EF4-FFF2-40B4-BE49-F238E27FC236}">
                <a16:creationId xmlns:a16="http://schemas.microsoft.com/office/drawing/2014/main" id="{B5E6C69E-23B4-5988-7824-A68720448B3D}"/>
              </a:ext>
            </a:extLst>
          </p:cNvPr>
          <p:cNvSpPr/>
          <p:nvPr/>
        </p:nvSpPr>
        <p:spPr>
          <a:xfrm>
            <a:off x="2692995" y="5182354"/>
            <a:ext cx="3652718" cy="354330"/>
          </a:xfrm>
          <a:prstGeom prst="rect">
            <a:avLst/>
          </a:prstGeom>
          <a:noFill/>
          <a:ln/>
        </p:spPr>
        <p:txBody>
          <a:bodyPr wrap="none" lIns="0" tIns="0" rIns="0" bIns="0" rtlCol="0" anchor="t"/>
          <a:lstStyle/>
          <a:p>
            <a:pPr marL="0" indent="0" algn="l">
              <a:lnSpc>
                <a:spcPts val="2750"/>
              </a:lnSpc>
              <a:buNone/>
            </a:pPr>
            <a:r>
              <a:rPr lang="en-US" sz="2200" b="1">
                <a:solidFill>
                  <a:srgbClr val="272525"/>
                </a:solidFill>
                <a:latin typeface="Inter Bold" pitchFamily="34" charset="0"/>
                <a:ea typeface="Inter Bold" pitchFamily="34" charset="-122"/>
                <a:cs typeface="Inter Bold" pitchFamily="34" charset="-120"/>
              </a:rPr>
              <a:t>Automatiseringsvurdering</a:t>
            </a:r>
            <a:endParaRPr lang="en-US" sz="2200"/>
          </a:p>
        </p:txBody>
      </p:sp>
      <p:sp>
        <p:nvSpPr>
          <p:cNvPr id="15" name="Text 12">
            <a:extLst>
              <a:ext uri="{FF2B5EF4-FFF2-40B4-BE49-F238E27FC236}">
                <a16:creationId xmlns:a16="http://schemas.microsoft.com/office/drawing/2014/main" id="{D42ECBB4-2234-CD4B-7DE1-3E36935F4546}"/>
              </a:ext>
            </a:extLst>
          </p:cNvPr>
          <p:cNvSpPr/>
          <p:nvPr/>
        </p:nvSpPr>
        <p:spPr>
          <a:xfrm>
            <a:off x="2692995" y="5672773"/>
            <a:ext cx="6025515" cy="725805"/>
          </a:xfrm>
          <a:prstGeom prst="rect">
            <a:avLst/>
          </a:prstGeom>
          <a:noFill/>
          <a:ln/>
        </p:spPr>
        <p:txBody>
          <a:bodyPr wrap="square" lIns="0" tIns="0" rIns="0" bIns="0" rtlCol="0" anchor="t"/>
          <a:lstStyle/>
          <a:p>
            <a:pPr marL="0" indent="0" algn="l">
              <a:lnSpc>
                <a:spcPts val="2850"/>
              </a:lnSpc>
              <a:buNone/>
            </a:pPr>
            <a:r>
              <a:rPr lang="da-DK" sz="1750" noProof="0">
                <a:solidFill>
                  <a:srgbClr val="272525"/>
                </a:solidFill>
                <a:latin typeface="Inter" pitchFamily="34" charset="0"/>
                <a:ea typeface="Inter" pitchFamily="34" charset="-122"/>
                <a:cs typeface="Inter" pitchFamily="34" charset="-120"/>
              </a:rPr>
              <a:t>At vurdere, hvor og hvornår det giver mening at automatisere.</a:t>
            </a:r>
            <a:endParaRPr lang="da-DK" sz="1750" noProof="0"/>
          </a:p>
        </p:txBody>
      </p:sp>
      <p:pic>
        <p:nvPicPr>
          <p:cNvPr id="16" name="Image 0" descr="preencoded.png">
            <a:extLst>
              <a:ext uri="{FF2B5EF4-FFF2-40B4-BE49-F238E27FC236}">
                <a16:creationId xmlns:a16="http://schemas.microsoft.com/office/drawing/2014/main" id="{59C4F9DD-A374-3C49-BF31-5DDADC3EFB5E}"/>
              </a:ext>
            </a:extLst>
          </p:cNvPr>
          <p:cNvPicPr>
            <a:picLocks noChangeAspect="1"/>
          </p:cNvPicPr>
          <p:nvPr/>
        </p:nvPicPr>
        <p:blipFill>
          <a:blip r:embed="rId2"/>
          <a:stretch>
            <a:fillRect/>
          </a:stretch>
        </p:blipFill>
        <p:spPr>
          <a:xfrm>
            <a:off x="7893090" y="2407920"/>
            <a:ext cx="4158615" cy="2570202"/>
          </a:xfrm>
          <a:prstGeom prst="rect">
            <a:avLst/>
          </a:prstGeom>
        </p:spPr>
      </p:pic>
    </p:spTree>
    <p:extLst>
      <p:ext uri="{BB962C8B-B14F-4D97-AF65-F5344CB8AC3E}">
        <p14:creationId xmlns:p14="http://schemas.microsoft.com/office/powerpoint/2010/main" val="10845341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ffektive pauser - Et værdifuldt redskab på fremtidens arbejdsplads">
            <a:extLst>
              <a:ext uri="{FF2B5EF4-FFF2-40B4-BE49-F238E27FC236}">
                <a16:creationId xmlns:a16="http://schemas.microsoft.com/office/drawing/2014/main" id="{DB153930-9245-A617-CE0A-62D184DBF84E}"/>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0" y="0"/>
            <a:ext cx="12409714" cy="8277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36684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F3F684-C4EB-7A83-2BA6-EE74984998D6}"/>
              </a:ext>
            </a:extLst>
          </p:cNvPr>
          <p:cNvSpPr>
            <a:spLocks noGrp="1"/>
          </p:cNvSpPr>
          <p:nvPr>
            <p:ph type="title"/>
          </p:nvPr>
        </p:nvSpPr>
        <p:spPr/>
        <p:txBody>
          <a:bodyPr/>
          <a:lstStyle/>
          <a:p>
            <a:r>
              <a:rPr lang="da-DK"/>
              <a:t>Velkommen til Bo Fristed</a:t>
            </a:r>
          </a:p>
        </p:txBody>
      </p:sp>
      <p:sp>
        <p:nvSpPr>
          <p:cNvPr id="3" name="Pladsholder til indhold 2">
            <a:extLst>
              <a:ext uri="{FF2B5EF4-FFF2-40B4-BE49-F238E27FC236}">
                <a16:creationId xmlns:a16="http://schemas.microsoft.com/office/drawing/2014/main" id="{82CC9984-F139-13A9-75CF-2C693F354BAD}"/>
              </a:ext>
            </a:extLst>
          </p:cNvPr>
          <p:cNvSpPr>
            <a:spLocks noGrp="1"/>
          </p:cNvSpPr>
          <p:nvPr>
            <p:ph idx="1"/>
          </p:nvPr>
        </p:nvSpPr>
        <p:spPr/>
        <p:txBody>
          <a:bodyPr/>
          <a:lstStyle/>
          <a:p>
            <a:endParaRPr lang="da-DK"/>
          </a:p>
        </p:txBody>
      </p:sp>
    </p:spTree>
    <p:extLst>
      <p:ext uri="{BB962C8B-B14F-4D97-AF65-F5344CB8AC3E}">
        <p14:creationId xmlns:p14="http://schemas.microsoft.com/office/powerpoint/2010/main" val="13443922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Forside - Frokost Kompagniet">
            <a:extLst>
              <a:ext uri="{FF2B5EF4-FFF2-40B4-BE49-F238E27FC236}">
                <a16:creationId xmlns:a16="http://schemas.microsoft.com/office/drawing/2014/main" id="{D5B6EF48-2D73-E650-3BA5-FD14676365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951" y="-978369"/>
            <a:ext cx="12359951" cy="8697668"/>
          </a:xfrm>
          <a:prstGeom prst="rect">
            <a:avLst/>
          </a:prstGeom>
          <a:noFill/>
          <a:extLst>
            <a:ext uri="{909E8E84-426E-40DD-AFC4-6F175D3DCCD1}">
              <a14:hiddenFill xmlns:a14="http://schemas.microsoft.com/office/drawing/2010/main">
                <a:solidFill>
                  <a:srgbClr val="FFFFFF"/>
                </a:solidFill>
              </a14:hiddenFill>
            </a:ext>
          </a:extLst>
        </p:spPr>
      </p:pic>
      <p:sp>
        <p:nvSpPr>
          <p:cNvPr id="3" name="Pladsholder til indhold 2">
            <a:extLst>
              <a:ext uri="{FF2B5EF4-FFF2-40B4-BE49-F238E27FC236}">
                <a16:creationId xmlns:a16="http://schemas.microsoft.com/office/drawing/2014/main" id="{5DE7463B-0065-7D17-2B5C-40CECD6B5738}"/>
              </a:ext>
            </a:extLst>
          </p:cNvPr>
          <p:cNvSpPr>
            <a:spLocks noGrp="1"/>
          </p:cNvSpPr>
          <p:nvPr>
            <p:ph idx="1"/>
          </p:nvPr>
        </p:nvSpPr>
        <p:spPr>
          <a:xfrm>
            <a:off x="334347" y="1460500"/>
            <a:ext cx="10515600" cy="4351338"/>
          </a:xfrm>
        </p:spPr>
        <p:txBody>
          <a:bodyPr>
            <a:normAutofit/>
          </a:bodyPr>
          <a:lstStyle/>
          <a:p>
            <a:pPr marL="0" indent="0">
              <a:buNone/>
            </a:pPr>
            <a:r>
              <a:rPr lang="da-DK" sz="4000" b="1" i="1"/>
              <a:t>Tilbage 12:15</a:t>
            </a:r>
          </a:p>
        </p:txBody>
      </p:sp>
      <p:sp>
        <p:nvSpPr>
          <p:cNvPr id="5" name="Titel 4">
            <a:extLst>
              <a:ext uri="{FF2B5EF4-FFF2-40B4-BE49-F238E27FC236}">
                <a16:creationId xmlns:a16="http://schemas.microsoft.com/office/drawing/2014/main" id="{722C3996-4293-08A6-F21C-7817D79D84B1}"/>
              </a:ext>
            </a:extLst>
          </p:cNvPr>
          <p:cNvSpPr>
            <a:spLocks noGrp="1"/>
          </p:cNvSpPr>
          <p:nvPr>
            <p:ph type="title"/>
          </p:nvPr>
        </p:nvSpPr>
        <p:spPr>
          <a:xfrm>
            <a:off x="334347" y="0"/>
            <a:ext cx="10515600" cy="1325563"/>
          </a:xfrm>
        </p:spPr>
        <p:txBody>
          <a:bodyPr>
            <a:normAutofit/>
          </a:bodyPr>
          <a:lstStyle/>
          <a:p>
            <a:r>
              <a:rPr lang="da-DK" sz="6600"/>
              <a:t>Frokost</a:t>
            </a:r>
          </a:p>
        </p:txBody>
      </p:sp>
    </p:spTree>
    <p:extLst>
      <p:ext uri="{BB962C8B-B14F-4D97-AF65-F5344CB8AC3E}">
        <p14:creationId xmlns:p14="http://schemas.microsoft.com/office/powerpoint/2010/main" val="39259394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11120B-BF42-571D-DE6E-DEC9A83C067B}"/>
              </a:ext>
            </a:extLst>
          </p:cNvPr>
          <p:cNvSpPr>
            <a:spLocks noGrp="1"/>
          </p:cNvSpPr>
          <p:nvPr>
            <p:ph type="title"/>
          </p:nvPr>
        </p:nvSpPr>
        <p:spPr/>
        <p:txBody>
          <a:bodyPr/>
          <a:lstStyle/>
          <a:p>
            <a:r>
              <a:rPr lang="da-DK"/>
              <a:t>Velkommen til Bo Størup</a:t>
            </a:r>
          </a:p>
        </p:txBody>
      </p:sp>
      <p:sp>
        <p:nvSpPr>
          <p:cNvPr id="3" name="Pladsholder til indhold 2">
            <a:extLst>
              <a:ext uri="{FF2B5EF4-FFF2-40B4-BE49-F238E27FC236}">
                <a16:creationId xmlns:a16="http://schemas.microsoft.com/office/drawing/2014/main" id="{C294CEB1-58AF-94B1-3B2A-56291017241F}"/>
              </a:ext>
            </a:extLst>
          </p:cNvPr>
          <p:cNvSpPr>
            <a:spLocks noGrp="1"/>
          </p:cNvSpPr>
          <p:nvPr>
            <p:ph idx="1"/>
          </p:nvPr>
        </p:nvSpPr>
        <p:spPr/>
        <p:txBody>
          <a:bodyPr/>
          <a:lstStyle/>
          <a:p>
            <a:endParaRPr lang="da-DK"/>
          </a:p>
        </p:txBody>
      </p:sp>
    </p:spTree>
    <p:extLst>
      <p:ext uri="{BB962C8B-B14F-4D97-AF65-F5344CB8AC3E}">
        <p14:creationId xmlns:p14="http://schemas.microsoft.com/office/powerpoint/2010/main" val="16614060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dsholder til tekst 4">
            <a:extLst>
              <a:ext uri="{FF2B5EF4-FFF2-40B4-BE49-F238E27FC236}">
                <a16:creationId xmlns:a16="http://schemas.microsoft.com/office/drawing/2014/main" id="{D56D3AE0-CC6B-FF06-1345-AC76CEDB2C56}"/>
              </a:ext>
            </a:extLst>
          </p:cNvPr>
          <p:cNvSpPr>
            <a:spLocks noGrp="1"/>
          </p:cNvSpPr>
          <p:nvPr>
            <p:ph type="body" sz="quarter" idx="10"/>
          </p:nvPr>
        </p:nvSpPr>
        <p:spPr/>
        <p:txBody>
          <a:bodyPr/>
          <a:lstStyle/>
          <a:p>
            <a:endParaRPr lang="da-DK"/>
          </a:p>
        </p:txBody>
      </p:sp>
      <p:sp>
        <p:nvSpPr>
          <p:cNvPr id="4" name="Titel 3">
            <a:extLst>
              <a:ext uri="{FF2B5EF4-FFF2-40B4-BE49-F238E27FC236}">
                <a16:creationId xmlns:a16="http://schemas.microsoft.com/office/drawing/2014/main" id="{EF25C88A-B611-9958-152B-453F4F25DE70}"/>
              </a:ext>
            </a:extLst>
          </p:cNvPr>
          <p:cNvSpPr>
            <a:spLocks noGrp="1"/>
          </p:cNvSpPr>
          <p:nvPr>
            <p:ph type="title"/>
          </p:nvPr>
        </p:nvSpPr>
        <p:spPr/>
        <p:txBody>
          <a:bodyPr/>
          <a:lstStyle/>
          <a:p>
            <a:r>
              <a:rPr lang="da-DK" dirty="0"/>
              <a:t>Diskussion</a:t>
            </a:r>
          </a:p>
        </p:txBody>
      </p:sp>
    </p:spTree>
    <p:extLst>
      <p:ext uri="{BB962C8B-B14F-4D97-AF65-F5344CB8AC3E}">
        <p14:creationId xmlns:p14="http://schemas.microsoft.com/office/powerpoint/2010/main" val="40469760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0">
            <a:extLst>
              <a:ext uri="{FF2B5EF4-FFF2-40B4-BE49-F238E27FC236}">
                <a16:creationId xmlns:a16="http://schemas.microsoft.com/office/drawing/2014/main" id="{3A43BED6-4523-45EE-29CA-91F57C6B647D}"/>
              </a:ext>
            </a:extLst>
          </p:cNvPr>
          <p:cNvSpPr/>
          <p:nvPr/>
        </p:nvSpPr>
        <p:spPr>
          <a:xfrm>
            <a:off x="661492" y="1042591"/>
            <a:ext cx="6407150" cy="590649"/>
          </a:xfrm>
          <a:prstGeom prst="rect">
            <a:avLst/>
          </a:prstGeom>
          <a:noFill/>
          <a:ln/>
        </p:spPr>
        <p:txBody>
          <a:bodyPr wrap="none" lIns="0" tIns="0" rIns="0" bIns="0" rtlCol="0" anchor="t"/>
          <a:lstStyle/>
          <a:p>
            <a:pPr>
              <a:lnSpc>
                <a:spcPts val="4625"/>
              </a:lnSpc>
            </a:pPr>
            <a:r>
              <a:rPr lang="en-US" sz="3708" b="1">
                <a:solidFill>
                  <a:srgbClr val="000000"/>
                </a:solidFill>
                <a:latin typeface="Inter Bold" pitchFamily="34" charset="0"/>
                <a:ea typeface="Inter Bold" pitchFamily="34" charset="-122"/>
                <a:cs typeface="Inter Bold" pitchFamily="34" charset="-120"/>
              </a:rPr>
              <a:t>Elevernes nye kompetencer</a:t>
            </a:r>
            <a:endParaRPr lang="en-US" sz="3708"/>
          </a:p>
        </p:txBody>
      </p:sp>
      <p:sp>
        <p:nvSpPr>
          <p:cNvPr id="5" name="Text 1">
            <a:extLst>
              <a:ext uri="{FF2B5EF4-FFF2-40B4-BE49-F238E27FC236}">
                <a16:creationId xmlns:a16="http://schemas.microsoft.com/office/drawing/2014/main" id="{866FF9EB-7AA2-9DCC-9312-21F0B423805E}"/>
              </a:ext>
            </a:extLst>
          </p:cNvPr>
          <p:cNvSpPr/>
          <p:nvPr/>
        </p:nvSpPr>
        <p:spPr>
          <a:xfrm>
            <a:off x="1240136" y="2535833"/>
            <a:ext cx="2670274" cy="295275"/>
          </a:xfrm>
          <a:prstGeom prst="rect">
            <a:avLst/>
          </a:prstGeom>
          <a:noFill/>
          <a:ln/>
        </p:spPr>
        <p:txBody>
          <a:bodyPr wrap="none" lIns="0" tIns="0" rIns="0" bIns="0" rtlCol="0" anchor="t"/>
          <a:lstStyle/>
          <a:p>
            <a:pPr algn="r">
              <a:lnSpc>
                <a:spcPts val="2292"/>
              </a:lnSpc>
            </a:pPr>
            <a:r>
              <a:rPr lang="en-US" sz="1833" b="1">
                <a:solidFill>
                  <a:srgbClr val="272525"/>
                </a:solidFill>
                <a:latin typeface="Inter Bold" pitchFamily="34" charset="0"/>
                <a:ea typeface="Inter Bold" pitchFamily="34" charset="-122"/>
                <a:cs typeface="Inter Bold" pitchFamily="34" charset="-120"/>
              </a:rPr>
              <a:t>Kommunikation med AI</a:t>
            </a:r>
            <a:endParaRPr lang="en-US" sz="1833"/>
          </a:p>
        </p:txBody>
      </p:sp>
      <p:sp>
        <p:nvSpPr>
          <p:cNvPr id="6" name="Text 2">
            <a:extLst>
              <a:ext uri="{FF2B5EF4-FFF2-40B4-BE49-F238E27FC236}">
                <a16:creationId xmlns:a16="http://schemas.microsoft.com/office/drawing/2014/main" id="{CFA0E301-F66C-7A81-17B7-D842889C5B13}"/>
              </a:ext>
            </a:extLst>
          </p:cNvPr>
          <p:cNvSpPr/>
          <p:nvPr/>
        </p:nvSpPr>
        <p:spPr>
          <a:xfrm>
            <a:off x="661492" y="2944516"/>
            <a:ext cx="3248918" cy="302419"/>
          </a:xfrm>
          <a:prstGeom prst="rect">
            <a:avLst/>
          </a:prstGeom>
          <a:noFill/>
          <a:ln/>
        </p:spPr>
        <p:txBody>
          <a:bodyPr wrap="none" lIns="0" tIns="0" rIns="0" bIns="0" rtlCol="0" anchor="t"/>
          <a:lstStyle/>
          <a:p>
            <a:pPr algn="r">
              <a:lnSpc>
                <a:spcPts val="2375"/>
              </a:lnSpc>
            </a:pPr>
            <a:r>
              <a:rPr lang="en-US" sz="1458">
                <a:solidFill>
                  <a:srgbClr val="272525"/>
                </a:solidFill>
                <a:latin typeface="Inter" pitchFamily="34" charset="0"/>
                <a:ea typeface="Inter" pitchFamily="34" charset="-122"/>
                <a:cs typeface="Inter" pitchFamily="34" charset="-120"/>
              </a:rPr>
              <a:t>Forklare opgaver og sætte mål</a:t>
            </a:r>
            <a:endParaRPr lang="en-US" sz="1458"/>
          </a:p>
        </p:txBody>
      </p:sp>
      <p:pic>
        <p:nvPicPr>
          <p:cNvPr id="7" name="Image 0" descr="preencoded.png">
            <a:extLst>
              <a:ext uri="{FF2B5EF4-FFF2-40B4-BE49-F238E27FC236}">
                <a16:creationId xmlns:a16="http://schemas.microsoft.com/office/drawing/2014/main" id="{ED369630-AA88-045F-2E2F-93BEE1D34635}"/>
              </a:ext>
            </a:extLst>
          </p:cNvPr>
          <p:cNvPicPr>
            <a:picLocks noChangeAspect="1"/>
          </p:cNvPicPr>
          <p:nvPr/>
        </p:nvPicPr>
        <p:blipFill>
          <a:blip r:embed="rId3"/>
          <a:stretch>
            <a:fillRect/>
          </a:stretch>
        </p:blipFill>
        <p:spPr>
          <a:xfrm>
            <a:off x="4193878" y="2011264"/>
            <a:ext cx="3804146" cy="3804146"/>
          </a:xfrm>
          <a:prstGeom prst="rect">
            <a:avLst/>
          </a:prstGeom>
        </p:spPr>
      </p:pic>
      <p:pic>
        <p:nvPicPr>
          <p:cNvPr id="8" name="Image 1" descr="preencoded.png">
            <a:extLst>
              <a:ext uri="{FF2B5EF4-FFF2-40B4-BE49-F238E27FC236}">
                <a16:creationId xmlns:a16="http://schemas.microsoft.com/office/drawing/2014/main" id="{3C91EE3F-A67F-FA5E-F027-666CCE9C16B8}"/>
              </a:ext>
            </a:extLst>
          </p:cNvPr>
          <p:cNvPicPr>
            <a:picLocks noChangeAspect="1"/>
          </p:cNvPicPr>
          <p:nvPr/>
        </p:nvPicPr>
        <p:blipFill>
          <a:blip r:embed="rId4"/>
          <a:stretch>
            <a:fillRect/>
          </a:stretch>
        </p:blipFill>
        <p:spPr>
          <a:xfrm>
            <a:off x="5188943" y="2647157"/>
            <a:ext cx="282773" cy="353517"/>
          </a:xfrm>
          <a:prstGeom prst="rect">
            <a:avLst/>
          </a:prstGeom>
        </p:spPr>
      </p:pic>
      <p:sp>
        <p:nvSpPr>
          <p:cNvPr id="9" name="Text 3">
            <a:extLst>
              <a:ext uri="{FF2B5EF4-FFF2-40B4-BE49-F238E27FC236}">
                <a16:creationId xmlns:a16="http://schemas.microsoft.com/office/drawing/2014/main" id="{F78EE06D-DB74-9AEB-6E1E-1CDBAA656040}"/>
              </a:ext>
            </a:extLst>
          </p:cNvPr>
          <p:cNvSpPr/>
          <p:nvPr/>
        </p:nvSpPr>
        <p:spPr>
          <a:xfrm>
            <a:off x="8281492" y="2535833"/>
            <a:ext cx="2362696" cy="295275"/>
          </a:xfrm>
          <a:prstGeom prst="rect">
            <a:avLst/>
          </a:prstGeom>
          <a:noFill/>
          <a:ln/>
        </p:spPr>
        <p:txBody>
          <a:bodyPr wrap="none" lIns="0" tIns="0" rIns="0" bIns="0" rtlCol="0" anchor="t"/>
          <a:lstStyle/>
          <a:p>
            <a:pPr>
              <a:lnSpc>
                <a:spcPts val="2292"/>
              </a:lnSpc>
            </a:pPr>
            <a:r>
              <a:rPr lang="en-US" sz="1833" b="1">
                <a:solidFill>
                  <a:srgbClr val="272525"/>
                </a:solidFill>
                <a:latin typeface="Inter Bold" pitchFamily="34" charset="0"/>
                <a:ea typeface="Inter Bold" pitchFamily="34" charset="-122"/>
                <a:cs typeface="Inter Bold" pitchFamily="34" charset="-120"/>
              </a:rPr>
              <a:t>Systemforståelse</a:t>
            </a:r>
            <a:endParaRPr lang="en-US" sz="1833"/>
          </a:p>
        </p:txBody>
      </p:sp>
      <p:sp>
        <p:nvSpPr>
          <p:cNvPr id="10" name="Text 4">
            <a:extLst>
              <a:ext uri="{FF2B5EF4-FFF2-40B4-BE49-F238E27FC236}">
                <a16:creationId xmlns:a16="http://schemas.microsoft.com/office/drawing/2014/main" id="{683D4620-8FFF-35D7-9BCA-97F321A6F111}"/>
              </a:ext>
            </a:extLst>
          </p:cNvPr>
          <p:cNvSpPr/>
          <p:nvPr/>
        </p:nvSpPr>
        <p:spPr>
          <a:xfrm>
            <a:off x="8281492" y="2944516"/>
            <a:ext cx="3249018" cy="302419"/>
          </a:xfrm>
          <a:prstGeom prst="rect">
            <a:avLst/>
          </a:prstGeom>
          <a:noFill/>
          <a:ln/>
        </p:spPr>
        <p:txBody>
          <a:bodyPr wrap="none" lIns="0" tIns="0" rIns="0" bIns="0" rtlCol="0" anchor="t"/>
          <a:lstStyle/>
          <a:p>
            <a:pPr>
              <a:lnSpc>
                <a:spcPts val="2375"/>
              </a:lnSpc>
            </a:pPr>
            <a:r>
              <a:rPr lang="en-US" sz="1458">
                <a:solidFill>
                  <a:srgbClr val="272525"/>
                </a:solidFill>
                <a:latin typeface="Inter" pitchFamily="34" charset="0"/>
                <a:ea typeface="Inter" pitchFamily="34" charset="-122"/>
                <a:cs typeface="Inter" pitchFamily="34" charset="-120"/>
              </a:rPr>
              <a:t>Forstå RPA i større sammenhænge</a:t>
            </a:r>
            <a:endParaRPr lang="en-US" sz="1458"/>
          </a:p>
        </p:txBody>
      </p:sp>
      <p:pic>
        <p:nvPicPr>
          <p:cNvPr id="11" name="Image 2" descr="preencoded.png">
            <a:extLst>
              <a:ext uri="{FF2B5EF4-FFF2-40B4-BE49-F238E27FC236}">
                <a16:creationId xmlns:a16="http://schemas.microsoft.com/office/drawing/2014/main" id="{D11BD762-4E7F-BE42-F8E2-1D81D9E8B2FB}"/>
              </a:ext>
            </a:extLst>
          </p:cNvPr>
          <p:cNvPicPr>
            <a:picLocks noChangeAspect="1"/>
          </p:cNvPicPr>
          <p:nvPr/>
        </p:nvPicPr>
        <p:blipFill>
          <a:blip r:embed="rId5"/>
          <a:stretch>
            <a:fillRect/>
          </a:stretch>
        </p:blipFill>
        <p:spPr>
          <a:xfrm>
            <a:off x="4193878" y="2011264"/>
            <a:ext cx="3804146" cy="3804146"/>
          </a:xfrm>
          <a:prstGeom prst="rect">
            <a:avLst/>
          </a:prstGeom>
        </p:spPr>
      </p:pic>
      <p:pic>
        <p:nvPicPr>
          <p:cNvPr id="12" name="Image 3" descr="preencoded.png">
            <a:extLst>
              <a:ext uri="{FF2B5EF4-FFF2-40B4-BE49-F238E27FC236}">
                <a16:creationId xmlns:a16="http://schemas.microsoft.com/office/drawing/2014/main" id="{7C43E293-0E85-01E1-6FF0-B35DCF6E00FD}"/>
              </a:ext>
            </a:extLst>
          </p:cNvPr>
          <p:cNvPicPr>
            <a:picLocks noChangeAspect="1"/>
          </p:cNvPicPr>
          <p:nvPr/>
        </p:nvPicPr>
        <p:blipFill>
          <a:blip r:embed="rId6"/>
          <a:stretch>
            <a:fillRect/>
          </a:stretch>
        </p:blipFill>
        <p:spPr>
          <a:xfrm>
            <a:off x="7043837" y="2970907"/>
            <a:ext cx="282773" cy="353517"/>
          </a:xfrm>
          <a:prstGeom prst="rect">
            <a:avLst/>
          </a:prstGeom>
        </p:spPr>
      </p:pic>
      <p:sp>
        <p:nvSpPr>
          <p:cNvPr id="13" name="Text 5">
            <a:extLst>
              <a:ext uri="{FF2B5EF4-FFF2-40B4-BE49-F238E27FC236}">
                <a16:creationId xmlns:a16="http://schemas.microsoft.com/office/drawing/2014/main" id="{02E6C21E-0A10-1D02-E459-2FE53F2F9733}"/>
              </a:ext>
            </a:extLst>
          </p:cNvPr>
          <p:cNvSpPr/>
          <p:nvPr/>
        </p:nvSpPr>
        <p:spPr>
          <a:xfrm>
            <a:off x="8281492" y="4579640"/>
            <a:ext cx="2362696" cy="295275"/>
          </a:xfrm>
          <a:prstGeom prst="rect">
            <a:avLst/>
          </a:prstGeom>
          <a:noFill/>
          <a:ln/>
        </p:spPr>
        <p:txBody>
          <a:bodyPr wrap="none" lIns="0" tIns="0" rIns="0" bIns="0" rtlCol="0" anchor="t"/>
          <a:lstStyle/>
          <a:p>
            <a:pPr>
              <a:lnSpc>
                <a:spcPts val="2292"/>
              </a:lnSpc>
            </a:pPr>
            <a:r>
              <a:rPr lang="en-US" sz="1833" b="1" dirty="0" err="1">
                <a:solidFill>
                  <a:srgbClr val="272525"/>
                </a:solidFill>
                <a:latin typeface="Inter Bold" pitchFamily="34" charset="0"/>
                <a:ea typeface="Inter Bold" pitchFamily="34" charset="-122"/>
                <a:cs typeface="Inter Bold" pitchFamily="34" charset="-120"/>
              </a:rPr>
              <a:t>Procesforståelse</a:t>
            </a:r>
            <a:endParaRPr lang="en-US" sz="1833" dirty="0"/>
          </a:p>
        </p:txBody>
      </p:sp>
      <p:sp>
        <p:nvSpPr>
          <p:cNvPr id="14" name="Text 6">
            <a:extLst>
              <a:ext uri="{FF2B5EF4-FFF2-40B4-BE49-F238E27FC236}">
                <a16:creationId xmlns:a16="http://schemas.microsoft.com/office/drawing/2014/main" id="{D4766599-4F3E-D84E-0861-3D3F23A82154}"/>
              </a:ext>
            </a:extLst>
          </p:cNvPr>
          <p:cNvSpPr/>
          <p:nvPr/>
        </p:nvSpPr>
        <p:spPr>
          <a:xfrm>
            <a:off x="8281492" y="4988322"/>
            <a:ext cx="3249018" cy="302419"/>
          </a:xfrm>
          <a:prstGeom prst="rect">
            <a:avLst/>
          </a:prstGeom>
          <a:noFill/>
          <a:ln/>
        </p:spPr>
        <p:txBody>
          <a:bodyPr wrap="none" lIns="0" tIns="0" rIns="0" bIns="0" rtlCol="0" anchor="t"/>
          <a:lstStyle/>
          <a:p>
            <a:pPr>
              <a:lnSpc>
                <a:spcPts val="2375"/>
              </a:lnSpc>
            </a:pPr>
            <a:r>
              <a:rPr lang="en-US" sz="1458" dirty="0">
                <a:solidFill>
                  <a:srgbClr val="272525"/>
                </a:solidFill>
                <a:latin typeface="Inter" pitchFamily="34" charset="0"/>
                <a:ea typeface="Inter" pitchFamily="34" charset="-122"/>
                <a:cs typeface="Inter" pitchFamily="34" charset="-120"/>
              </a:rPr>
              <a:t>Styrke ligger i </a:t>
            </a:r>
            <a:r>
              <a:rPr lang="en-US" sz="1458" dirty="0" err="1">
                <a:solidFill>
                  <a:srgbClr val="272525"/>
                </a:solidFill>
                <a:latin typeface="Inter" pitchFamily="34" charset="0"/>
                <a:ea typeface="Inter" pitchFamily="34" charset="-122"/>
                <a:cs typeface="Inter" pitchFamily="34" charset="-120"/>
              </a:rPr>
              <a:t>overblik</a:t>
            </a:r>
            <a:r>
              <a:rPr lang="en-US" sz="1458" dirty="0">
                <a:solidFill>
                  <a:srgbClr val="272525"/>
                </a:solidFill>
                <a:latin typeface="Inter" pitchFamily="34" charset="0"/>
                <a:ea typeface="Inter" pitchFamily="34" charset="-122"/>
                <a:cs typeface="Inter" pitchFamily="34" charset="-120"/>
              </a:rPr>
              <a:t>, </a:t>
            </a:r>
            <a:r>
              <a:rPr lang="en-US" sz="1458" dirty="0" err="1">
                <a:solidFill>
                  <a:srgbClr val="272525"/>
                </a:solidFill>
                <a:latin typeface="Inter" pitchFamily="34" charset="0"/>
                <a:ea typeface="Inter" pitchFamily="34" charset="-122"/>
                <a:cs typeface="Inter" pitchFamily="34" charset="-120"/>
              </a:rPr>
              <a:t>ikke</a:t>
            </a:r>
            <a:r>
              <a:rPr lang="en-US" sz="1458" dirty="0">
                <a:solidFill>
                  <a:srgbClr val="272525"/>
                </a:solidFill>
                <a:latin typeface="Inter" pitchFamily="34" charset="0"/>
                <a:ea typeface="Inter" pitchFamily="34" charset="-122"/>
                <a:cs typeface="Inter" pitchFamily="34" charset="-120"/>
              </a:rPr>
              <a:t> </a:t>
            </a:r>
            <a:r>
              <a:rPr lang="en-US" sz="1458" dirty="0" err="1">
                <a:solidFill>
                  <a:srgbClr val="272525"/>
                </a:solidFill>
                <a:latin typeface="Inter" pitchFamily="34" charset="0"/>
                <a:ea typeface="Inter" pitchFamily="34" charset="-122"/>
                <a:cs typeface="Inter" pitchFamily="34" charset="-120"/>
              </a:rPr>
              <a:t>kodning</a:t>
            </a:r>
            <a:endParaRPr lang="en-US" sz="1458" dirty="0"/>
          </a:p>
        </p:txBody>
      </p:sp>
      <p:pic>
        <p:nvPicPr>
          <p:cNvPr id="15" name="Image 4" descr="preencoded.png">
            <a:extLst>
              <a:ext uri="{FF2B5EF4-FFF2-40B4-BE49-F238E27FC236}">
                <a16:creationId xmlns:a16="http://schemas.microsoft.com/office/drawing/2014/main" id="{5832D3B4-D5B4-2362-50B1-72B2F3DF4ECE}"/>
              </a:ext>
            </a:extLst>
          </p:cNvPr>
          <p:cNvPicPr>
            <a:picLocks noChangeAspect="1"/>
          </p:cNvPicPr>
          <p:nvPr/>
        </p:nvPicPr>
        <p:blipFill>
          <a:blip r:embed="rId7"/>
          <a:stretch>
            <a:fillRect/>
          </a:stretch>
        </p:blipFill>
        <p:spPr>
          <a:xfrm>
            <a:off x="4193878" y="2011264"/>
            <a:ext cx="3804146" cy="3804146"/>
          </a:xfrm>
          <a:prstGeom prst="rect">
            <a:avLst/>
          </a:prstGeom>
        </p:spPr>
      </p:pic>
      <p:pic>
        <p:nvPicPr>
          <p:cNvPr id="16" name="Image 5" descr="preencoded.png">
            <a:extLst>
              <a:ext uri="{FF2B5EF4-FFF2-40B4-BE49-F238E27FC236}">
                <a16:creationId xmlns:a16="http://schemas.microsoft.com/office/drawing/2014/main" id="{8C0C88ED-8300-2578-7333-829A55D19406}"/>
              </a:ext>
            </a:extLst>
          </p:cNvPr>
          <p:cNvPicPr>
            <a:picLocks noChangeAspect="1"/>
          </p:cNvPicPr>
          <p:nvPr/>
        </p:nvPicPr>
        <p:blipFill>
          <a:blip r:embed="rId8"/>
          <a:stretch>
            <a:fillRect/>
          </a:stretch>
        </p:blipFill>
        <p:spPr>
          <a:xfrm>
            <a:off x="6720086" y="4825802"/>
            <a:ext cx="282773" cy="353517"/>
          </a:xfrm>
          <a:prstGeom prst="rect">
            <a:avLst/>
          </a:prstGeom>
        </p:spPr>
      </p:pic>
      <p:sp>
        <p:nvSpPr>
          <p:cNvPr id="17" name="Text 7">
            <a:extLst>
              <a:ext uri="{FF2B5EF4-FFF2-40B4-BE49-F238E27FC236}">
                <a16:creationId xmlns:a16="http://schemas.microsoft.com/office/drawing/2014/main" id="{7EB9D573-CCE7-D166-E608-EEB7C4DE274A}"/>
              </a:ext>
            </a:extLst>
          </p:cNvPr>
          <p:cNvSpPr/>
          <p:nvPr/>
        </p:nvSpPr>
        <p:spPr>
          <a:xfrm>
            <a:off x="1547714" y="4579640"/>
            <a:ext cx="2362696" cy="295275"/>
          </a:xfrm>
          <a:prstGeom prst="rect">
            <a:avLst/>
          </a:prstGeom>
          <a:noFill/>
          <a:ln/>
        </p:spPr>
        <p:txBody>
          <a:bodyPr wrap="none" lIns="0" tIns="0" rIns="0" bIns="0" rtlCol="0" anchor="t"/>
          <a:lstStyle/>
          <a:p>
            <a:pPr algn="r">
              <a:lnSpc>
                <a:spcPts val="2292"/>
              </a:lnSpc>
            </a:pPr>
            <a:r>
              <a:rPr lang="en-US" sz="1833" b="1">
                <a:solidFill>
                  <a:srgbClr val="272525"/>
                </a:solidFill>
                <a:latin typeface="Inter Bold" pitchFamily="34" charset="0"/>
                <a:ea typeface="Inter Bold" pitchFamily="34" charset="-122"/>
                <a:cs typeface="Inter Bold" pitchFamily="34" charset="-120"/>
              </a:rPr>
              <a:t>AI-samarbejde</a:t>
            </a:r>
            <a:endParaRPr lang="en-US" sz="1833"/>
          </a:p>
        </p:txBody>
      </p:sp>
      <p:sp>
        <p:nvSpPr>
          <p:cNvPr id="18" name="Text 8">
            <a:extLst>
              <a:ext uri="{FF2B5EF4-FFF2-40B4-BE49-F238E27FC236}">
                <a16:creationId xmlns:a16="http://schemas.microsoft.com/office/drawing/2014/main" id="{EEEFA8CF-5084-2900-1061-9E23214A20F0}"/>
              </a:ext>
            </a:extLst>
          </p:cNvPr>
          <p:cNvSpPr/>
          <p:nvPr/>
        </p:nvSpPr>
        <p:spPr>
          <a:xfrm>
            <a:off x="661492" y="4988322"/>
            <a:ext cx="3248918" cy="302419"/>
          </a:xfrm>
          <a:prstGeom prst="rect">
            <a:avLst/>
          </a:prstGeom>
          <a:noFill/>
          <a:ln/>
        </p:spPr>
        <p:txBody>
          <a:bodyPr wrap="none" lIns="0" tIns="0" rIns="0" bIns="0" rtlCol="0" anchor="t"/>
          <a:lstStyle/>
          <a:p>
            <a:pPr algn="r">
              <a:lnSpc>
                <a:spcPts val="2375"/>
              </a:lnSpc>
            </a:pPr>
            <a:r>
              <a:rPr lang="en-US" sz="1458">
                <a:solidFill>
                  <a:srgbClr val="272525"/>
                </a:solidFill>
                <a:latin typeface="Inter" pitchFamily="34" charset="0"/>
                <a:ea typeface="Inter" pitchFamily="34" charset="-122"/>
                <a:cs typeface="Inter" pitchFamily="34" charset="-120"/>
              </a:rPr>
              <a:t>Arbejde med AI som kollega</a:t>
            </a:r>
            <a:endParaRPr lang="en-US" sz="1458"/>
          </a:p>
        </p:txBody>
      </p:sp>
      <p:pic>
        <p:nvPicPr>
          <p:cNvPr id="19" name="Image 6" descr="preencoded.png">
            <a:extLst>
              <a:ext uri="{FF2B5EF4-FFF2-40B4-BE49-F238E27FC236}">
                <a16:creationId xmlns:a16="http://schemas.microsoft.com/office/drawing/2014/main" id="{CBE6166A-F5E3-1865-FE95-C68FA9BC00C5}"/>
              </a:ext>
            </a:extLst>
          </p:cNvPr>
          <p:cNvPicPr>
            <a:picLocks noChangeAspect="1"/>
          </p:cNvPicPr>
          <p:nvPr/>
        </p:nvPicPr>
        <p:blipFill>
          <a:blip r:embed="rId9"/>
          <a:stretch>
            <a:fillRect/>
          </a:stretch>
        </p:blipFill>
        <p:spPr>
          <a:xfrm>
            <a:off x="4193878" y="2011264"/>
            <a:ext cx="3804146" cy="3804146"/>
          </a:xfrm>
          <a:prstGeom prst="rect">
            <a:avLst/>
          </a:prstGeom>
        </p:spPr>
      </p:pic>
      <p:pic>
        <p:nvPicPr>
          <p:cNvPr id="20" name="Image 7" descr="preencoded.png">
            <a:extLst>
              <a:ext uri="{FF2B5EF4-FFF2-40B4-BE49-F238E27FC236}">
                <a16:creationId xmlns:a16="http://schemas.microsoft.com/office/drawing/2014/main" id="{B888A356-E671-06A4-B265-63F0A5D37689}"/>
              </a:ext>
            </a:extLst>
          </p:cNvPr>
          <p:cNvPicPr>
            <a:picLocks noChangeAspect="1"/>
          </p:cNvPicPr>
          <p:nvPr/>
        </p:nvPicPr>
        <p:blipFill>
          <a:blip r:embed="rId10"/>
          <a:stretch>
            <a:fillRect/>
          </a:stretch>
        </p:blipFill>
        <p:spPr>
          <a:xfrm>
            <a:off x="4865192" y="4502051"/>
            <a:ext cx="282773" cy="353517"/>
          </a:xfrm>
          <a:prstGeom prst="rect">
            <a:avLst/>
          </a:prstGeom>
        </p:spPr>
      </p:pic>
    </p:spTree>
    <p:extLst>
      <p:ext uri="{BB962C8B-B14F-4D97-AF65-F5344CB8AC3E}">
        <p14:creationId xmlns:p14="http://schemas.microsoft.com/office/powerpoint/2010/main" val="38921243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DAE23B-24D8-E33E-B95E-875E99AE5585}"/>
              </a:ext>
            </a:extLst>
          </p:cNvPr>
          <p:cNvSpPr>
            <a:spLocks noGrp="1"/>
          </p:cNvSpPr>
          <p:nvPr>
            <p:ph type="title"/>
          </p:nvPr>
        </p:nvSpPr>
        <p:spPr/>
        <p:txBody>
          <a:bodyPr/>
          <a:lstStyle/>
          <a:p>
            <a:r>
              <a:rPr lang="da-DK" dirty="0"/>
              <a:t>Undervisningsmaterialer</a:t>
            </a:r>
          </a:p>
        </p:txBody>
      </p:sp>
      <p:sp>
        <p:nvSpPr>
          <p:cNvPr id="3" name="Pladsholder til indhold 2">
            <a:extLst>
              <a:ext uri="{FF2B5EF4-FFF2-40B4-BE49-F238E27FC236}">
                <a16:creationId xmlns:a16="http://schemas.microsoft.com/office/drawing/2014/main" id="{F907CB1D-1F97-D1FE-1C74-6CA262FC7098}"/>
              </a:ext>
            </a:extLst>
          </p:cNvPr>
          <p:cNvSpPr>
            <a:spLocks noGrp="1"/>
          </p:cNvSpPr>
          <p:nvPr>
            <p:ph idx="1"/>
          </p:nvPr>
        </p:nvSpPr>
        <p:spPr/>
        <p:txBody>
          <a:bodyPr/>
          <a:lstStyle/>
          <a:p>
            <a:r>
              <a:rPr lang="da-DK" dirty="0"/>
              <a:t>AMU </a:t>
            </a:r>
          </a:p>
          <a:p>
            <a:pPr lvl="1"/>
            <a:r>
              <a:rPr lang="da-DK" dirty="0"/>
              <a:t>Fem dage</a:t>
            </a:r>
          </a:p>
          <a:p>
            <a:r>
              <a:rPr lang="da-DK" dirty="0">
                <a:solidFill>
                  <a:srgbClr val="1F1F1F"/>
                </a:solidFill>
                <a:latin typeface="Google Sans Text"/>
              </a:rPr>
              <a:t>Hovedforløb kontor </a:t>
            </a:r>
          </a:p>
          <a:p>
            <a:pPr lvl="1"/>
            <a:r>
              <a:rPr lang="da-DK" dirty="0">
                <a:solidFill>
                  <a:srgbClr val="1F1F1F"/>
                </a:solidFill>
                <a:latin typeface="Google Sans Text"/>
              </a:rPr>
              <a:t>Optimering af arbejdsprocesser</a:t>
            </a:r>
          </a:p>
          <a:p>
            <a:pPr lvl="1"/>
            <a:r>
              <a:rPr lang="da-DK" dirty="0">
                <a:solidFill>
                  <a:srgbClr val="1F1F1F"/>
                </a:solidFill>
                <a:latin typeface="Google Sans Text"/>
              </a:rPr>
              <a:t>2 forløb</a:t>
            </a:r>
          </a:p>
          <a:p>
            <a:r>
              <a:rPr lang="da-DK" dirty="0">
                <a:solidFill>
                  <a:srgbClr val="1F1F1F"/>
                </a:solidFill>
                <a:latin typeface="Google Sans Text"/>
              </a:rPr>
              <a:t>Webinar</a:t>
            </a:r>
          </a:p>
        </p:txBody>
      </p:sp>
    </p:spTree>
    <p:extLst>
      <p:ext uri="{BB962C8B-B14F-4D97-AF65-F5344CB8AC3E}">
        <p14:creationId xmlns:p14="http://schemas.microsoft.com/office/powerpoint/2010/main" val="3820899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589572"/>
            <a:ext cx="12191999" cy="5522294"/>
          </a:xfrm>
        </p:spPr>
        <p:txBody>
          <a:bodyPr>
            <a:noAutofit/>
          </a:bodyPr>
          <a:lstStyle/>
          <a:p>
            <a:pPr algn="ctr"/>
            <a:r>
              <a:rPr lang="da-DK" sz="6600">
                <a:solidFill>
                  <a:schemeClr val="accent1">
                    <a:lumMod val="50000"/>
                  </a:schemeClr>
                </a:solidFill>
                <a:latin typeface="Arial Black" panose="020B0A04020102020204" pitchFamily="34" charset="0"/>
              </a:rPr>
              <a:t>Aktiviteter</a:t>
            </a:r>
          </a:p>
        </p:txBody>
      </p:sp>
    </p:spTree>
    <p:extLst>
      <p:ext uri="{BB962C8B-B14F-4D97-AF65-F5344CB8AC3E}">
        <p14:creationId xmlns:p14="http://schemas.microsoft.com/office/powerpoint/2010/main" val="270303441"/>
      </p:ext>
    </p:extLst>
  </p:cSld>
  <p:clrMapOvr>
    <a:masterClrMapping/>
  </p:clrMapOvr>
  <p:transition spd="slow">
    <p:cove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076149-574B-7161-1B64-21BDB72B9B9C}"/>
              </a:ext>
            </a:extLst>
          </p:cNvPr>
          <p:cNvSpPr>
            <a:spLocks noGrp="1"/>
          </p:cNvSpPr>
          <p:nvPr>
            <p:ph type="title"/>
          </p:nvPr>
        </p:nvSpPr>
        <p:spPr/>
        <p:txBody>
          <a:bodyPr/>
          <a:lstStyle/>
          <a:p>
            <a:r>
              <a:rPr lang="da-DK" dirty="0"/>
              <a:t>AMU-kurserne</a:t>
            </a:r>
          </a:p>
        </p:txBody>
      </p:sp>
      <p:sp>
        <p:nvSpPr>
          <p:cNvPr id="3" name="Pladsholder til indhold 2">
            <a:extLst>
              <a:ext uri="{FF2B5EF4-FFF2-40B4-BE49-F238E27FC236}">
                <a16:creationId xmlns:a16="http://schemas.microsoft.com/office/drawing/2014/main" id="{84D465CE-3140-D65E-F844-9C001A6821FF}"/>
              </a:ext>
            </a:extLst>
          </p:cNvPr>
          <p:cNvSpPr>
            <a:spLocks noGrp="1"/>
          </p:cNvSpPr>
          <p:nvPr>
            <p:ph idx="1"/>
          </p:nvPr>
        </p:nvSpPr>
        <p:spPr/>
        <p:txBody>
          <a:bodyPr>
            <a:normAutofit fontScale="92500" lnSpcReduction="10000"/>
          </a:bodyPr>
          <a:lstStyle/>
          <a:p>
            <a:r>
              <a:rPr lang="da-DK" dirty="0"/>
              <a:t>Introduktion til RPA i administrative funktioner – 1 dag</a:t>
            </a:r>
          </a:p>
          <a:p>
            <a:pPr lvl="1"/>
            <a:r>
              <a:rPr lang="da-DK" dirty="0"/>
              <a:t>Kendskab og muligheder</a:t>
            </a:r>
          </a:p>
          <a:p>
            <a:pPr lvl="1"/>
            <a:r>
              <a:rPr lang="da-DK" dirty="0">
                <a:hlinkClick r:id="rId3"/>
              </a:rPr>
              <a:t>https://videnscenterportalen.dk/merkura/forloeb/materiale-til-amu-introduktion-til-rpa-i-administrative-funktioner-del-1/</a:t>
            </a:r>
            <a:r>
              <a:rPr lang="da-DK" dirty="0"/>
              <a:t> </a:t>
            </a:r>
          </a:p>
          <a:p>
            <a:r>
              <a:rPr lang="da-DK" dirty="0"/>
              <a:t>Afdækning af administrative processer til RPA -2 dage</a:t>
            </a:r>
          </a:p>
          <a:p>
            <a:pPr lvl="1"/>
            <a:r>
              <a:rPr lang="da-DK" dirty="0"/>
              <a:t>Kortlægning og beregninger</a:t>
            </a:r>
          </a:p>
          <a:p>
            <a:pPr lvl="1"/>
            <a:r>
              <a:rPr lang="da-DK" dirty="0">
                <a:hlinkClick r:id="rId4"/>
              </a:rPr>
              <a:t>https://videnscenterportalen.dk/merkura/forloeb/materiale-til-amu-afdaekning-af-administrative-processer-rpa/</a:t>
            </a:r>
            <a:r>
              <a:rPr lang="da-DK" dirty="0"/>
              <a:t> </a:t>
            </a:r>
          </a:p>
          <a:p>
            <a:r>
              <a:rPr lang="da-DK" dirty="0"/>
              <a:t>Udvikling af administrative processer med RPA – 2 dage</a:t>
            </a:r>
          </a:p>
          <a:p>
            <a:pPr lvl="1"/>
            <a:r>
              <a:rPr lang="da-DK" dirty="0"/>
              <a:t>Designe og teste</a:t>
            </a:r>
          </a:p>
          <a:p>
            <a:pPr lvl="1"/>
            <a:r>
              <a:rPr lang="da-DK" dirty="0">
                <a:hlinkClick r:id="rId5"/>
              </a:rPr>
              <a:t>https://videnscenterportalen.dk/merkura/forloeb/materiale-til-amu-udvikling-af-administrative-opgaver-med-rpa-del-3/</a:t>
            </a:r>
            <a:r>
              <a:rPr lang="da-DK" dirty="0"/>
              <a:t> </a:t>
            </a:r>
          </a:p>
        </p:txBody>
      </p:sp>
    </p:spTree>
    <p:extLst>
      <p:ext uri="{BB962C8B-B14F-4D97-AF65-F5344CB8AC3E}">
        <p14:creationId xmlns:p14="http://schemas.microsoft.com/office/powerpoint/2010/main" val="3992496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1E408A-AD88-E01A-01A7-E22E52671D5E}"/>
              </a:ext>
            </a:extLst>
          </p:cNvPr>
          <p:cNvSpPr>
            <a:spLocks noGrp="1"/>
          </p:cNvSpPr>
          <p:nvPr>
            <p:ph type="title"/>
          </p:nvPr>
        </p:nvSpPr>
        <p:spPr/>
        <p:txBody>
          <a:bodyPr/>
          <a:lstStyle/>
          <a:p>
            <a:r>
              <a:rPr lang="da-DK" dirty="0"/>
              <a:t>Materialet består af</a:t>
            </a:r>
          </a:p>
        </p:txBody>
      </p:sp>
      <p:sp>
        <p:nvSpPr>
          <p:cNvPr id="3" name="Pladsholder til indhold 2">
            <a:extLst>
              <a:ext uri="{FF2B5EF4-FFF2-40B4-BE49-F238E27FC236}">
                <a16:creationId xmlns:a16="http://schemas.microsoft.com/office/drawing/2014/main" id="{864335B8-3B69-5828-B5A5-2FA45559CC8A}"/>
              </a:ext>
            </a:extLst>
          </p:cNvPr>
          <p:cNvSpPr>
            <a:spLocks noGrp="1"/>
          </p:cNvSpPr>
          <p:nvPr>
            <p:ph idx="1"/>
          </p:nvPr>
        </p:nvSpPr>
        <p:spPr/>
        <p:txBody>
          <a:bodyPr/>
          <a:lstStyle/>
          <a:p>
            <a:r>
              <a:rPr lang="da-DK" dirty="0" err="1"/>
              <a:t>Worddokument</a:t>
            </a:r>
            <a:r>
              <a:rPr lang="da-DK" dirty="0"/>
              <a:t> ‘Lærebog’</a:t>
            </a:r>
          </a:p>
          <a:p>
            <a:r>
              <a:rPr lang="da-DK" dirty="0"/>
              <a:t>Slides</a:t>
            </a:r>
          </a:p>
          <a:p>
            <a:r>
              <a:rPr lang="da-DK" dirty="0"/>
              <a:t>Opgaver med vejledende løsning</a:t>
            </a:r>
          </a:p>
          <a:p>
            <a:endParaRPr lang="da-DK" dirty="0"/>
          </a:p>
          <a:p>
            <a:endParaRPr lang="da-DK" dirty="0"/>
          </a:p>
        </p:txBody>
      </p:sp>
    </p:spTree>
    <p:extLst>
      <p:ext uri="{BB962C8B-B14F-4D97-AF65-F5344CB8AC3E}">
        <p14:creationId xmlns:p14="http://schemas.microsoft.com/office/powerpoint/2010/main" val="29552765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93C540-A952-4671-432D-FCD7D73DA39F}"/>
              </a:ext>
            </a:extLst>
          </p:cNvPr>
          <p:cNvSpPr>
            <a:spLocks noGrp="1"/>
          </p:cNvSpPr>
          <p:nvPr>
            <p:ph type="title"/>
          </p:nvPr>
        </p:nvSpPr>
        <p:spPr/>
        <p:txBody>
          <a:bodyPr/>
          <a:lstStyle/>
          <a:p>
            <a:r>
              <a:rPr lang="da-DK" dirty="0"/>
              <a:t>Indholdet</a:t>
            </a:r>
          </a:p>
        </p:txBody>
      </p:sp>
      <p:sp>
        <p:nvSpPr>
          <p:cNvPr id="3" name="Pladsholder til indhold 2">
            <a:extLst>
              <a:ext uri="{FF2B5EF4-FFF2-40B4-BE49-F238E27FC236}">
                <a16:creationId xmlns:a16="http://schemas.microsoft.com/office/drawing/2014/main" id="{26A87923-F06F-4875-71BD-F068AA055FAC}"/>
              </a:ext>
            </a:extLst>
          </p:cNvPr>
          <p:cNvSpPr>
            <a:spLocks noGrp="1"/>
          </p:cNvSpPr>
          <p:nvPr>
            <p:ph idx="1"/>
          </p:nvPr>
        </p:nvSpPr>
        <p:spPr/>
        <p:txBody>
          <a:bodyPr/>
          <a:lstStyle/>
          <a:p>
            <a:r>
              <a:rPr lang="da-DK" dirty="0"/>
              <a:t>Afspejler mål og afsluttende prøve</a:t>
            </a:r>
          </a:p>
          <a:p>
            <a:r>
              <a:rPr lang="da-DK" dirty="0"/>
              <a:t>Udgangspunkt i så virkelighedsnære øvelser og </a:t>
            </a:r>
            <a:r>
              <a:rPr lang="da-DK" dirty="0" err="1"/>
              <a:t>reflektioner</a:t>
            </a:r>
            <a:r>
              <a:rPr lang="da-DK" dirty="0"/>
              <a:t> som muligt</a:t>
            </a:r>
          </a:p>
          <a:p>
            <a:r>
              <a:rPr lang="da-DK" dirty="0"/>
              <a:t>Slutprodukt i Microsoft Power </a:t>
            </a:r>
            <a:r>
              <a:rPr lang="da-DK" dirty="0" err="1"/>
              <a:t>Automate</a:t>
            </a:r>
            <a:endParaRPr lang="da-DK" dirty="0"/>
          </a:p>
          <a:p>
            <a:pPr marL="457200" lvl="1" indent="0">
              <a:buNone/>
            </a:pPr>
            <a:endParaRPr lang="da-DK" dirty="0"/>
          </a:p>
        </p:txBody>
      </p:sp>
    </p:spTree>
    <p:extLst>
      <p:ext uri="{BB962C8B-B14F-4D97-AF65-F5344CB8AC3E}">
        <p14:creationId xmlns:p14="http://schemas.microsoft.com/office/powerpoint/2010/main" val="40650963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120DDD-2430-39A0-C352-5BD90125B4BC}"/>
              </a:ext>
            </a:extLst>
          </p:cNvPr>
          <p:cNvSpPr>
            <a:spLocks noGrp="1"/>
          </p:cNvSpPr>
          <p:nvPr>
            <p:ph type="title"/>
          </p:nvPr>
        </p:nvSpPr>
        <p:spPr/>
        <p:txBody>
          <a:bodyPr/>
          <a:lstStyle/>
          <a:p>
            <a:r>
              <a:rPr lang="da-DK" dirty="0"/>
              <a:t>Lærebogen</a:t>
            </a:r>
          </a:p>
        </p:txBody>
      </p:sp>
      <p:sp>
        <p:nvSpPr>
          <p:cNvPr id="3" name="Pladsholder til indhold 2">
            <a:extLst>
              <a:ext uri="{FF2B5EF4-FFF2-40B4-BE49-F238E27FC236}">
                <a16:creationId xmlns:a16="http://schemas.microsoft.com/office/drawing/2014/main" id="{50B4FEF7-36D7-AA87-4244-6560551AA9F6}"/>
              </a:ext>
            </a:extLst>
          </p:cNvPr>
          <p:cNvSpPr>
            <a:spLocks noGrp="1"/>
          </p:cNvSpPr>
          <p:nvPr>
            <p:ph idx="1"/>
          </p:nvPr>
        </p:nvSpPr>
        <p:spPr/>
        <p:txBody>
          <a:bodyPr/>
          <a:lstStyle/>
          <a:p>
            <a:r>
              <a:rPr lang="da-DK" dirty="0"/>
              <a:t>Primært tekst</a:t>
            </a:r>
          </a:p>
          <a:p>
            <a:r>
              <a:rPr lang="da-DK" dirty="0"/>
              <a:t>Illustrationer</a:t>
            </a:r>
          </a:p>
          <a:p>
            <a:endParaRPr lang="da-DK" dirty="0"/>
          </a:p>
        </p:txBody>
      </p:sp>
      <p:pic>
        <p:nvPicPr>
          <p:cNvPr id="4" name="Billede 3" descr="Et billede, der indeholder cirkel, skærmbillede, Grafik, tekst&#10;&#10;Automatisk genereret beskrivelse">
            <a:extLst>
              <a:ext uri="{FF2B5EF4-FFF2-40B4-BE49-F238E27FC236}">
                <a16:creationId xmlns:a16="http://schemas.microsoft.com/office/drawing/2014/main" id="{73C64D02-9508-79B1-278F-C09BC165C3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2509" y="213938"/>
            <a:ext cx="7273723" cy="7273723"/>
          </a:xfrm>
          <a:prstGeom prst="rect">
            <a:avLst/>
          </a:prstGeom>
        </p:spPr>
      </p:pic>
    </p:spTree>
    <p:extLst>
      <p:ext uri="{BB962C8B-B14F-4D97-AF65-F5344CB8AC3E}">
        <p14:creationId xmlns:p14="http://schemas.microsoft.com/office/powerpoint/2010/main" val="396030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D263C-6CAA-E65B-B3DA-6DB6CEDDFE8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B7AA244-F6C3-E119-E638-E042CCC16FEA}"/>
              </a:ext>
            </a:extLst>
          </p:cNvPr>
          <p:cNvSpPr>
            <a:spLocks noGrp="1"/>
          </p:cNvSpPr>
          <p:nvPr>
            <p:ph type="title"/>
          </p:nvPr>
        </p:nvSpPr>
        <p:spPr/>
        <p:txBody>
          <a:bodyPr/>
          <a:lstStyle/>
          <a:p>
            <a:r>
              <a:rPr lang="da-DK" dirty="0"/>
              <a:t>Lærebogen</a:t>
            </a:r>
          </a:p>
        </p:txBody>
      </p:sp>
      <p:sp>
        <p:nvSpPr>
          <p:cNvPr id="3" name="Pladsholder til indhold 2">
            <a:extLst>
              <a:ext uri="{FF2B5EF4-FFF2-40B4-BE49-F238E27FC236}">
                <a16:creationId xmlns:a16="http://schemas.microsoft.com/office/drawing/2014/main" id="{4004B9F6-BC58-3E71-0314-98D7625E3CFD}"/>
              </a:ext>
            </a:extLst>
          </p:cNvPr>
          <p:cNvSpPr>
            <a:spLocks noGrp="1"/>
          </p:cNvSpPr>
          <p:nvPr>
            <p:ph idx="1"/>
          </p:nvPr>
        </p:nvSpPr>
        <p:spPr/>
        <p:txBody>
          <a:bodyPr/>
          <a:lstStyle/>
          <a:p>
            <a:r>
              <a:rPr lang="da-DK" dirty="0"/>
              <a:t>Primært tekst</a:t>
            </a:r>
          </a:p>
          <a:p>
            <a:r>
              <a:rPr lang="da-DK" dirty="0"/>
              <a:t>Illustrationer</a:t>
            </a:r>
          </a:p>
          <a:p>
            <a:r>
              <a:rPr lang="da-DK" dirty="0"/>
              <a:t>Screenshots</a:t>
            </a:r>
          </a:p>
          <a:p>
            <a:endParaRPr lang="da-DK" dirty="0"/>
          </a:p>
        </p:txBody>
      </p:sp>
      <p:pic>
        <p:nvPicPr>
          <p:cNvPr id="4" name="Billede 3">
            <a:extLst>
              <a:ext uri="{FF2B5EF4-FFF2-40B4-BE49-F238E27FC236}">
                <a16:creationId xmlns:a16="http://schemas.microsoft.com/office/drawing/2014/main" id="{373AB8B5-80EE-B3EA-A6D1-D6738D40AF0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882629" y="365124"/>
            <a:ext cx="4532675" cy="6120191"/>
          </a:xfrm>
          <a:prstGeom prst="rect">
            <a:avLst/>
          </a:prstGeom>
        </p:spPr>
      </p:pic>
    </p:spTree>
    <p:extLst>
      <p:ext uri="{BB962C8B-B14F-4D97-AF65-F5344CB8AC3E}">
        <p14:creationId xmlns:p14="http://schemas.microsoft.com/office/powerpoint/2010/main" val="40429108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6D784-EDD8-2BAD-5FF3-B739899F5FD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4944AA6-C583-7600-67FD-E12D0CD07901}"/>
              </a:ext>
            </a:extLst>
          </p:cNvPr>
          <p:cNvSpPr>
            <a:spLocks noGrp="1"/>
          </p:cNvSpPr>
          <p:nvPr>
            <p:ph type="title"/>
          </p:nvPr>
        </p:nvSpPr>
        <p:spPr/>
        <p:txBody>
          <a:bodyPr/>
          <a:lstStyle/>
          <a:p>
            <a:r>
              <a:rPr lang="da-DK" dirty="0"/>
              <a:t>Lærebogen</a:t>
            </a:r>
          </a:p>
        </p:txBody>
      </p:sp>
      <p:sp>
        <p:nvSpPr>
          <p:cNvPr id="3" name="Pladsholder til indhold 2">
            <a:extLst>
              <a:ext uri="{FF2B5EF4-FFF2-40B4-BE49-F238E27FC236}">
                <a16:creationId xmlns:a16="http://schemas.microsoft.com/office/drawing/2014/main" id="{E11D0CC4-A0BA-CC24-054D-5D2A8538A3AE}"/>
              </a:ext>
            </a:extLst>
          </p:cNvPr>
          <p:cNvSpPr>
            <a:spLocks noGrp="1"/>
          </p:cNvSpPr>
          <p:nvPr>
            <p:ph idx="1"/>
          </p:nvPr>
        </p:nvSpPr>
        <p:spPr/>
        <p:txBody>
          <a:bodyPr/>
          <a:lstStyle/>
          <a:p>
            <a:r>
              <a:rPr lang="da-DK" dirty="0"/>
              <a:t>Primært tekst</a:t>
            </a:r>
          </a:p>
          <a:p>
            <a:r>
              <a:rPr lang="da-DK" dirty="0"/>
              <a:t>Illustrationer</a:t>
            </a:r>
          </a:p>
          <a:p>
            <a:r>
              <a:rPr lang="da-DK" dirty="0"/>
              <a:t>Screenshots</a:t>
            </a:r>
          </a:p>
          <a:p>
            <a:r>
              <a:rPr lang="da-DK" dirty="0"/>
              <a:t>Infobokse</a:t>
            </a:r>
          </a:p>
          <a:p>
            <a:endParaRPr lang="da-DK" dirty="0"/>
          </a:p>
        </p:txBody>
      </p:sp>
      <p:pic>
        <p:nvPicPr>
          <p:cNvPr id="4" name="Billede 3">
            <a:extLst>
              <a:ext uri="{FF2B5EF4-FFF2-40B4-BE49-F238E27FC236}">
                <a16:creationId xmlns:a16="http://schemas.microsoft.com/office/drawing/2014/main" id="{563548E9-FAA3-C43B-2559-A62AC7C0CDC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23942" y="365124"/>
            <a:ext cx="3851654" cy="5889823"/>
          </a:xfrm>
          <a:prstGeom prst="rect">
            <a:avLst/>
          </a:prstGeom>
        </p:spPr>
      </p:pic>
    </p:spTree>
    <p:extLst>
      <p:ext uri="{BB962C8B-B14F-4D97-AF65-F5344CB8AC3E}">
        <p14:creationId xmlns:p14="http://schemas.microsoft.com/office/powerpoint/2010/main" val="153823112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D78BC-CEE4-2712-C0B5-CA1BE2E6544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23DDD8E-ED6A-ECE7-9CBF-A5C0E396EFB1}"/>
              </a:ext>
            </a:extLst>
          </p:cNvPr>
          <p:cNvSpPr>
            <a:spLocks noGrp="1"/>
          </p:cNvSpPr>
          <p:nvPr>
            <p:ph type="title"/>
          </p:nvPr>
        </p:nvSpPr>
        <p:spPr/>
        <p:txBody>
          <a:bodyPr/>
          <a:lstStyle/>
          <a:p>
            <a:r>
              <a:rPr lang="da-DK" dirty="0"/>
              <a:t>Lærebogen</a:t>
            </a:r>
          </a:p>
        </p:txBody>
      </p:sp>
      <p:sp>
        <p:nvSpPr>
          <p:cNvPr id="3" name="Pladsholder til indhold 2">
            <a:extLst>
              <a:ext uri="{FF2B5EF4-FFF2-40B4-BE49-F238E27FC236}">
                <a16:creationId xmlns:a16="http://schemas.microsoft.com/office/drawing/2014/main" id="{2FF0BF56-35C9-C0AA-EC1E-447D19C34A1A}"/>
              </a:ext>
            </a:extLst>
          </p:cNvPr>
          <p:cNvSpPr>
            <a:spLocks noGrp="1"/>
          </p:cNvSpPr>
          <p:nvPr>
            <p:ph idx="1"/>
          </p:nvPr>
        </p:nvSpPr>
        <p:spPr/>
        <p:txBody>
          <a:bodyPr/>
          <a:lstStyle/>
          <a:p>
            <a:r>
              <a:rPr lang="da-DK" dirty="0"/>
              <a:t>Primært tekst</a:t>
            </a:r>
          </a:p>
          <a:p>
            <a:r>
              <a:rPr lang="da-DK" dirty="0"/>
              <a:t>Illustrationer</a:t>
            </a:r>
          </a:p>
          <a:p>
            <a:r>
              <a:rPr lang="da-DK" dirty="0"/>
              <a:t>Screenshots</a:t>
            </a:r>
          </a:p>
          <a:p>
            <a:r>
              <a:rPr lang="da-DK" dirty="0"/>
              <a:t>Infobokse</a:t>
            </a:r>
          </a:p>
          <a:p>
            <a:r>
              <a:rPr lang="da-DK" dirty="0"/>
              <a:t>Interaktive modeller</a:t>
            </a:r>
            <a:br>
              <a:rPr lang="da-DK" dirty="0"/>
            </a:br>
            <a:r>
              <a:rPr lang="da-DK" dirty="0"/>
              <a:t>og diagrammer</a:t>
            </a:r>
          </a:p>
          <a:p>
            <a:endParaRPr lang="da-DK" dirty="0"/>
          </a:p>
        </p:txBody>
      </p:sp>
      <p:pic>
        <p:nvPicPr>
          <p:cNvPr id="5" name="Skærmoptagelse 4">
            <a:hlinkClick r:id="" action="ppaction://media"/>
            <a:extLst>
              <a:ext uri="{FF2B5EF4-FFF2-40B4-BE49-F238E27FC236}">
                <a16:creationId xmlns:a16="http://schemas.microsoft.com/office/drawing/2014/main" id="{385EC0C9-D587-84A1-A33A-9E5E42AA34C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054321" y="1170718"/>
            <a:ext cx="6874765" cy="5687282"/>
          </a:xfrm>
          <a:prstGeom prst="rect">
            <a:avLst/>
          </a:prstGeom>
        </p:spPr>
      </p:pic>
    </p:spTree>
    <p:extLst>
      <p:ext uri="{BB962C8B-B14F-4D97-AF65-F5344CB8AC3E}">
        <p14:creationId xmlns:p14="http://schemas.microsoft.com/office/powerpoint/2010/main" val="1896249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5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D78BC-CEE4-2712-C0B5-CA1BE2E6544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23DDD8E-ED6A-ECE7-9CBF-A5C0E396EFB1}"/>
              </a:ext>
            </a:extLst>
          </p:cNvPr>
          <p:cNvSpPr>
            <a:spLocks noGrp="1"/>
          </p:cNvSpPr>
          <p:nvPr>
            <p:ph type="title"/>
          </p:nvPr>
        </p:nvSpPr>
        <p:spPr/>
        <p:txBody>
          <a:bodyPr/>
          <a:lstStyle/>
          <a:p>
            <a:r>
              <a:rPr lang="da-DK" dirty="0"/>
              <a:t>Lærebogen</a:t>
            </a:r>
          </a:p>
        </p:txBody>
      </p:sp>
      <p:sp>
        <p:nvSpPr>
          <p:cNvPr id="3" name="Pladsholder til indhold 2">
            <a:extLst>
              <a:ext uri="{FF2B5EF4-FFF2-40B4-BE49-F238E27FC236}">
                <a16:creationId xmlns:a16="http://schemas.microsoft.com/office/drawing/2014/main" id="{2FF0BF56-35C9-C0AA-EC1E-447D19C34A1A}"/>
              </a:ext>
            </a:extLst>
          </p:cNvPr>
          <p:cNvSpPr>
            <a:spLocks noGrp="1"/>
          </p:cNvSpPr>
          <p:nvPr>
            <p:ph idx="1"/>
          </p:nvPr>
        </p:nvSpPr>
        <p:spPr/>
        <p:txBody>
          <a:bodyPr/>
          <a:lstStyle/>
          <a:p>
            <a:r>
              <a:rPr lang="da-DK" dirty="0"/>
              <a:t>Primært tekst</a:t>
            </a:r>
          </a:p>
          <a:p>
            <a:r>
              <a:rPr lang="da-DK" dirty="0"/>
              <a:t>Illustrationer</a:t>
            </a:r>
          </a:p>
          <a:p>
            <a:r>
              <a:rPr lang="da-DK" dirty="0"/>
              <a:t>Screenshots</a:t>
            </a:r>
          </a:p>
          <a:p>
            <a:r>
              <a:rPr lang="da-DK" dirty="0"/>
              <a:t>Infobokse</a:t>
            </a:r>
          </a:p>
          <a:p>
            <a:r>
              <a:rPr lang="da-DK" dirty="0"/>
              <a:t>Interaktive modeller</a:t>
            </a:r>
            <a:br>
              <a:rPr lang="da-DK" dirty="0"/>
            </a:br>
            <a:r>
              <a:rPr lang="da-DK" dirty="0"/>
              <a:t>og diagrammer</a:t>
            </a:r>
          </a:p>
          <a:p>
            <a:endParaRPr lang="da-DK" dirty="0"/>
          </a:p>
          <a:p>
            <a:endParaRPr lang="da-DK" dirty="0"/>
          </a:p>
        </p:txBody>
      </p:sp>
      <p:pic>
        <p:nvPicPr>
          <p:cNvPr id="4" name="Skærmoptagelse 3">
            <a:hlinkClick r:id="" action="ppaction://media"/>
            <a:extLst>
              <a:ext uri="{FF2B5EF4-FFF2-40B4-BE49-F238E27FC236}">
                <a16:creationId xmlns:a16="http://schemas.microsoft.com/office/drawing/2014/main" id="{AA657161-A556-2712-BE73-0B22679EEFF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834915" y="1055076"/>
            <a:ext cx="7014552" cy="5802923"/>
          </a:xfrm>
          <a:prstGeom prst="rect">
            <a:avLst/>
          </a:prstGeom>
        </p:spPr>
      </p:pic>
    </p:spTree>
    <p:extLst>
      <p:ext uri="{BB962C8B-B14F-4D97-AF65-F5344CB8AC3E}">
        <p14:creationId xmlns:p14="http://schemas.microsoft.com/office/powerpoint/2010/main" val="482868856"/>
      </p:ext>
    </p:extLst>
  </p:cSld>
  <p:clrMapOvr>
    <a:masterClrMapping/>
  </p:clrMapOvr>
  <mc:AlternateContent xmlns:mc="http://schemas.openxmlformats.org/markup-compatibility/2006" xmlns:p14="http://schemas.microsoft.com/office/powerpoint/2010/main">
    <mc:Choice Requires="p14">
      <p:transition spd="slow" p14:dur="2000" advTm="8047"/>
    </mc:Choice>
    <mc:Fallback xmlns="">
      <p:transition spd="slow" advTm="80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04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D78BC-CEE4-2712-C0B5-CA1BE2E65443}"/>
            </a:ext>
          </a:extLst>
        </p:cNvPr>
        <p:cNvGrpSpPr/>
        <p:nvPr/>
      </p:nvGrpSpPr>
      <p:grpSpPr>
        <a:xfrm>
          <a:off x="0" y="0"/>
          <a:ext cx="0" cy="0"/>
          <a:chOff x="0" y="0"/>
          <a:chExt cx="0" cy="0"/>
        </a:xfrm>
      </p:grpSpPr>
      <p:pic>
        <p:nvPicPr>
          <p:cNvPr id="6" name="Billede 5">
            <a:extLst>
              <a:ext uri="{FF2B5EF4-FFF2-40B4-BE49-F238E27FC236}">
                <a16:creationId xmlns:a16="http://schemas.microsoft.com/office/drawing/2014/main" id="{1AA2766A-FB87-091A-DA34-31B28F6A1064}"/>
              </a:ext>
            </a:extLst>
          </p:cNvPr>
          <p:cNvPicPr>
            <a:picLocks noChangeAspect="1"/>
          </p:cNvPicPr>
          <p:nvPr/>
        </p:nvPicPr>
        <p:blipFill>
          <a:blip r:embed="rId3"/>
          <a:stretch>
            <a:fillRect/>
          </a:stretch>
        </p:blipFill>
        <p:spPr>
          <a:xfrm>
            <a:off x="4825221" y="683603"/>
            <a:ext cx="6708775" cy="5888020"/>
          </a:xfrm>
          <a:prstGeom prst="rect">
            <a:avLst/>
          </a:prstGeom>
        </p:spPr>
      </p:pic>
      <p:sp>
        <p:nvSpPr>
          <p:cNvPr id="2" name="Titel 1">
            <a:extLst>
              <a:ext uri="{FF2B5EF4-FFF2-40B4-BE49-F238E27FC236}">
                <a16:creationId xmlns:a16="http://schemas.microsoft.com/office/drawing/2014/main" id="{323DDD8E-ED6A-ECE7-9CBF-A5C0E396EFB1}"/>
              </a:ext>
            </a:extLst>
          </p:cNvPr>
          <p:cNvSpPr>
            <a:spLocks noGrp="1"/>
          </p:cNvSpPr>
          <p:nvPr>
            <p:ph type="title"/>
          </p:nvPr>
        </p:nvSpPr>
        <p:spPr/>
        <p:txBody>
          <a:bodyPr/>
          <a:lstStyle/>
          <a:p>
            <a:r>
              <a:rPr lang="da-DK" dirty="0"/>
              <a:t>Lærebogen</a:t>
            </a:r>
          </a:p>
        </p:txBody>
      </p:sp>
      <p:sp>
        <p:nvSpPr>
          <p:cNvPr id="3" name="Pladsholder til indhold 2">
            <a:extLst>
              <a:ext uri="{FF2B5EF4-FFF2-40B4-BE49-F238E27FC236}">
                <a16:creationId xmlns:a16="http://schemas.microsoft.com/office/drawing/2014/main" id="{2FF0BF56-35C9-C0AA-EC1E-447D19C34A1A}"/>
              </a:ext>
            </a:extLst>
          </p:cNvPr>
          <p:cNvSpPr>
            <a:spLocks noGrp="1"/>
          </p:cNvSpPr>
          <p:nvPr>
            <p:ph idx="1"/>
          </p:nvPr>
        </p:nvSpPr>
        <p:spPr/>
        <p:txBody>
          <a:bodyPr/>
          <a:lstStyle/>
          <a:p>
            <a:r>
              <a:rPr lang="da-DK" dirty="0"/>
              <a:t>Primært tekst</a:t>
            </a:r>
          </a:p>
          <a:p>
            <a:r>
              <a:rPr lang="da-DK" dirty="0"/>
              <a:t>Illustrationer</a:t>
            </a:r>
          </a:p>
          <a:p>
            <a:r>
              <a:rPr lang="da-DK" dirty="0"/>
              <a:t>Screenshots</a:t>
            </a:r>
          </a:p>
          <a:p>
            <a:r>
              <a:rPr lang="da-DK" dirty="0"/>
              <a:t>Infobokse</a:t>
            </a:r>
          </a:p>
          <a:p>
            <a:r>
              <a:rPr lang="da-DK" dirty="0"/>
              <a:t>Interaktive modeller</a:t>
            </a:r>
            <a:br>
              <a:rPr lang="da-DK" dirty="0"/>
            </a:br>
            <a:r>
              <a:rPr lang="da-DK" dirty="0"/>
              <a:t>og diagrammer</a:t>
            </a:r>
          </a:p>
          <a:p>
            <a:r>
              <a:rPr lang="da-DK" dirty="0"/>
              <a:t>How </a:t>
            </a:r>
            <a:r>
              <a:rPr lang="da-DK" dirty="0" err="1"/>
              <a:t>to’s</a:t>
            </a:r>
            <a:endParaRPr lang="da-DK" dirty="0"/>
          </a:p>
          <a:p>
            <a:endParaRPr lang="da-DK" dirty="0"/>
          </a:p>
          <a:p>
            <a:endParaRPr lang="da-DK" dirty="0"/>
          </a:p>
        </p:txBody>
      </p:sp>
    </p:spTree>
    <p:extLst>
      <p:ext uri="{BB962C8B-B14F-4D97-AF65-F5344CB8AC3E}">
        <p14:creationId xmlns:p14="http://schemas.microsoft.com/office/powerpoint/2010/main" val="1291000023"/>
      </p:ext>
    </p:extLst>
  </p:cSld>
  <p:clrMapOvr>
    <a:masterClrMapping/>
  </p:clrMapOvr>
  <mc:AlternateContent xmlns:mc="http://schemas.openxmlformats.org/markup-compatibility/2006" xmlns:p14="http://schemas.microsoft.com/office/powerpoint/2010/main">
    <mc:Choice Requires="p14">
      <p:transition spd="slow" p14:dur="2000" advTm="8047"/>
    </mc:Choice>
    <mc:Fallback xmlns="">
      <p:transition spd="slow" advTm="8047"/>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D78BC-CEE4-2712-C0B5-CA1BE2E6544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23DDD8E-ED6A-ECE7-9CBF-A5C0E396EFB1}"/>
              </a:ext>
            </a:extLst>
          </p:cNvPr>
          <p:cNvSpPr>
            <a:spLocks noGrp="1"/>
          </p:cNvSpPr>
          <p:nvPr>
            <p:ph type="title"/>
          </p:nvPr>
        </p:nvSpPr>
        <p:spPr/>
        <p:txBody>
          <a:bodyPr/>
          <a:lstStyle/>
          <a:p>
            <a:r>
              <a:rPr lang="da-DK" dirty="0"/>
              <a:t>Lærebogen</a:t>
            </a:r>
          </a:p>
        </p:txBody>
      </p:sp>
      <p:sp>
        <p:nvSpPr>
          <p:cNvPr id="3" name="Pladsholder til indhold 2">
            <a:extLst>
              <a:ext uri="{FF2B5EF4-FFF2-40B4-BE49-F238E27FC236}">
                <a16:creationId xmlns:a16="http://schemas.microsoft.com/office/drawing/2014/main" id="{2FF0BF56-35C9-C0AA-EC1E-447D19C34A1A}"/>
              </a:ext>
            </a:extLst>
          </p:cNvPr>
          <p:cNvSpPr>
            <a:spLocks noGrp="1"/>
          </p:cNvSpPr>
          <p:nvPr>
            <p:ph idx="1"/>
          </p:nvPr>
        </p:nvSpPr>
        <p:spPr/>
        <p:txBody>
          <a:bodyPr/>
          <a:lstStyle/>
          <a:p>
            <a:r>
              <a:rPr lang="da-DK" dirty="0"/>
              <a:t>Primært tekst</a:t>
            </a:r>
          </a:p>
          <a:p>
            <a:r>
              <a:rPr lang="da-DK" dirty="0"/>
              <a:t>Illustrationer</a:t>
            </a:r>
          </a:p>
          <a:p>
            <a:r>
              <a:rPr lang="da-DK" dirty="0"/>
              <a:t>Screenshots</a:t>
            </a:r>
          </a:p>
          <a:p>
            <a:r>
              <a:rPr lang="da-DK" dirty="0"/>
              <a:t>Infobokse</a:t>
            </a:r>
          </a:p>
          <a:p>
            <a:r>
              <a:rPr lang="da-DK" dirty="0"/>
              <a:t>Interaktive modeller</a:t>
            </a:r>
            <a:br>
              <a:rPr lang="da-DK" dirty="0"/>
            </a:br>
            <a:r>
              <a:rPr lang="da-DK" dirty="0"/>
              <a:t>og diagrammer</a:t>
            </a:r>
          </a:p>
          <a:p>
            <a:r>
              <a:rPr lang="da-DK" dirty="0"/>
              <a:t>How </a:t>
            </a:r>
            <a:r>
              <a:rPr lang="da-DK" dirty="0" err="1"/>
              <a:t>to’s</a:t>
            </a:r>
            <a:endParaRPr lang="da-DK" dirty="0"/>
          </a:p>
          <a:p>
            <a:r>
              <a:rPr lang="da-DK" dirty="0" err="1"/>
              <a:t>Explainer</a:t>
            </a:r>
            <a:r>
              <a:rPr lang="da-DK" dirty="0"/>
              <a:t> videoer</a:t>
            </a:r>
          </a:p>
          <a:p>
            <a:endParaRPr lang="da-DK" dirty="0"/>
          </a:p>
          <a:p>
            <a:endParaRPr lang="da-DK" dirty="0"/>
          </a:p>
        </p:txBody>
      </p:sp>
      <p:pic>
        <p:nvPicPr>
          <p:cNvPr id="7" name="Billede 6">
            <a:extLst>
              <a:ext uri="{FF2B5EF4-FFF2-40B4-BE49-F238E27FC236}">
                <a16:creationId xmlns:a16="http://schemas.microsoft.com/office/drawing/2014/main" id="{7CB5CBCB-D5FD-7E75-A0D0-12AE7A17F1FB}"/>
              </a:ext>
            </a:extLst>
          </p:cNvPr>
          <p:cNvPicPr>
            <a:picLocks noChangeAspect="1"/>
          </p:cNvPicPr>
          <p:nvPr/>
        </p:nvPicPr>
        <p:blipFill>
          <a:blip r:embed="rId3"/>
          <a:stretch>
            <a:fillRect/>
          </a:stretch>
        </p:blipFill>
        <p:spPr>
          <a:xfrm>
            <a:off x="4277320" y="1577590"/>
            <a:ext cx="7509395" cy="4841787"/>
          </a:xfrm>
          <a:prstGeom prst="rect">
            <a:avLst/>
          </a:prstGeom>
        </p:spPr>
      </p:pic>
    </p:spTree>
    <p:extLst>
      <p:ext uri="{BB962C8B-B14F-4D97-AF65-F5344CB8AC3E}">
        <p14:creationId xmlns:p14="http://schemas.microsoft.com/office/powerpoint/2010/main" val="3831744924"/>
      </p:ext>
    </p:extLst>
  </p:cSld>
  <p:clrMapOvr>
    <a:masterClrMapping/>
  </p:clrMapOvr>
  <mc:AlternateContent xmlns:mc="http://schemas.openxmlformats.org/markup-compatibility/2006" xmlns:p14="http://schemas.microsoft.com/office/powerpoint/2010/main">
    <mc:Choice Requires="p14">
      <p:transition spd="slow" p14:dur="2000" advTm="8047"/>
    </mc:Choice>
    <mc:Fallback xmlns="">
      <p:transition spd="slow" advTm="8047"/>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The Benefits of Workshops - TOMORROW'S WORLD TODAY®">
            <a:extLst>
              <a:ext uri="{FF2B5EF4-FFF2-40B4-BE49-F238E27FC236}">
                <a16:creationId xmlns:a16="http://schemas.microsoft.com/office/drawing/2014/main" id="{779BB64F-D6A9-1DB5-18BA-99919C6D8A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8132064"/>
          </a:xfrm>
          <a:prstGeom prst="rect">
            <a:avLst/>
          </a:prstGeom>
          <a:noFill/>
          <a:extLst>
            <a:ext uri="{909E8E84-426E-40DD-AFC4-6F175D3DCCD1}">
              <a14:hiddenFill xmlns:a14="http://schemas.microsoft.com/office/drawing/2010/main">
                <a:solidFill>
                  <a:srgbClr val="FFFFFF"/>
                </a:solidFill>
              </a14:hiddenFill>
            </a:ext>
          </a:extLst>
        </p:spPr>
      </p:pic>
      <p:sp>
        <p:nvSpPr>
          <p:cNvPr id="6" name="Titel 1"/>
          <p:cNvSpPr txBox="1">
            <a:spLocks/>
          </p:cNvSpPr>
          <p:nvPr/>
        </p:nvSpPr>
        <p:spPr>
          <a:xfrm>
            <a:off x="753380" y="899796"/>
            <a:ext cx="6904720" cy="130856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1" kern="1200">
                <a:solidFill>
                  <a:srgbClr val="5C646F"/>
                </a:solidFill>
                <a:latin typeface="Montserrat"/>
                <a:ea typeface="+mj-ea"/>
                <a:cs typeface="+mj-cs"/>
              </a:defRPr>
            </a:lvl1pPr>
          </a:lstStyle>
          <a:p>
            <a:pPr algn="ctr"/>
            <a:r>
              <a:rPr lang="da-DK">
                <a:solidFill>
                  <a:schemeClr val="bg1"/>
                </a:solidFill>
                <a:effectLst>
                  <a:outerShdw blurRad="38100" dist="38100" dir="2700000" algn="tl">
                    <a:srgbClr val="000000">
                      <a:alpha val="43137"/>
                    </a:srgbClr>
                  </a:outerShdw>
                </a:effectLst>
                <a:latin typeface="Arial Black" panose="020B0A04020102020204" pitchFamily="34" charset="0"/>
              </a:rPr>
              <a:t>Udviklingsworkshops</a:t>
            </a:r>
          </a:p>
        </p:txBody>
      </p:sp>
    </p:spTree>
    <p:extLst>
      <p:ext uri="{BB962C8B-B14F-4D97-AF65-F5344CB8AC3E}">
        <p14:creationId xmlns:p14="http://schemas.microsoft.com/office/powerpoint/2010/main" val="572440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4CBCE7-771F-2ADD-10B9-382B94719094}"/>
              </a:ext>
            </a:extLst>
          </p:cNvPr>
          <p:cNvSpPr>
            <a:spLocks noGrp="1"/>
          </p:cNvSpPr>
          <p:nvPr>
            <p:ph type="title"/>
          </p:nvPr>
        </p:nvSpPr>
        <p:spPr/>
        <p:txBody>
          <a:bodyPr>
            <a:normAutofit/>
          </a:bodyPr>
          <a:lstStyle/>
          <a:p>
            <a:r>
              <a:rPr lang="da-DK" dirty="0"/>
              <a:t>Optimering og LEAN med RPA</a:t>
            </a:r>
            <a:br>
              <a:rPr lang="da-DK" dirty="0"/>
            </a:br>
            <a:endParaRPr lang="da-DK" dirty="0"/>
          </a:p>
        </p:txBody>
      </p:sp>
      <p:sp>
        <p:nvSpPr>
          <p:cNvPr id="3" name="Pladsholder til indhold 2">
            <a:extLst>
              <a:ext uri="{FF2B5EF4-FFF2-40B4-BE49-F238E27FC236}">
                <a16:creationId xmlns:a16="http://schemas.microsoft.com/office/drawing/2014/main" id="{CC7E9DDD-DD1C-BF22-EE7C-411CA7DCBCFC}"/>
              </a:ext>
            </a:extLst>
          </p:cNvPr>
          <p:cNvSpPr>
            <a:spLocks noGrp="1"/>
          </p:cNvSpPr>
          <p:nvPr>
            <p:ph idx="1"/>
          </p:nvPr>
        </p:nvSpPr>
        <p:spPr>
          <a:xfrm>
            <a:off x="838200" y="1825625"/>
            <a:ext cx="5068824" cy="4351338"/>
          </a:xfrm>
        </p:spPr>
        <p:txBody>
          <a:bodyPr/>
          <a:lstStyle/>
          <a:p>
            <a:r>
              <a:rPr lang="da-DK" dirty="0"/>
              <a:t>Optimering af </a:t>
            </a:r>
            <a:r>
              <a:rPr lang="da-DK" dirty="0" err="1"/>
              <a:t>arbejdsprocessor</a:t>
            </a:r>
            <a:endParaRPr lang="da-DK" dirty="0"/>
          </a:p>
          <a:p>
            <a:r>
              <a:rPr lang="da-DK" dirty="0"/>
              <a:t>Forkortet af AMU</a:t>
            </a:r>
          </a:p>
          <a:p>
            <a:r>
              <a:rPr lang="da-DK" dirty="0"/>
              <a:t>Interaktiv grafik</a:t>
            </a:r>
          </a:p>
          <a:p>
            <a:r>
              <a:rPr lang="da-DK" dirty="0"/>
              <a:t>Opgaver med identificering og Copilot</a:t>
            </a:r>
          </a:p>
          <a:p>
            <a:r>
              <a:rPr lang="da-DK" dirty="0">
                <a:hlinkClick r:id="rId4"/>
              </a:rPr>
              <a:t>https://videnscenterportalen.dk/merkura/forloeb/optimering-og-lean-med-rpa/</a:t>
            </a:r>
            <a:r>
              <a:rPr lang="da-DK" dirty="0"/>
              <a:t> </a:t>
            </a:r>
          </a:p>
        </p:txBody>
      </p:sp>
      <p:pic>
        <p:nvPicPr>
          <p:cNvPr id="4" name="Skærmoptagelse 3">
            <a:hlinkClick r:id="" action="ppaction://media"/>
            <a:extLst>
              <a:ext uri="{FF2B5EF4-FFF2-40B4-BE49-F238E27FC236}">
                <a16:creationId xmlns:a16="http://schemas.microsoft.com/office/drawing/2014/main" id="{91E6FC3D-915B-354F-39B5-FEEEE3D5A21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579361" y="1377568"/>
            <a:ext cx="5507863" cy="4899025"/>
          </a:xfrm>
          <a:prstGeom prst="rect">
            <a:avLst/>
          </a:prstGeom>
        </p:spPr>
      </p:pic>
    </p:spTree>
    <p:extLst>
      <p:ext uri="{BB962C8B-B14F-4D97-AF65-F5344CB8AC3E}">
        <p14:creationId xmlns:p14="http://schemas.microsoft.com/office/powerpoint/2010/main" val="1522303"/>
      </p:ext>
    </p:extLst>
  </p:cSld>
  <p:clrMapOvr>
    <a:masterClrMapping/>
  </p:clrMapOvr>
  <mc:AlternateContent xmlns:mc="http://schemas.openxmlformats.org/markup-compatibility/2006" xmlns:p14="http://schemas.microsoft.com/office/powerpoint/2010/main">
    <mc:Choice Requires="p14">
      <p:transition spd="slow" p14:dur="2000" advTm="22198"/>
    </mc:Choice>
    <mc:Fallback xmlns="">
      <p:transition spd="slow" advTm="221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19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FC2A28-2CA7-6BA3-4005-AE8D45AA796A}"/>
              </a:ext>
            </a:extLst>
          </p:cNvPr>
          <p:cNvSpPr>
            <a:spLocks noGrp="1"/>
          </p:cNvSpPr>
          <p:nvPr>
            <p:ph type="title"/>
          </p:nvPr>
        </p:nvSpPr>
        <p:spPr/>
        <p:txBody>
          <a:bodyPr/>
          <a:lstStyle/>
          <a:p>
            <a:r>
              <a:rPr lang="da-DK" dirty="0"/>
              <a:t>Kvalitetsomkostninger og RPA</a:t>
            </a:r>
          </a:p>
        </p:txBody>
      </p:sp>
      <p:sp>
        <p:nvSpPr>
          <p:cNvPr id="3" name="Pladsholder til indhold 2">
            <a:extLst>
              <a:ext uri="{FF2B5EF4-FFF2-40B4-BE49-F238E27FC236}">
                <a16:creationId xmlns:a16="http://schemas.microsoft.com/office/drawing/2014/main" id="{D139EAB1-7CFC-B4D2-B7CA-46FCEA1E6DAF}"/>
              </a:ext>
            </a:extLst>
          </p:cNvPr>
          <p:cNvSpPr>
            <a:spLocks noGrp="1"/>
          </p:cNvSpPr>
          <p:nvPr>
            <p:ph idx="1"/>
          </p:nvPr>
        </p:nvSpPr>
        <p:spPr>
          <a:xfrm>
            <a:off x="838200" y="1825625"/>
            <a:ext cx="5257800" cy="4351338"/>
          </a:xfrm>
        </p:spPr>
        <p:txBody>
          <a:bodyPr/>
          <a:lstStyle/>
          <a:p>
            <a:r>
              <a:rPr lang="da-DK" dirty="0"/>
              <a:t>Optimering af arbejdsprocesser</a:t>
            </a:r>
          </a:p>
          <a:p>
            <a:r>
              <a:rPr lang="da-DK" dirty="0"/>
              <a:t>Forkortet fra AMU</a:t>
            </a:r>
          </a:p>
          <a:p>
            <a:r>
              <a:rPr lang="da-DK" dirty="0"/>
              <a:t>Interaktiv quiz</a:t>
            </a:r>
          </a:p>
          <a:p>
            <a:r>
              <a:rPr lang="da-DK" dirty="0"/>
              <a:t>Kan det automatiseres</a:t>
            </a:r>
          </a:p>
          <a:p>
            <a:r>
              <a:rPr lang="da-DK" dirty="0">
                <a:hlinkClick r:id="rId4"/>
              </a:rPr>
              <a:t>https://videnscenterportalen.dk/merkura/forloeb/kvalitetsomkostninger-og-rpa/</a:t>
            </a:r>
            <a:r>
              <a:rPr lang="da-DK" dirty="0"/>
              <a:t> </a:t>
            </a:r>
          </a:p>
          <a:p>
            <a:endParaRPr lang="da-DK" dirty="0"/>
          </a:p>
        </p:txBody>
      </p:sp>
      <p:pic>
        <p:nvPicPr>
          <p:cNvPr id="4" name="Skærmoptagelse 3">
            <a:hlinkClick r:id="" action="ppaction://media"/>
            <a:extLst>
              <a:ext uri="{FF2B5EF4-FFF2-40B4-BE49-F238E27FC236}">
                <a16:creationId xmlns:a16="http://schemas.microsoft.com/office/drawing/2014/main" id="{7C63311D-E7C2-7760-9BF5-8D018C12BD2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096000" y="1311049"/>
            <a:ext cx="5298496" cy="4886696"/>
          </a:xfrm>
          <a:prstGeom prst="rect">
            <a:avLst/>
          </a:prstGeom>
        </p:spPr>
      </p:pic>
    </p:spTree>
    <p:extLst>
      <p:ext uri="{BB962C8B-B14F-4D97-AF65-F5344CB8AC3E}">
        <p14:creationId xmlns:p14="http://schemas.microsoft.com/office/powerpoint/2010/main" val="2936450678"/>
      </p:ext>
    </p:extLst>
  </p:cSld>
  <p:clrMapOvr>
    <a:masterClrMapping/>
  </p:clrMapOvr>
  <mc:AlternateContent xmlns:mc="http://schemas.openxmlformats.org/markup-compatibility/2006" xmlns:p14="http://schemas.microsoft.com/office/powerpoint/2010/main">
    <mc:Choice Requires="p14">
      <p:transition spd="slow" p14:dur="2000" advTm="14191"/>
    </mc:Choice>
    <mc:Fallback xmlns="">
      <p:transition spd="slow" advTm="141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19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A4C56F-9893-B113-A726-5ADC3A9400DA}"/>
              </a:ext>
            </a:extLst>
          </p:cNvPr>
          <p:cNvSpPr>
            <a:spLocks noGrp="1"/>
          </p:cNvSpPr>
          <p:nvPr>
            <p:ph type="title"/>
          </p:nvPr>
        </p:nvSpPr>
        <p:spPr/>
        <p:txBody>
          <a:bodyPr/>
          <a:lstStyle/>
          <a:p>
            <a:r>
              <a:rPr lang="da-DK" dirty="0"/>
              <a:t>Webinar</a:t>
            </a:r>
          </a:p>
        </p:txBody>
      </p:sp>
      <p:sp>
        <p:nvSpPr>
          <p:cNvPr id="3" name="Pladsholder til indhold 2">
            <a:extLst>
              <a:ext uri="{FF2B5EF4-FFF2-40B4-BE49-F238E27FC236}">
                <a16:creationId xmlns:a16="http://schemas.microsoft.com/office/drawing/2014/main" id="{5D413517-06D7-2834-6EB8-723F4C53EFDE}"/>
              </a:ext>
            </a:extLst>
          </p:cNvPr>
          <p:cNvSpPr>
            <a:spLocks noGrp="1"/>
          </p:cNvSpPr>
          <p:nvPr>
            <p:ph idx="1"/>
          </p:nvPr>
        </p:nvSpPr>
        <p:spPr>
          <a:xfrm>
            <a:off x="838200" y="1825625"/>
            <a:ext cx="5112657" cy="4351338"/>
          </a:xfrm>
        </p:spPr>
        <p:txBody>
          <a:bodyPr/>
          <a:lstStyle/>
          <a:p>
            <a:r>
              <a:rPr lang="da-DK" dirty="0">
                <a:hlinkClick r:id="rId2"/>
              </a:rPr>
              <a:t>https://youtu.be/A1UL8ikP3Lw</a:t>
            </a:r>
            <a:r>
              <a:rPr lang="da-DK" dirty="0"/>
              <a:t> </a:t>
            </a:r>
          </a:p>
          <a:p>
            <a:r>
              <a:rPr lang="da-DK" dirty="0"/>
              <a:t>Hvad, hvorfor, hvordan</a:t>
            </a:r>
          </a:p>
          <a:p>
            <a:r>
              <a:rPr lang="da-DK" dirty="0"/>
              <a:t>1 time</a:t>
            </a:r>
          </a:p>
          <a:p>
            <a:r>
              <a:rPr lang="da-DK" dirty="0"/>
              <a:t>Medarbejder fra Nordic RPA (udbyder)</a:t>
            </a:r>
          </a:p>
          <a:p>
            <a:r>
              <a:rPr lang="da-DK" dirty="0"/>
              <a:t>2023</a:t>
            </a:r>
          </a:p>
        </p:txBody>
      </p:sp>
      <p:pic>
        <p:nvPicPr>
          <p:cNvPr id="5" name="Billede 4">
            <a:extLst>
              <a:ext uri="{FF2B5EF4-FFF2-40B4-BE49-F238E27FC236}">
                <a16:creationId xmlns:a16="http://schemas.microsoft.com/office/drawing/2014/main" id="{DCED4235-4ACB-F685-8F64-733F2BB1E42E}"/>
              </a:ext>
            </a:extLst>
          </p:cNvPr>
          <p:cNvPicPr>
            <a:picLocks noChangeAspect="1"/>
          </p:cNvPicPr>
          <p:nvPr/>
        </p:nvPicPr>
        <p:blipFill>
          <a:blip r:embed="rId3"/>
          <a:stretch>
            <a:fillRect/>
          </a:stretch>
        </p:blipFill>
        <p:spPr>
          <a:xfrm>
            <a:off x="6409518" y="2024580"/>
            <a:ext cx="5782482" cy="3953427"/>
          </a:xfrm>
          <a:prstGeom prst="rect">
            <a:avLst/>
          </a:prstGeom>
        </p:spPr>
      </p:pic>
    </p:spTree>
    <p:extLst>
      <p:ext uri="{BB962C8B-B14F-4D97-AF65-F5344CB8AC3E}">
        <p14:creationId xmlns:p14="http://schemas.microsoft.com/office/powerpoint/2010/main" val="182068296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45E73E7-F48B-40D3-7661-A1D45F51EE15}"/>
              </a:ext>
            </a:extLst>
          </p:cNvPr>
          <p:cNvSpPr>
            <a:spLocks noGrp="1"/>
          </p:cNvSpPr>
          <p:nvPr>
            <p:ph type="title"/>
          </p:nvPr>
        </p:nvSpPr>
        <p:spPr/>
        <p:txBody>
          <a:bodyPr/>
          <a:lstStyle/>
          <a:p>
            <a:r>
              <a:rPr lang="da-DK" dirty="0"/>
              <a:t>Skriv dig op til </a:t>
            </a:r>
            <a:r>
              <a:rPr lang="da-DK" dirty="0" err="1"/>
              <a:t>Merkuras</a:t>
            </a:r>
            <a:r>
              <a:rPr lang="da-DK" dirty="0"/>
              <a:t> nyhedsbrev</a:t>
            </a:r>
          </a:p>
        </p:txBody>
      </p:sp>
      <p:sp>
        <p:nvSpPr>
          <p:cNvPr id="5" name="Pladsholder til tekst 4">
            <a:extLst>
              <a:ext uri="{FF2B5EF4-FFF2-40B4-BE49-F238E27FC236}">
                <a16:creationId xmlns:a16="http://schemas.microsoft.com/office/drawing/2014/main" id="{621AD879-0B34-BB28-F435-4A455F7A5BA2}"/>
              </a:ext>
            </a:extLst>
          </p:cNvPr>
          <p:cNvSpPr>
            <a:spLocks noGrp="1"/>
          </p:cNvSpPr>
          <p:nvPr>
            <p:ph type="body" sz="quarter" idx="11"/>
          </p:nvPr>
        </p:nvSpPr>
        <p:spPr/>
        <p:txBody>
          <a:bodyPr>
            <a:normAutofit/>
          </a:bodyPr>
          <a:lstStyle/>
          <a:p>
            <a:r>
              <a:rPr lang="da-DK" dirty="0">
                <a:hlinkClick r:id="rId2"/>
              </a:rPr>
              <a:t>…og hold dig opdateret!</a:t>
            </a:r>
            <a:endParaRPr lang="da-DK" dirty="0"/>
          </a:p>
        </p:txBody>
      </p:sp>
    </p:spTree>
    <p:extLst>
      <p:ext uri="{BB962C8B-B14F-4D97-AF65-F5344CB8AC3E}">
        <p14:creationId xmlns:p14="http://schemas.microsoft.com/office/powerpoint/2010/main" val="176527380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6836F-61CF-033F-1A2D-0822805EBE96}"/>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F50B643B-D265-FDA6-A03E-46D7C3B4CE08}"/>
              </a:ext>
            </a:extLst>
          </p:cNvPr>
          <p:cNvSpPr>
            <a:spLocks noGrp="1"/>
          </p:cNvSpPr>
          <p:nvPr>
            <p:ph type="title"/>
          </p:nvPr>
        </p:nvSpPr>
        <p:spPr/>
        <p:txBody>
          <a:bodyPr/>
          <a:lstStyle/>
          <a:p>
            <a:r>
              <a:rPr lang="da-DK" dirty="0"/>
              <a:t>Farvel og tak</a:t>
            </a:r>
          </a:p>
        </p:txBody>
      </p:sp>
      <p:pic>
        <p:nvPicPr>
          <p:cNvPr id="6" name="Pladsholder til indhold 5" descr="Et billede, der indeholder Ansigt, smil, person, menneske&#10;&#10;Indhold genereret af kunstig intelligens kan være forkert.">
            <a:extLst>
              <a:ext uri="{FF2B5EF4-FFF2-40B4-BE49-F238E27FC236}">
                <a16:creationId xmlns:a16="http://schemas.microsoft.com/office/drawing/2014/main" id="{EBDA6143-93A4-ACDD-F663-6D5F4F3EB1C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77213" y="1536192"/>
            <a:ext cx="3349542" cy="3349542"/>
          </a:xfrm>
        </p:spPr>
      </p:pic>
      <p:pic>
        <p:nvPicPr>
          <p:cNvPr id="7" name="Pladsholder til indhold 5" descr="Et billede, der indeholder Ansigt, smil, person, menneske&#10;&#10;Indhold genereret af kunstig intelligens kan være forkert.">
            <a:extLst>
              <a:ext uri="{FF2B5EF4-FFF2-40B4-BE49-F238E27FC236}">
                <a16:creationId xmlns:a16="http://schemas.microsoft.com/office/drawing/2014/main" id="{75DC1C10-FB1D-A2A8-8677-D91F31C96A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38403" y="1495514"/>
            <a:ext cx="3349542" cy="3349542"/>
          </a:xfrm>
          <a:prstGeom prst="rect">
            <a:avLst/>
          </a:prstGeom>
        </p:spPr>
      </p:pic>
      <p:sp>
        <p:nvSpPr>
          <p:cNvPr id="8" name="AutoShape 2" descr="Lasse Nørmark (LNOE - Konsulent - SE - AK)">
            <a:extLst>
              <a:ext uri="{FF2B5EF4-FFF2-40B4-BE49-F238E27FC236}">
                <a16:creationId xmlns:a16="http://schemas.microsoft.com/office/drawing/2014/main" id="{D46439BF-E28B-0F8A-F673-827F48569E46}"/>
              </a:ext>
            </a:extLst>
          </p:cNvPr>
          <p:cNvSpPr>
            <a:spLocks noChangeAspect="1" noChangeArrowheads="1"/>
          </p:cNvSpPr>
          <p:nvPr/>
        </p:nvSpPr>
        <p:spPr bwMode="auto">
          <a:xfrm>
            <a:off x="5943600" y="3276600"/>
            <a:ext cx="2680636" cy="268063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a-DK"/>
          </a:p>
        </p:txBody>
      </p:sp>
      <p:sp>
        <p:nvSpPr>
          <p:cNvPr id="11" name="Tekstfelt 10">
            <a:extLst>
              <a:ext uri="{FF2B5EF4-FFF2-40B4-BE49-F238E27FC236}">
                <a16:creationId xmlns:a16="http://schemas.microsoft.com/office/drawing/2014/main" id="{2D0A51EC-D7C5-04AE-8718-C692F9B29C6B}"/>
              </a:ext>
            </a:extLst>
          </p:cNvPr>
          <p:cNvSpPr txBox="1"/>
          <p:nvPr/>
        </p:nvSpPr>
        <p:spPr>
          <a:xfrm>
            <a:off x="838200" y="4998642"/>
            <a:ext cx="3295336" cy="1754326"/>
          </a:xfrm>
          <a:prstGeom prst="rect">
            <a:avLst/>
          </a:prstGeom>
          <a:noFill/>
        </p:spPr>
        <p:txBody>
          <a:bodyPr wrap="square" rtlCol="0">
            <a:spAutoFit/>
          </a:bodyPr>
          <a:lstStyle/>
          <a:p>
            <a:r>
              <a:rPr lang="da-DK" dirty="0"/>
              <a:t>Morten Christoffersen</a:t>
            </a:r>
          </a:p>
          <a:p>
            <a:r>
              <a:rPr lang="da-DK" dirty="0"/>
              <a:t>Faglig konsulent</a:t>
            </a:r>
          </a:p>
          <a:p>
            <a:r>
              <a:rPr lang="da-DK" dirty="0"/>
              <a:t>4171 5705</a:t>
            </a:r>
          </a:p>
          <a:p>
            <a:r>
              <a:rPr lang="da-DK" dirty="0">
                <a:hlinkClick r:id="rId3"/>
              </a:rPr>
              <a:t>morc@merkura.dk</a:t>
            </a:r>
            <a:endParaRPr lang="da-DK" dirty="0"/>
          </a:p>
          <a:p>
            <a:r>
              <a:rPr lang="da-DK" dirty="0">
                <a:hlinkClick r:id="rId4"/>
              </a:rPr>
              <a:t>https://www.linkedin.com/in/mortenchristoffersens/</a:t>
            </a:r>
            <a:r>
              <a:rPr lang="da-DK" dirty="0"/>
              <a:t> </a:t>
            </a:r>
          </a:p>
        </p:txBody>
      </p:sp>
      <p:sp>
        <p:nvSpPr>
          <p:cNvPr id="12" name="Tekstfelt 11">
            <a:extLst>
              <a:ext uri="{FF2B5EF4-FFF2-40B4-BE49-F238E27FC236}">
                <a16:creationId xmlns:a16="http://schemas.microsoft.com/office/drawing/2014/main" id="{400C09EC-0190-BAA6-223A-BD6030506CD7}"/>
              </a:ext>
            </a:extLst>
          </p:cNvPr>
          <p:cNvSpPr txBox="1"/>
          <p:nvPr/>
        </p:nvSpPr>
        <p:spPr>
          <a:xfrm>
            <a:off x="7718009" y="4998642"/>
            <a:ext cx="3295336" cy="1477328"/>
          </a:xfrm>
          <a:prstGeom prst="rect">
            <a:avLst/>
          </a:prstGeom>
          <a:noFill/>
        </p:spPr>
        <p:txBody>
          <a:bodyPr wrap="square" rtlCol="0">
            <a:spAutoFit/>
          </a:bodyPr>
          <a:lstStyle/>
          <a:p>
            <a:r>
              <a:rPr lang="da-DK" dirty="0"/>
              <a:t>Lasse Nørmark</a:t>
            </a:r>
          </a:p>
          <a:p>
            <a:r>
              <a:rPr lang="da-DK" dirty="0"/>
              <a:t>AI konsulent</a:t>
            </a:r>
          </a:p>
          <a:p>
            <a:r>
              <a:rPr lang="da-DK" dirty="0">
                <a:hlinkClick r:id="rId5"/>
              </a:rPr>
              <a:t>lnoe@merkura.dk</a:t>
            </a:r>
            <a:endParaRPr lang="da-DK" dirty="0"/>
          </a:p>
          <a:p>
            <a:r>
              <a:rPr lang="da-DK" dirty="0">
                <a:hlinkClick r:id="rId6"/>
              </a:rPr>
              <a:t>https://www.linkedin.com/in/lasse-normark/</a:t>
            </a:r>
            <a:r>
              <a:rPr lang="da-DK" dirty="0"/>
              <a:t> </a:t>
            </a:r>
          </a:p>
        </p:txBody>
      </p:sp>
      <p:pic>
        <p:nvPicPr>
          <p:cNvPr id="18" name="Billede 17" descr="Et billede, der indeholder Ansigt, person, smil, Pande&#10;&#10;Indhold genereret af kunstig intelligens kan være forkert.">
            <a:extLst>
              <a:ext uri="{FF2B5EF4-FFF2-40B4-BE49-F238E27FC236}">
                <a16:creationId xmlns:a16="http://schemas.microsoft.com/office/drawing/2014/main" id="{55783D04-29DE-F44B-8A93-254236F5659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92609" y="1748784"/>
            <a:ext cx="3170844" cy="2842105"/>
          </a:xfrm>
          <a:prstGeom prst="ellipse">
            <a:avLst/>
          </a:prstGeom>
          <a:ln>
            <a:noFill/>
          </a:ln>
          <a:effectLst>
            <a:softEdge rad="112500"/>
          </a:effectLst>
        </p:spPr>
      </p:pic>
    </p:spTree>
    <p:extLst>
      <p:ext uri="{BB962C8B-B14F-4D97-AF65-F5344CB8AC3E}">
        <p14:creationId xmlns:p14="http://schemas.microsoft.com/office/powerpoint/2010/main" val="8728964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dsholder til indhold 4" descr="Et billede, der indeholder tekst, elektronik, skærmbillede&#10;&#10;Automatisk genereret beskrivelse">
            <a:extLst>
              <a:ext uri="{FF2B5EF4-FFF2-40B4-BE49-F238E27FC236}">
                <a16:creationId xmlns:a16="http://schemas.microsoft.com/office/drawing/2014/main" id="{19E2C4A4-001E-E4ED-3446-4E362AB84757}"/>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a:stretch/>
        </p:blipFill>
        <p:spPr>
          <a:xfrm>
            <a:off x="20" y="10"/>
            <a:ext cx="12191980" cy="6857990"/>
          </a:xfrm>
          <a:noFill/>
        </p:spPr>
      </p:pic>
      <p:sp>
        <p:nvSpPr>
          <p:cNvPr id="7" name="Tekstfelt 6">
            <a:extLst>
              <a:ext uri="{FF2B5EF4-FFF2-40B4-BE49-F238E27FC236}">
                <a16:creationId xmlns:a16="http://schemas.microsoft.com/office/drawing/2014/main" id="{ADAC434F-1E36-C384-C8D0-32698B126E28}"/>
              </a:ext>
            </a:extLst>
          </p:cNvPr>
          <p:cNvSpPr txBox="1"/>
          <p:nvPr/>
        </p:nvSpPr>
        <p:spPr>
          <a:xfrm>
            <a:off x="6882063" y="2151007"/>
            <a:ext cx="5979695" cy="1384995"/>
          </a:xfrm>
          <a:prstGeom prst="rect">
            <a:avLst/>
          </a:prstGeom>
          <a:noFill/>
        </p:spPr>
        <p:txBody>
          <a:bodyPr wrap="square">
            <a:spAutoFit/>
          </a:bodyPr>
          <a:lstStyle/>
          <a:p>
            <a:r>
              <a:rPr lang="da-DK" sz="4800" b="1">
                <a:solidFill>
                  <a:schemeClr val="bg1"/>
                </a:solidFill>
                <a:latin typeface="Arial Black" panose="020B0A04020102020204" pitchFamily="34" charset="0"/>
              </a:rPr>
              <a:t>+600 TIMERS</a:t>
            </a:r>
            <a:r>
              <a:rPr lang="da-DK" sz="4800" b="1">
                <a:solidFill>
                  <a:schemeClr val="accent1">
                    <a:lumMod val="20000"/>
                    <a:lumOff val="80000"/>
                  </a:schemeClr>
                </a:solidFill>
                <a:latin typeface="Arial Black" panose="020B0A04020102020204" pitchFamily="34" charset="0"/>
              </a:rPr>
              <a:t> </a:t>
            </a:r>
            <a:r>
              <a:rPr lang="da-DK" sz="3600">
                <a:solidFill>
                  <a:schemeClr val="accent1">
                    <a:lumMod val="20000"/>
                    <a:lumOff val="80000"/>
                  </a:schemeClr>
                </a:solidFill>
              </a:rPr>
              <a:t>undervisningsmateriale </a:t>
            </a:r>
          </a:p>
        </p:txBody>
      </p:sp>
    </p:spTree>
    <p:extLst>
      <p:ext uri="{BB962C8B-B14F-4D97-AF65-F5344CB8AC3E}">
        <p14:creationId xmlns:p14="http://schemas.microsoft.com/office/powerpoint/2010/main" val="2380120135"/>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etværk for forsknings- og udviklingsdirektører">
            <a:extLst>
              <a:ext uri="{FF2B5EF4-FFF2-40B4-BE49-F238E27FC236}">
                <a16:creationId xmlns:a16="http://schemas.microsoft.com/office/drawing/2014/main" id="{92DAB51A-AE68-4751-BDCD-E5D4677A92C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84439"/>
            <a:ext cx="12192000" cy="9662344"/>
          </a:xfrm>
          <a:prstGeom prst="rect">
            <a:avLst/>
          </a:prstGeom>
          <a:noFill/>
          <a:extLst>
            <a:ext uri="{909E8E84-426E-40DD-AFC4-6F175D3DCCD1}">
              <a14:hiddenFill xmlns:a14="http://schemas.microsoft.com/office/drawing/2010/main">
                <a:solidFill>
                  <a:srgbClr val="FFFFFF"/>
                </a:solidFill>
              </a14:hiddenFill>
            </a:ext>
          </a:extLst>
        </p:spPr>
      </p:pic>
      <p:sp>
        <p:nvSpPr>
          <p:cNvPr id="8" name="Titel 1"/>
          <p:cNvSpPr txBox="1">
            <a:spLocks/>
          </p:cNvSpPr>
          <p:nvPr/>
        </p:nvSpPr>
        <p:spPr>
          <a:xfrm>
            <a:off x="729343" y="731789"/>
            <a:ext cx="10515600" cy="653778"/>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b="1" kern="1200">
                <a:solidFill>
                  <a:srgbClr val="5C646F"/>
                </a:solidFill>
                <a:latin typeface="Montserrat"/>
                <a:ea typeface="+mj-ea"/>
                <a:cs typeface="+mj-cs"/>
              </a:defRPr>
            </a:lvl1pPr>
          </a:lstStyle>
          <a:p>
            <a:endParaRPr lang="da-DK"/>
          </a:p>
        </p:txBody>
      </p:sp>
      <p:sp>
        <p:nvSpPr>
          <p:cNvPr id="7" name="Titel 1"/>
          <p:cNvSpPr>
            <a:spLocks noGrp="1"/>
          </p:cNvSpPr>
          <p:nvPr>
            <p:ph type="title"/>
          </p:nvPr>
        </p:nvSpPr>
        <p:spPr>
          <a:xfrm>
            <a:off x="6261924" y="3246678"/>
            <a:ext cx="3942526" cy="653778"/>
          </a:xfrm>
        </p:spPr>
        <p:txBody>
          <a:bodyPr>
            <a:noAutofit/>
          </a:bodyPr>
          <a:lstStyle/>
          <a:p>
            <a:pPr algn="ctr"/>
            <a:r>
              <a:rPr lang="da-DK">
                <a:solidFill>
                  <a:srgbClr val="3E6282"/>
                </a:solidFill>
                <a:latin typeface="Arial Black" panose="020B0A04020102020204" pitchFamily="34" charset="0"/>
              </a:rPr>
              <a:t>Netværk for undervisere</a:t>
            </a:r>
          </a:p>
        </p:txBody>
      </p:sp>
    </p:spTree>
    <p:extLst>
      <p:ext uri="{BB962C8B-B14F-4D97-AF65-F5344CB8AC3E}">
        <p14:creationId xmlns:p14="http://schemas.microsoft.com/office/powerpoint/2010/main" val="23304687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7D073-D032-2428-F843-268122461E66}"/>
            </a:ext>
          </a:extLst>
        </p:cNvPr>
        <p:cNvGrpSpPr/>
        <p:nvPr/>
      </p:nvGrpSpPr>
      <p:grpSpPr>
        <a:xfrm>
          <a:off x="0" y="0"/>
          <a:ext cx="0" cy="0"/>
          <a:chOff x="0" y="0"/>
          <a:chExt cx="0" cy="0"/>
        </a:xfrm>
      </p:grpSpPr>
      <p:sp>
        <p:nvSpPr>
          <p:cNvPr id="6" name="Titel 1">
            <a:extLst>
              <a:ext uri="{FF2B5EF4-FFF2-40B4-BE49-F238E27FC236}">
                <a16:creationId xmlns:a16="http://schemas.microsoft.com/office/drawing/2014/main" id="{EA7D72C8-A49A-89AB-A2C8-00C238E7538D}"/>
              </a:ext>
            </a:extLst>
          </p:cNvPr>
          <p:cNvSpPr>
            <a:spLocks noGrp="1"/>
          </p:cNvSpPr>
          <p:nvPr>
            <p:ph type="title"/>
          </p:nvPr>
        </p:nvSpPr>
        <p:spPr>
          <a:xfrm>
            <a:off x="838200" y="365125"/>
            <a:ext cx="10515600" cy="1325563"/>
          </a:xfrm>
        </p:spPr>
        <p:txBody>
          <a:bodyPr>
            <a:normAutofit/>
          </a:bodyPr>
          <a:lstStyle/>
          <a:p>
            <a:r>
              <a:rPr lang="da-DK" sz="4800">
                <a:solidFill>
                  <a:schemeClr val="accent1">
                    <a:lumMod val="50000"/>
                  </a:schemeClr>
                </a:solidFill>
                <a:latin typeface="Arial Black" panose="020B0A04020102020204" pitchFamily="34" charset="0"/>
              </a:rPr>
              <a:t>Undervisere i praktik</a:t>
            </a:r>
          </a:p>
        </p:txBody>
      </p:sp>
      <p:sp>
        <p:nvSpPr>
          <p:cNvPr id="7" name="Pladsholder til indhold 2">
            <a:extLst>
              <a:ext uri="{FF2B5EF4-FFF2-40B4-BE49-F238E27FC236}">
                <a16:creationId xmlns:a16="http://schemas.microsoft.com/office/drawing/2014/main" id="{8DB1CDCF-76B9-2199-4172-51ADAE2A0179}"/>
              </a:ext>
            </a:extLst>
          </p:cNvPr>
          <p:cNvSpPr txBox="1">
            <a:spLocks/>
          </p:cNvSpPr>
          <p:nvPr/>
        </p:nvSpPr>
        <p:spPr>
          <a:xfrm>
            <a:off x="838200" y="1825625"/>
            <a:ext cx="1051560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a-DK">
              <a:solidFill>
                <a:schemeClr val="accent1">
                  <a:lumMod val="50000"/>
                </a:schemeClr>
              </a:solidFill>
            </a:endParaRPr>
          </a:p>
        </p:txBody>
      </p:sp>
      <p:pic>
        <p:nvPicPr>
          <p:cNvPr id="2" name="Picture 4">
            <a:extLst>
              <a:ext uri="{FF2B5EF4-FFF2-40B4-BE49-F238E27FC236}">
                <a16:creationId xmlns:a16="http://schemas.microsoft.com/office/drawing/2014/main" id="{81F5A209-B19A-0AD2-C3A5-8CF8C53D385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61688" y="3333367"/>
            <a:ext cx="3350446" cy="2512834"/>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5">
            <a:extLst>
              <a:ext uri="{FF2B5EF4-FFF2-40B4-BE49-F238E27FC236}">
                <a16:creationId xmlns:a16="http://schemas.microsoft.com/office/drawing/2014/main" id="{870F843E-4D66-EF1B-75D6-EA5885B3784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11193" y="1780176"/>
            <a:ext cx="3445090" cy="258381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2">
            <a:extLst>
              <a:ext uri="{FF2B5EF4-FFF2-40B4-BE49-F238E27FC236}">
                <a16:creationId xmlns:a16="http://schemas.microsoft.com/office/drawing/2014/main" id="{0A7D9D65-BCB3-5AD6-CE31-45C5394D17A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9637" y="3855931"/>
            <a:ext cx="3350446" cy="2512834"/>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Pladsholder til indhold 2">
            <a:extLst>
              <a:ext uri="{FF2B5EF4-FFF2-40B4-BE49-F238E27FC236}">
                <a16:creationId xmlns:a16="http://schemas.microsoft.com/office/drawing/2014/main" id="{D04EA403-B020-DB89-BC4D-433B5B2F75AE}"/>
              </a:ext>
            </a:extLst>
          </p:cNvPr>
          <p:cNvSpPr txBox="1">
            <a:spLocks/>
          </p:cNvSpPr>
          <p:nvPr/>
        </p:nvSpPr>
        <p:spPr>
          <a:xfrm>
            <a:off x="7540084" y="2017427"/>
            <a:ext cx="438264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a-DK">
                <a:solidFill>
                  <a:schemeClr val="accent1">
                    <a:lumMod val="50000"/>
                  </a:schemeClr>
                </a:solidFill>
              </a:rPr>
              <a:t>2 dages praktik i virksomhed med digital handel</a:t>
            </a:r>
          </a:p>
          <a:p>
            <a:endParaRPr lang="da-DK" sz="400">
              <a:solidFill>
                <a:schemeClr val="accent1">
                  <a:lumMod val="50000"/>
                </a:schemeClr>
              </a:solidFill>
            </a:endParaRPr>
          </a:p>
          <a:p>
            <a:r>
              <a:rPr lang="da-DK">
                <a:solidFill>
                  <a:schemeClr val="accent1">
                    <a:lumMod val="50000"/>
                  </a:schemeClr>
                </a:solidFill>
              </a:rPr>
              <a:t>Videncenteret finder virksomheder og planlægger praktikforløb</a:t>
            </a:r>
          </a:p>
          <a:p>
            <a:endParaRPr lang="da-DK" sz="400">
              <a:solidFill>
                <a:schemeClr val="accent1">
                  <a:lumMod val="50000"/>
                </a:schemeClr>
              </a:solidFill>
            </a:endParaRPr>
          </a:p>
          <a:p>
            <a:r>
              <a:rPr lang="da-DK">
                <a:solidFill>
                  <a:schemeClr val="accent1">
                    <a:lumMod val="50000"/>
                  </a:schemeClr>
                </a:solidFill>
              </a:rPr>
              <a:t>Underviserne skal bare melde sig til og møde op</a:t>
            </a:r>
          </a:p>
        </p:txBody>
      </p:sp>
    </p:spTree>
    <p:custDataLst>
      <p:tags r:id="rId1"/>
    </p:custDataLst>
    <p:extLst>
      <p:ext uri="{BB962C8B-B14F-4D97-AF65-F5344CB8AC3E}">
        <p14:creationId xmlns:p14="http://schemas.microsoft.com/office/powerpoint/2010/main" val="3602645678"/>
      </p:ext>
    </p:extLst>
  </p:cSld>
  <p:clrMapOvr>
    <a:masterClrMapping/>
  </p:clrMapOvr>
  <mc:AlternateContent xmlns:mc="http://schemas.openxmlformats.org/markup-compatibility/2006" xmlns:p14="http://schemas.microsoft.com/office/powerpoint/2010/main">
    <mc:Choice Requires="p14">
      <p:transition spd="slow" p14:dur="2000" advTm="110794"/>
    </mc:Choice>
    <mc:Fallback xmlns="">
      <p:transition spd="slow" advTm="110794"/>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IMING" val="|23"/>
</p:tagLst>
</file>

<file path=ppt/tags/tag3.xml><?xml version="1.0" encoding="utf-8"?>
<p:tagLst xmlns:a="http://schemas.openxmlformats.org/drawingml/2006/main" xmlns:r="http://schemas.openxmlformats.org/officeDocument/2006/relationships" xmlns:p="http://schemas.openxmlformats.org/presentationml/2006/main">
  <p:tag name="TIMING" val="|23"/>
</p:tagLst>
</file>

<file path=ppt/tags/tag4.xml><?xml version="1.0" encoding="utf-8"?>
<p:tagLst xmlns:a="http://schemas.openxmlformats.org/drawingml/2006/main" xmlns:r="http://schemas.openxmlformats.org/officeDocument/2006/relationships" xmlns:p="http://schemas.openxmlformats.org/presentationml/2006/main">
  <p:tag name="TIMING" val="|23"/>
</p:tagLst>
</file>

<file path=ppt/tags/tag5.xml><?xml version="1.0" encoding="utf-8"?>
<p:tagLst xmlns:a="http://schemas.openxmlformats.org/drawingml/2006/main" xmlns:r="http://schemas.openxmlformats.org/officeDocument/2006/relationships" xmlns:p="http://schemas.openxmlformats.org/presentationml/2006/main">
  <p:tag name="TIMING" val="|23"/>
</p:tagLst>
</file>

<file path=ppt/tags/tag6.xml><?xml version="1.0" encoding="utf-8"?>
<p:tagLst xmlns:a="http://schemas.openxmlformats.org/drawingml/2006/main" xmlns:r="http://schemas.openxmlformats.org/officeDocument/2006/relationships" xmlns:p="http://schemas.openxmlformats.org/presentationml/2006/main">
  <p:tag name="TIMING" val="|23"/>
</p:tagLst>
</file>

<file path=ppt/theme/theme1.xml><?xml version="1.0" encoding="utf-8"?>
<a:theme xmlns:a="http://schemas.openxmlformats.org/drawingml/2006/main" name="VCDH 9">
  <a:themeElements>
    <a:clrScheme name="Brugerdefineret 3">
      <a:dk1>
        <a:sysClr val="windowText" lastClr="000000"/>
      </a:dk1>
      <a:lt1>
        <a:sysClr val="window" lastClr="FFFFFF"/>
      </a:lt1>
      <a:dk2>
        <a:srgbClr val="44546A"/>
      </a:dk2>
      <a:lt2>
        <a:srgbClr val="E7E6E6"/>
      </a:lt2>
      <a:accent1>
        <a:srgbClr val="4472C4"/>
      </a:accent1>
      <a:accent2>
        <a:srgbClr val="008C95"/>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æsentation1" id="{3E80AB8B-2C9E-42FF-8720-157C900E531E}" vid="{2ED4CEE0-4646-42A7-B395-EC4404B4D6B5}"/>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7042a3e-177d-4746-859a-bfd76803216a">
      <Terms xmlns="http://schemas.microsoft.com/office/infopath/2007/PartnerControls"/>
    </lcf76f155ced4ddcb4097134ff3c332f>
    <TaxCatchAll xmlns="9c595732-8be9-4d02-a63c-8290171736f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27D6D28A4E3024898CEDF6BCEE0CA75" ma:contentTypeVersion="18" ma:contentTypeDescription="Create a new document." ma:contentTypeScope="" ma:versionID="4fdf49cfa49705e692c54e1be9575a04">
  <xsd:schema xmlns:xsd="http://www.w3.org/2001/XMLSchema" xmlns:xs="http://www.w3.org/2001/XMLSchema" xmlns:p="http://schemas.microsoft.com/office/2006/metadata/properties" xmlns:ns2="e7042a3e-177d-4746-859a-bfd76803216a" xmlns:ns3="9c595732-8be9-4d02-a63c-8290171736ff" targetNamespace="http://schemas.microsoft.com/office/2006/metadata/properties" ma:root="true" ma:fieldsID="92adec107ecabee3d8642301bd17b6d1" ns2:_="" ns3:_="">
    <xsd:import namespace="e7042a3e-177d-4746-859a-bfd76803216a"/>
    <xsd:import namespace="9c595732-8be9-4d02-a63c-8290171736f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SearchProperties" minOccurs="0"/>
                <xsd:element ref="ns2:MediaServiceObjectDetectorVersions" minOccurs="0"/>
                <xsd:element ref="ns3:SharedWithUsers" minOccurs="0"/>
                <xsd:element ref="ns3:SharedWithDetail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DateTaken"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042a3e-177d-4746-859a-bfd7680321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3273e385-a8b0-4d51-8803-6e97695cb93c"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DateTaken" ma:index="23" nillable="true" ma:displayName="MediaServiceDateTaken" ma:hidden="true" ma:indexed="true" ma:internalName="MediaServiceDateTaken"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c595732-8be9-4d02-a63c-8290171736ff"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3a7168a9-7d1c-4349-a1c9-987d1d71fe9d}" ma:internalName="TaxCatchAll" ma:showField="CatchAllData" ma:web="9c595732-8be9-4d02-a63c-8290171736f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61F2E49-B810-40B3-B75A-7232678F7DB9}">
  <ds:schemaRefs>
    <ds:schemaRef ds:uri="9c595732-8be9-4d02-a63c-8290171736ff"/>
    <ds:schemaRef ds:uri="e7042a3e-177d-4746-859a-bfd76803216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69142B6-3E56-42E7-AFAE-22F922A08C82}">
  <ds:schemaRefs>
    <ds:schemaRef ds:uri="http://schemas.microsoft.com/sharepoint/v3/contenttype/forms"/>
  </ds:schemaRefs>
</ds:datastoreItem>
</file>

<file path=customXml/itemProps3.xml><?xml version="1.0" encoding="utf-8"?>
<ds:datastoreItem xmlns:ds="http://schemas.openxmlformats.org/officeDocument/2006/customXml" ds:itemID="{BBD83C46-F2DE-4A81-A300-C611491D05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042a3e-177d-4746-859a-bfd76803216a"/>
    <ds:schemaRef ds:uri="9c595732-8be9-4d02-a63c-8290171736f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1b29427a-4ed3-4f0e-a3ff-ced1342f64ac}" enabled="0" method="" siteId="{1b29427a-4ed3-4f0e-a3ff-ced1342f64ac}" removed="1"/>
</clbl:labelList>
</file>

<file path=docProps/app.xml><?xml version="1.0" encoding="utf-8"?>
<Properties xmlns="http://schemas.openxmlformats.org/officeDocument/2006/extended-properties" xmlns:vt="http://schemas.openxmlformats.org/officeDocument/2006/docPropsVTypes">
  <Template>Merkura_skabelon</Template>
  <TotalTime>0</TotalTime>
  <Words>2798</Words>
  <Application>Microsoft Office PowerPoint</Application>
  <PresentationFormat>Widescreen</PresentationFormat>
  <Paragraphs>481</Paragraphs>
  <Slides>64</Slides>
  <Notes>40</Notes>
  <HiddenSlides>0</HiddenSlides>
  <MMClips>4</MMClips>
  <ScaleCrop>false</ScaleCrop>
  <HeadingPairs>
    <vt:vector size="8" baseType="variant">
      <vt:variant>
        <vt:lpstr>Benyttede skrifttyper</vt:lpstr>
      </vt:variant>
      <vt:variant>
        <vt:i4>13</vt:i4>
      </vt:variant>
      <vt:variant>
        <vt:lpstr>Tema</vt:lpstr>
      </vt:variant>
      <vt:variant>
        <vt:i4>1</vt:i4>
      </vt:variant>
      <vt:variant>
        <vt:lpstr>Integrerede OLE-servere</vt:lpstr>
      </vt:variant>
      <vt:variant>
        <vt:i4>1</vt:i4>
      </vt:variant>
      <vt:variant>
        <vt:lpstr>Slidetitler</vt:lpstr>
      </vt:variant>
      <vt:variant>
        <vt:i4>64</vt:i4>
      </vt:variant>
    </vt:vector>
  </HeadingPairs>
  <TitlesOfParts>
    <vt:vector size="79" baseType="lpstr">
      <vt:lpstr>Aktiv Grotesk Thin</vt:lpstr>
      <vt:lpstr>Aptos</vt:lpstr>
      <vt:lpstr>Arial</vt:lpstr>
      <vt:lpstr>Arial Black</vt:lpstr>
      <vt:lpstr>Calibri</vt:lpstr>
      <vt:lpstr>Congenial Black</vt:lpstr>
      <vt:lpstr>Courier New</vt:lpstr>
      <vt:lpstr>Google Sans Text</vt:lpstr>
      <vt:lpstr>ID00 Sans</vt:lpstr>
      <vt:lpstr>Inter</vt:lpstr>
      <vt:lpstr>Inter Bold</vt:lpstr>
      <vt:lpstr>Symbol</vt:lpstr>
      <vt:lpstr>Verdana</vt:lpstr>
      <vt:lpstr>VCDH 9</vt:lpstr>
      <vt:lpstr>think-cell Slide</vt:lpstr>
      <vt:lpstr>Kursus i RPA</vt:lpstr>
      <vt:lpstr>Hvem er vi</vt:lpstr>
      <vt:lpstr>Agenda</vt:lpstr>
      <vt:lpstr>PowerPoint-præsentation</vt:lpstr>
      <vt:lpstr>Aktiviteter</vt:lpstr>
      <vt:lpstr>PowerPoint-præsentation</vt:lpstr>
      <vt:lpstr>PowerPoint-præsentation</vt:lpstr>
      <vt:lpstr>Netværk for undervisere</vt:lpstr>
      <vt:lpstr>Undervisere i praktik</vt:lpstr>
      <vt:lpstr>PowerPoint-præsentation</vt:lpstr>
      <vt:lpstr>PowerPoint-præsentation</vt:lpstr>
      <vt:lpstr>Gorilla Juice</vt:lpstr>
      <vt:lpstr>Gorilla Juice</vt:lpstr>
      <vt:lpstr>PowerPoint-præsentation</vt:lpstr>
      <vt:lpstr>Fokus på kunstig intelligens</vt:lpstr>
      <vt:lpstr>Masser af bæredygtighed</vt:lpstr>
      <vt:lpstr>Skoleevents</vt:lpstr>
      <vt:lpstr>RPA - Introduktion Robotic Process Automation</vt:lpstr>
      <vt:lpstr>Hvad er RPA – helt enkelt?</vt:lpstr>
      <vt:lpstr>Hvad kan RPA gøre for dig?</vt:lpstr>
      <vt:lpstr>PowerPoint-præsentation</vt:lpstr>
      <vt:lpstr>RPA i kommunen</vt:lpstr>
      <vt:lpstr>RPA i private virksomheder</vt:lpstr>
      <vt:lpstr>RPA i private virksomheder</vt:lpstr>
      <vt:lpstr>RPA i private virksomheder </vt:lpstr>
      <vt:lpstr>Risici</vt:lpstr>
      <vt:lpstr>Hvorfor skal jeres elever lære RPA?</vt:lpstr>
      <vt:lpstr>Det første eleverne skal lære </vt:lpstr>
      <vt:lpstr>Fra "as-is" til "to-be"</vt:lpstr>
      <vt:lpstr>Visualisér processen</vt:lpstr>
      <vt:lpstr>Forskellen på Flowchart vs. Swimlane</vt:lpstr>
      <vt:lpstr>Visualisér processen</vt:lpstr>
      <vt:lpstr>Return On Investment</vt:lpstr>
      <vt:lpstr>Elevernes rolle</vt:lpstr>
      <vt:lpstr>Opsamling &amp; Refleksion</vt:lpstr>
      <vt:lpstr>RPA x AI</vt:lpstr>
      <vt:lpstr>RPA er i forandring – og AI er årsagen</vt:lpstr>
      <vt:lpstr>AI som rådgiver for automatisering</vt:lpstr>
      <vt:lpstr>AI som udviklingspartner</vt:lpstr>
      <vt:lpstr>Fejlfinding med AI-assistance</vt:lpstr>
      <vt:lpstr>Når GenAI bliver en del af RPA-flowet Fra regelbaseret til intelligent automatisering</vt:lpstr>
      <vt:lpstr>Hvad skal eleverne så lære?</vt:lpstr>
      <vt:lpstr>PowerPoint-præsentation</vt:lpstr>
      <vt:lpstr>Velkommen til Bo Fristed</vt:lpstr>
      <vt:lpstr>Frokost</vt:lpstr>
      <vt:lpstr>Velkommen til Bo Størup</vt:lpstr>
      <vt:lpstr>Diskussion</vt:lpstr>
      <vt:lpstr>PowerPoint-præsentation</vt:lpstr>
      <vt:lpstr>Undervisningsmaterialer</vt:lpstr>
      <vt:lpstr>AMU-kurserne</vt:lpstr>
      <vt:lpstr>Materialet består af</vt:lpstr>
      <vt:lpstr>Indholdet</vt:lpstr>
      <vt:lpstr>Lærebogen</vt:lpstr>
      <vt:lpstr>Lærebogen</vt:lpstr>
      <vt:lpstr>Lærebogen</vt:lpstr>
      <vt:lpstr>Lærebogen</vt:lpstr>
      <vt:lpstr>Lærebogen</vt:lpstr>
      <vt:lpstr>Lærebogen</vt:lpstr>
      <vt:lpstr>Lærebogen</vt:lpstr>
      <vt:lpstr>Optimering og LEAN med RPA </vt:lpstr>
      <vt:lpstr>Kvalitetsomkostninger og RPA</vt:lpstr>
      <vt:lpstr>Webinar</vt:lpstr>
      <vt:lpstr>Skriv dig op til Merkuras nyhedsbrev</vt:lpstr>
      <vt:lpstr>Farvel og tak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Morten Christoffersen (MORC - Konsulent - SE - AK)</dc:creator>
  <cp:lastModifiedBy>Morten Christoffersen (MORC - Konsulent - SE - AK)</cp:lastModifiedBy>
  <cp:revision>3</cp:revision>
  <dcterms:created xsi:type="dcterms:W3CDTF">2025-04-29T08:37:17Z</dcterms:created>
  <dcterms:modified xsi:type="dcterms:W3CDTF">2025-05-08T08:44:21Z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0x010100227D6D28A4E3024898CEDF6BCEE0CA75</vt:lpwstr>
  </property>
  <property fmtid="{D5CDD505-2E9C-101B-9397-08002B2CF9AE}" pid="3" name="MediaServiceImageTags">
    <vt:lpwstr/>
  </property>
</Properties>
</file>