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97" r:id="rId8"/>
    <p:sldId id="261" r:id="rId9"/>
    <p:sldId id="263" r:id="rId10"/>
    <p:sldId id="264" r:id="rId11"/>
    <p:sldId id="268" r:id="rId12"/>
    <p:sldId id="282" r:id="rId13"/>
    <p:sldId id="283" r:id="rId14"/>
    <p:sldId id="265" r:id="rId15"/>
    <p:sldId id="262" r:id="rId16"/>
    <p:sldId id="266" r:id="rId17"/>
    <p:sldId id="278" r:id="rId18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20"/>
      <p:bold r:id="rId21"/>
    </p:embeddedFont>
    <p:embeddedFont>
      <p:font typeface="Encode Sans Semi Condensed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e Kruse Kessler (LKK.JU - Kommunikationsmedarbejder - BG - JU)" userId="ccf4e0ca-a7e6-4d17-b528-77c0d62046a2" providerId="ADAL" clId="{0B4FCF37-7FD5-4EB8-8519-96CD12FE1891}"/>
    <pc:docChg chg="modSld">
      <pc:chgData name="Lene Kruse Kessler (LKK.JU - Kommunikationsmedarbejder - BG - JU)" userId="ccf4e0ca-a7e6-4d17-b528-77c0d62046a2" providerId="ADAL" clId="{0B4FCF37-7FD5-4EB8-8519-96CD12FE1891}" dt="2025-03-31T09:35:43.223" v="2" actId="20577"/>
      <pc:docMkLst>
        <pc:docMk/>
      </pc:docMkLst>
      <pc:sldChg chg="modSp mod">
        <pc:chgData name="Lene Kruse Kessler (LKK.JU - Kommunikationsmedarbejder - BG - JU)" userId="ccf4e0ca-a7e6-4d17-b528-77c0d62046a2" providerId="ADAL" clId="{0B4FCF37-7FD5-4EB8-8519-96CD12FE1891}" dt="2025-03-31T09:35:14.119" v="0" actId="1076"/>
        <pc:sldMkLst>
          <pc:docMk/>
          <pc:sldMk cId="0" sldId="257"/>
        </pc:sldMkLst>
        <pc:spChg chg="mod">
          <ac:chgData name="Lene Kruse Kessler (LKK.JU - Kommunikationsmedarbejder - BG - JU)" userId="ccf4e0ca-a7e6-4d17-b528-77c0d62046a2" providerId="ADAL" clId="{0B4FCF37-7FD5-4EB8-8519-96CD12FE1891}" dt="2025-03-31T09:35:14.119" v="0" actId="1076"/>
          <ac:spMkLst>
            <pc:docMk/>
            <pc:sldMk cId="0" sldId="257"/>
            <ac:spMk id="1577" creationId="{00000000-0000-0000-0000-000000000000}"/>
          </ac:spMkLst>
        </pc:spChg>
        <pc:spChg chg="mod">
          <ac:chgData name="Lene Kruse Kessler (LKK.JU - Kommunikationsmedarbejder - BG - JU)" userId="ccf4e0ca-a7e6-4d17-b528-77c0d62046a2" providerId="ADAL" clId="{0B4FCF37-7FD5-4EB8-8519-96CD12FE1891}" dt="2025-03-31T09:35:14.119" v="0" actId="1076"/>
          <ac:spMkLst>
            <pc:docMk/>
            <pc:sldMk cId="0" sldId="257"/>
            <ac:spMk id="1578" creationId="{00000000-0000-0000-0000-000000000000}"/>
          </ac:spMkLst>
        </pc:spChg>
      </pc:sldChg>
      <pc:sldChg chg="modSp mod">
        <pc:chgData name="Lene Kruse Kessler (LKK.JU - Kommunikationsmedarbejder - BG - JU)" userId="ccf4e0ca-a7e6-4d17-b528-77c0d62046a2" providerId="ADAL" clId="{0B4FCF37-7FD5-4EB8-8519-96CD12FE1891}" dt="2025-03-31T09:35:43.223" v="2" actId="20577"/>
        <pc:sldMkLst>
          <pc:docMk/>
          <pc:sldMk cId="2115248587" sldId="297"/>
        </pc:sldMkLst>
        <pc:spChg chg="mod">
          <ac:chgData name="Lene Kruse Kessler (LKK.JU - Kommunikationsmedarbejder - BG - JU)" userId="ccf4e0ca-a7e6-4d17-b528-77c0d62046a2" providerId="ADAL" clId="{0B4FCF37-7FD5-4EB8-8519-96CD12FE1891}" dt="2025-03-31T09:35:43.223" v="2" actId="20577"/>
          <ac:spMkLst>
            <pc:docMk/>
            <pc:sldMk cId="2115248587" sldId="297"/>
            <ac:spMk id="160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3" name="Google Shape;1883;gb2f7c811e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4" name="Google Shape;1884;gb2f7c811e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b2f7c811ed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b2f7c811ed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4738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money.com/business-innovation-definition-29483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Innovations Ugen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39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kan bruge denne tidshorisont til at forklare jeres løsning</a:t>
            </a:r>
            <a:endParaRPr dirty="0"/>
          </a:p>
        </p:txBody>
      </p:sp>
      <p:sp>
        <p:nvSpPr>
          <p:cNvPr id="1887" name="Google Shape;1887;p3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88" name="Google Shape;1888;p39"/>
          <p:cNvSpPr/>
          <p:nvPr/>
        </p:nvSpPr>
        <p:spPr>
          <a:xfrm>
            <a:off x="6208552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DEC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89" name="Google Shape;1889;p39"/>
          <p:cNvSpPr/>
          <p:nvPr/>
        </p:nvSpPr>
        <p:spPr>
          <a:xfrm>
            <a:off x="567874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NOV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0" name="Google Shape;1890;p39"/>
          <p:cNvSpPr/>
          <p:nvPr/>
        </p:nvSpPr>
        <p:spPr>
          <a:xfrm>
            <a:off x="514893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OKT</a:t>
            </a:r>
            <a:endParaRPr sz="1000"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1" name="Google Shape;1891;p39"/>
          <p:cNvSpPr/>
          <p:nvPr/>
        </p:nvSpPr>
        <p:spPr>
          <a:xfrm>
            <a:off x="461913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SEP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2" name="Google Shape;1892;p39"/>
          <p:cNvSpPr/>
          <p:nvPr/>
        </p:nvSpPr>
        <p:spPr>
          <a:xfrm>
            <a:off x="4089325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AUG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3" name="Google Shape;1893;p39"/>
          <p:cNvSpPr/>
          <p:nvPr/>
        </p:nvSpPr>
        <p:spPr>
          <a:xfrm>
            <a:off x="3559518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JUL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4" name="Google Shape;1894;p39"/>
          <p:cNvSpPr/>
          <p:nvPr/>
        </p:nvSpPr>
        <p:spPr>
          <a:xfrm>
            <a:off x="3029711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JUN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5" name="Google Shape;1895;p39"/>
          <p:cNvSpPr/>
          <p:nvPr/>
        </p:nvSpPr>
        <p:spPr>
          <a:xfrm>
            <a:off x="2499904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MAJ</a:t>
            </a:r>
            <a:endParaRPr sz="1000" dirty="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6" name="Google Shape;1896;p39"/>
          <p:cNvSpPr/>
          <p:nvPr/>
        </p:nvSpPr>
        <p:spPr>
          <a:xfrm>
            <a:off x="1970097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APR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7" name="Google Shape;1897;p39"/>
          <p:cNvSpPr/>
          <p:nvPr/>
        </p:nvSpPr>
        <p:spPr>
          <a:xfrm>
            <a:off x="1440290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MAR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8" name="Google Shape;1898;p39"/>
          <p:cNvSpPr/>
          <p:nvPr/>
        </p:nvSpPr>
        <p:spPr>
          <a:xfrm>
            <a:off x="910483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FEB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899" name="Google Shape;1899;p39"/>
          <p:cNvSpPr/>
          <p:nvPr/>
        </p:nvSpPr>
        <p:spPr>
          <a:xfrm>
            <a:off x="380676" y="2679750"/>
            <a:ext cx="6606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JAN</a:t>
            </a:r>
            <a:endParaRPr sz="1000">
              <a:solidFill>
                <a:schemeClr val="l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00" name="Google Shape;1900;p39"/>
          <p:cNvSpPr/>
          <p:nvPr/>
        </p:nvSpPr>
        <p:spPr>
          <a:xfrm>
            <a:off x="0" y="2679750"/>
            <a:ext cx="5115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1901" name="Google Shape;1901;p39"/>
          <p:cNvCxnSpPr/>
          <p:nvPr/>
        </p:nvCxnSpPr>
        <p:spPr>
          <a:xfrm rot="10800000">
            <a:off x="61716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2" name="Google Shape;1902;p39"/>
          <p:cNvSpPr txBox="1"/>
          <p:nvPr/>
        </p:nvSpPr>
        <p:spPr>
          <a:xfrm>
            <a:off x="58423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3" name="Google Shape;1903;p39"/>
          <p:cNvCxnSpPr/>
          <p:nvPr/>
        </p:nvCxnSpPr>
        <p:spPr>
          <a:xfrm rot="10800000">
            <a:off x="167763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4" name="Google Shape;1904;p39"/>
          <p:cNvSpPr txBox="1"/>
          <p:nvPr/>
        </p:nvSpPr>
        <p:spPr>
          <a:xfrm>
            <a:off x="1645918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5" name="Google Shape;1905;p39"/>
          <p:cNvCxnSpPr/>
          <p:nvPr/>
        </p:nvCxnSpPr>
        <p:spPr>
          <a:xfrm rot="10800000">
            <a:off x="2738105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6" name="Google Shape;1906;p39"/>
          <p:cNvSpPr txBox="1"/>
          <p:nvPr/>
        </p:nvSpPr>
        <p:spPr>
          <a:xfrm>
            <a:off x="270759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7" name="Google Shape;1907;p39"/>
          <p:cNvCxnSpPr/>
          <p:nvPr/>
        </p:nvCxnSpPr>
        <p:spPr>
          <a:xfrm rot="10800000">
            <a:off x="379857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08" name="Google Shape;1908;p39"/>
          <p:cNvSpPr txBox="1"/>
          <p:nvPr/>
        </p:nvSpPr>
        <p:spPr>
          <a:xfrm>
            <a:off x="3769277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09" name="Google Shape;1909;p39"/>
          <p:cNvCxnSpPr/>
          <p:nvPr/>
        </p:nvCxnSpPr>
        <p:spPr>
          <a:xfrm rot="10800000">
            <a:off x="485904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0" name="Google Shape;1910;p39"/>
          <p:cNvSpPr txBox="1"/>
          <p:nvPr/>
        </p:nvSpPr>
        <p:spPr>
          <a:xfrm>
            <a:off x="483095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1" name="Google Shape;1911;p39"/>
          <p:cNvCxnSpPr/>
          <p:nvPr/>
        </p:nvCxnSpPr>
        <p:spPr>
          <a:xfrm rot="10800000">
            <a:off x="5919514" y="22057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2" name="Google Shape;1912;p39"/>
          <p:cNvSpPr txBox="1"/>
          <p:nvPr/>
        </p:nvSpPr>
        <p:spPr>
          <a:xfrm>
            <a:off x="5892636" y="165100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3" name="Google Shape;1913;p39"/>
          <p:cNvCxnSpPr/>
          <p:nvPr/>
        </p:nvCxnSpPr>
        <p:spPr>
          <a:xfrm rot="10800000">
            <a:off x="115554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4" name="Google Shape;1914;p39"/>
          <p:cNvSpPr txBox="1"/>
          <p:nvPr/>
        </p:nvSpPr>
        <p:spPr>
          <a:xfrm>
            <a:off x="1099247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5" name="Google Shape;1915;p39"/>
          <p:cNvCxnSpPr/>
          <p:nvPr/>
        </p:nvCxnSpPr>
        <p:spPr>
          <a:xfrm rot="10800000">
            <a:off x="221601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6" name="Google Shape;1916;p39"/>
          <p:cNvSpPr txBox="1"/>
          <p:nvPr/>
        </p:nvSpPr>
        <p:spPr>
          <a:xfrm>
            <a:off x="2167070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7" name="Google Shape;1917;p39"/>
          <p:cNvCxnSpPr/>
          <p:nvPr/>
        </p:nvCxnSpPr>
        <p:spPr>
          <a:xfrm rot="10800000">
            <a:off x="327648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18" name="Google Shape;1918;p39"/>
          <p:cNvSpPr txBox="1"/>
          <p:nvPr/>
        </p:nvSpPr>
        <p:spPr>
          <a:xfrm>
            <a:off x="3234893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19" name="Google Shape;1919;p39"/>
          <p:cNvCxnSpPr/>
          <p:nvPr/>
        </p:nvCxnSpPr>
        <p:spPr>
          <a:xfrm rot="10800000">
            <a:off x="433695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0" name="Google Shape;1920;p39"/>
          <p:cNvSpPr txBox="1"/>
          <p:nvPr/>
        </p:nvSpPr>
        <p:spPr>
          <a:xfrm>
            <a:off x="4302716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1" name="Google Shape;1921;p39"/>
          <p:cNvCxnSpPr/>
          <p:nvPr/>
        </p:nvCxnSpPr>
        <p:spPr>
          <a:xfrm rot="10800000">
            <a:off x="539742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2" name="Google Shape;1922;p39"/>
          <p:cNvSpPr txBox="1"/>
          <p:nvPr/>
        </p:nvSpPr>
        <p:spPr>
          <a:xfrm>
            <a:off x="5370539" y="3571950"/>
            <a:ext cx="10029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cxnSp>
        <p:nvCxnSpPr>
          <p:cNvPr id="1923" name="Google Shape;1923;p39"/>
          <p:cNvCxnSpPr/>
          <p:nvPr/>
        </p:nvCxnSpPr>
        <p:spPr>
          <a:xfrm rot="10800000">
            <a:off x="6457894" y="30487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924" name="Google Shape;1924;p39"/>
          <p:cNvSpPr txBox="1"/>
          <p:nvPr/>
        </p:nvSpPr>
        <p:spPr>
          <a:xfrm>
            <a:off x="6427563" y="3571950"/>
            <a:ext cx="830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2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0"/>
          <p:cNvSpPr txBox="1">
            <a:spLocks noGrp="1"/>
          </p:cNvSpPr>
          <p:nvPr>
            <p:ph type="title" idx="4294967295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Eller et roadmap som dette</a:t>
            </a:r>
            <a:endParaRPr dirty="0"/>
          </a:p>
        </p:txBody>
      </p:sp>
      <p:sp>
        <p:nvSpPr>
          <p:cNvPr id="1930" name="Google Shape;1930;p4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31" name="Google Shape;1931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2" name="Google Shape;1932;p40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33" name="Google Shape;1933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1934" name="Google Shape;1934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1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6" name="Google Shape;1936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1937" name="Google Shape;1937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3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39" name="Google Shape;1939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1940" name="Google Shape;1940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5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2" name="Google Shape;1942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1943" name="Google Shape;1943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6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5" name="Google Shape;1945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1946" name="Google Shape;1946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4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1949" name="Google Shape;1949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Encode Sans Semi Condensed"/>
                  <a:ea typeface="Encode Sans Semi Condensed"/>
                  <a:cs typeface="Encode Sans Semi Condensed"/>
                  <a:sym typeface="Encode Sans Semi Condensed"/>
                </a:rPr>
                <a:t>2</a:t>
              </a:r>
              <a:endParaRPr sz="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endParaRPr>
            </a:p>
          </p:txBody>
        </p:sp>
      </p:grpSp>
      <p:sp>
        <p:nvSpPr>
          <p:cNvPr id="1951" name="Google Shape;1951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2" name="Google Shape;1952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3" name="Google Shape;1953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4" name="Google Shape;1954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5" name="Google Shape;1955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1956" name="Google Shape;1956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3253050" y="1088650"/>
            <a:ext cx="3318300" cy="941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Hvordan præsenterer vi?</a:t>
            </a:r>
            <a:endParaRPr dirty="0"/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3253050" y="2145050"/>
            <a:ext cx="3318300" cy="190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600" dirty="0">
                <a:cs typeface="Amatic SC" panose="00000500000000000000" pitchFamily="2" charset="-79"/>
              </a:rPr>
              <a:t>Præsentationerne er </a:t>
            </a:r>
            <a:r>
              <a:rPr lang="da-DK" sz="1600" dirty="0">
                <a:cs typeface="Amatic SC" panose="00000500000000000000" pitchFamily="2" charset="-79"/>
              </a:rPr>
              <a:t>I</a:t>
            </a:r>
            <a:r>
              <a:rPr lang="en" sz="1600" dirty="0">
                <a:cs typeface="Amatic SC" panose="00000500000000000000" pitchFamily="2" charset="-79"/>
              </a:rPr>
              <a:t> form af en udstilling, hvor dommerne og andre elever besøger jeres stand for at høre jeres løsninger.</a:t>
            </a:r>
            <a:endParaRPr sz="1600" dirty="0">
              <a:cs typeface="Amatic SC" panose="00000500000000000000" pitchFamily="2" charset="-79"/>
            </a:endParaRPr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398024" y="866250"/>
            <a:ext cx="3411000" cy="3411000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19"/>
          <p:cNvSpPr txBox="1">
            <a:spLocks noGrp="1"/>
          </p:cNvSpPr>
          <p:nvPr>
            <p:ph type="ctrTitle" idx="4294967295"/>
          </p:nvPr>
        </p:nvSpPr>
        <p:spPr>
          <a:xfrm>
            <a:off x="2239200" y="3311225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Hvorfor?</a:t>
            </a:r>
            <a:endParaRPr sz="6000" dirty="0"/>
          </a:p>
        </p:txBody>
      </p:sp>
      <p:sp>
        <p:nvSpPr>
          <p:cNvPr id="1614" name="Google Shape;1614;p19"/>
          <p:cNvSpPr txBox="1">
            <a:spLocks noGrp="1"/>
          </p:cNvSpPr>
          <p:nvPr>
            <p:ph type="subTitle" idx="4294967295"/>
          </p:nvPr>
        </p:nvSpPr>
        <p:spPr>
          <a:xfrm>
            <a:off x="2239200" y="4078626"/>
            <a:ext cx="466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 dirty="0"/>
              <a:t>At blive bedre til det man uddanner sig til…</a:t>
            </a:r>
            <a:br>
              <a:rPr lang="en" sz="2000" dirty="0"/>
            </a:br>
            <a:r>
              <a:rPr lang="en" sz="2000" dirty="0"/>
              <a:t>Der </a:t>
            </a:r>
            <a:r>
              <a:rPr lang="en" sz="2000"/>
              <a:t>er også præmier </a:t>
            </a:r>
            <a:r>
              <a:rPr lang="en" sz="2000" dirty="0"/>
              <a:t>til vinderne </a:t>
            </a:r>
            <a:r>
              <a:rPr lang="en" sz="2000" dirty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1615" name="Google Shape;1615;p19"/>
          <p:cNvSpPr/>
          <p:nvPr/>
        </p:nvSpPr>
        <p:spPr>
          <a:xfrm>
            <a:off x="4450232" y="1181025"/>
            <a:ext cx="1670478" cy="1692719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6" name="Google Shape;1616;p19"/>
          <p:cNvSpPr/>
          <p:nvPr/>
        </p:nvSpPr>
        <p:spPr>
          <a:xfrm rot="1473023">
            <a:off x="2931399" y="2026194"/>
            <a:ext cx="976662" cy="951379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7" name="Google Shape;1617;p19"/>
          <p:cNvSpPr/>
          <p:nvPr/>
        </p:nvSpPr>
        <p:spPr>
          <a:xfrm>
            <a:off x="3852432" y="1492068"/>
            <a:ext cx="427595" cy="415513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8" name="Google Shape;1618;p19"/>
          <p:cNvSpPr/>
          <p:nvPr/>
        </p:nvSpPr>
        <p:spPr>
          <a:xfrm rot="2487139">
            <a:off x="3852160" y="2904609"/>
            <a:ext cx="304226" cy="295630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23"/>
          <p:cNvSpPr txBox="1">
            <a:spLocks noGrp="1"/>
          </p:cNvSpPr>
          <p:nvPr>
            <p:ph type="title" idx="4294967295"/>
          </p:nvPr>
        </p:nvSpPr>
        <p:spPr>
          <a:xfrm>
            <a:off x="545300" y="3673150"/>
            <a:ext cx="2368800" cy="100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b="0" dirty="0">
                <a:solidFill>
                  <a:schemeClr val="lt1"/>
                </a:solidFill>
              </a:rPr>
              <a:t>jeres idéer kan gøre en forskel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50" name="Google Shape;1650;p23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14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855300" y="973863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solidFill>
                  <a:schemeClr val="accent2"/>
                </a:solidFill>
              </a:rPr>
              <a:t>Tak!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1858" name="Google Shape;1858;p35"/>
          <p:cNvSpPr txBox="1">
            <a:spLocks noGrp="1"/>
          </p:cNvSpPr>
          <p:nvPr>
            <p:ph type="body" idx="4294967295"/>
          </p:nvPr>
        </p:nvSpPr>
        <p:spPr>
          <a:xfrm>
            <a:off x="855300" y="2284438"/>
            <a:ext cx="4694400" cy="188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</a:rPr>
              <a:t>Er der spørgmål?</a:t>
            </a:r>
            <a:br>
              <a:rPr lang="en" dirty="0">
                <a:solidFill>
                  <a:schemeClr val="lt1"/>
                </a:solidFill>
              </a:rPr>
            </a:br>
            <a:br>
              <a:rPr lang="en" dirty="0">
                <a:solidFill>
                  <a:schemeClr val="lt1"/>
                </a:solidFill>
              </a:rPr>
            </a:br>
            <a:r>
              <a:rPr lang="en" dirty="0">
                <a:solidFill>
                  <a:schemeClr val="lt1"/>
                </a:solidFill>
              </a:rPr>
              <a:t>Hvem er vores coach?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15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4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Hvad er Innovation?</a:t>
            </a:r>
            <a:endParaRPr dirty="0"/>
          </a:p>
        </p:txBody>
      </p:sp>
      <p:sp>
        <p:nvSpPr>
          <p:cNvPr id="1577" name="Google Shape;1577;p14"/>
          <p:cNvSpPr txBox="1">
            <a:spLocks noGrp="1"/>
          </p:cNvSpPr>
          <p:nvPr>
            <p:ph type="body" idx="2"/>
          </p:nvPr>
        </p:nvSpPr>
        <p:spPr>
          <a:xfrm>
            <a:off x="737219" y="1445684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400" b="0" i="0" dirty="0">
                <a:solidFill>
                  <a:srgbClr val="111111"/>
                </a:solidFill>
                <a:effectLst/>
                <a:cs typeface="Amatic SC" panose="020F0502020204030204" pitchFamily="2" charset="-79"/>
              </a:rPr>
              <a:t>Innovation i erhvervslivet handler om at skabe nye produkter, tjenester eller processer, der kan forbedre en virksomheds yde- og konkurrenceevne. 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400" b="0" i="0" dirty="0">
                <a:solidFill>
                  <a:srgbClr val="111111"/>
                </a:solidFill>
                <a:effectLst/>
                <a:cs typeface="Amatic SC" panose="020F0502020204030204" pitchFamily="2" charset="-79"/>
              </a:rPr>
              <a:t>Det kan også betyde at finde nye måder at drive forretning på, som kan tiltrække flere kunder eller reducere omkostninger.</a:t>
            </a:r>
            <a:endParaRPr sz="1400" b="1" dirty="0">
              <a:cs typeface="Amatic SC" panose="020F0502020204030204" pitchFamily="2" charset="-79"/>
            </a:endParaRPr>
          </a:p>
        </p:txBody>
      </p:sp>
      <p:sp>
        <p:nvSpPr>
          <p:cNvPr id="1578" name="Google Shape;1578;p14"/>
          <p:cNvSpPr txBox="1">
            <a:spLocks noGrp="1"/>
          </p:cNvSpPr>
          <p:nvPr>
            <p:ph type="body" idx="1"/>
          </p:nvPr>
        </p:nvSpPr>
        <p:spPr>
          <a:xfrm>
            <a:off x="3718500" y="1441204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da-DK" sz="1400" dirty="0">
                <a:solidFill>
                  <a:srgbClr val="111111"/>
                </a:solidFill>
                <a:cs typeface="Amatic SC" panose="020F0502020204030204" pitchFamily="2" charset="-79"/>
              </a:rPr>
              <a:t>I erhvervslivet er innovation afgørende for at holde trit med markedsændringer og kundens behov. 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da-DK" sz="1400" dirty="0">
                <a:solidFill>
                  <a:srgbClr val="111111"/>
                </a:solidFill>
                <a:cs typeface="Amatic SC" panose="020F0502020204030204" pitchFamily="2" charset="-79"/>
              </a:rPr>
              <a:t>Det kan hjælpe virksomheder med, at skille sig ud fra konkurrenterne og finde nye vækstmuligheder. </a:t>
            </a:r>
          </a:p>
          <a:p>
            <a:pPr marL="0" indent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da-DK" sz="1400" dirty="0">
                <a:solidFill>
                  <a:srgbClr val="111111"/>
                </a:solidFill>
                <a:cs typeface="Amatic SC" panose="020F0502020204030204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Innovation kan også føre til øget effektivitet og produktivitet, hvilket kan resultere i højere indtjening og bedre kundetilfredshed</a:t>
            </a:r>
            <a:r>
              <a:rPr lang="da-DK" sz="1400" dirty="0">
                <a:solidFill>
                  <a:srgbClr val="111111"/>
                </a:solidFill>
                <a:cs typeface="Amatic SC" panose="020F0502020204030204" pitchFamily="2" charset="-79"/>
              </a:rPr>
              <a:t>.</a:t>
            </a:r>
            <a:endParaRPr sz="1400" dirty="0">
              <a:solidFill>
                <a:srgbClr val="111111"/>
              </a:solidFill>
              <a:cs typeface="Amatic SC" panose="020F0502020204030204" pitchFamily="2" charset="-79"/>
            </a:endParaRPr>
          </a:p>
        </p:txBody>
      </p:sp>
      <p:sp>
        <p:nvSpPr>
          <p:cNvPr id="1579" name="Google Shape;1579;p14"/>
          <p:cNvSpPr txBox="1">
            <a:spLocks noGrp="1"/>
          </p:cNvSpPr>
          <p:nvPr>
            <p:ph type="body" idx="2"/>
          </p:nvPr>
        </p:nvSpPr>
        <p:spPr>
          <a:xfrm>
            <a:off x="702900" y="3870575"/>
            <a:ext cx="5660100" cy="65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1"/>
              </a:solidFill>
            </a:endParaRPr>
          </a:p>
        </p:txBody>
      </p:sp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øj, person, udendørs, sky&#10;&#10;Automatisk genereret beskrivelse">
            <a:extLst>
              <a:ext uri="{FF2B5EF4-FFF2-40B4-BE49-F238E27FC236}">
                <a16:creationId xmlns:a16="http://schemas.microsoft.com/office/drawing/2014/main" id="{ED813A56-F098-7DB5-8F7D-9286C4C9F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3227" y="-76250"/>
            <a:ext cx="5143500" cy="51435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585" name="Google Shape;1585;p15"/>
          <p:cNvSpPr txBox="1">
            <a:spLocks noGrp="1"/>
          </p:cNvSpPr>
          <p:nvPr>
            <p:ph type="ctrTitle" idx="4294967295"/>
          </p:nvPr>
        </p:nvSpPr>
        <p:spPr>
          <a:xfrm>
            <a:off x="3481844" y="209500"/>
            <a:ext cx="3592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chemeClr val="lt1"/>
                </a:solidFill>
              </a:rPr>
              <a:t>Hvad er jeres rolle?</a:t>
            </a:r>
            <a:endParaRPr sz="4800" dirty="0">
              <a:solidFill>
                <a:schemeClr val="lt1"/>
              </a:solidFill>
            </a:endParaRPr>
          </a:p>
        </p:txBody>
      </p:sp>
      <p:sp>
        <p:nvSpPr>
          <p:cNvPr id="1586" name="Google Shape;1586;p15"/>
          <p:cNvSpPr txBox="1">
            <a:spLocks noGrp="1"/>
          </p:cNvSpPr>
          <p:nvPr>
            <p:ph type="subTitle" idx="4294967295"/>
          </p:nvPr>
        </p:nvSpPr>
        <p:spPr>
          <a:xfrm>
            <a:off x="4498464" y="1618437"/>
            <a:ext cx="2147502" cy="28564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600" b="1" dirty="0">
                <a:solidFill>
                  <a:srgbClr val="111111"/>
                </a:solidFill>
                <a:cs typeface="Amatic SC" panose="020F0502020204030204" pitchFamily="2" charset="-79"/>
                <a:sym typeface="Arial"/>
              </a:rPr>
              <a:t>At inspirere hinanden! </a:t>
            </a:r>
          </a:p>
          <a:p>
            <a:pPr marL="0" lvl="0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1600" dirty="0">
                <a:solidFill>
                  <a:srgbClr val="111111"/>
                </a:solidFill>
                <a:cs typeface="Amatic SC" panose="020F0502020204030204" pitchFamily="2" charset="-79"/>
                <a:sym typeface="Arial"/>
              </a:rPr>
              <a:t>Gruppevis lære at tackle udfordringer fra erhvervslivet og dermed videreudvikle jeres faglighed.</a:t>
            </a:r>
            <a:endParaRPr sz="1600" dirty="0">
              <a:solidFill>
                <a:srgbClr val="111111"/>
              </a:solidFill>
              <a:cs typeface="Amatic SC" panose="020F0502020204030204" pitchFamily="2" charset="-79"/>
              <a:sym typeface="Arial"/>
            </a:endParaRPr>
          </a:p>
        </p:txBody>
      </p:sp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3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827872" y="1383918"/>
            <a:ext cx="4646100" cy="63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Hvilke Udfordringer?</a:t>
            </a:r>
            <a:endParaRPr dirty="0"/>
          </a:p>
        </p:txBody>
      </p:sp>
      <p:sp>
        <p:nvSpPr>
          <p:cNvPr id="1594" name="Google Shape;1594;p16"/>
          <p:cNvSpPr txBox="1">
            <a:spLocks noGrp="1"/>
          </p:cNvSpPr>
          <p:nvPr>
            <p:ph type="subTitle" idx="1"/>
          </p:nvPr>
        </p:nvSpPr>
        <p:spPr>
          <a:xfrm>
            <a:off x="1827872" y="2338667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Godt, at du spurgte…</a:t>
            </a:r>
            <a:br>
              <a:rPr lang="en" dirty="0"/>
            </a:br>
            <a:r>
              <a:rPr lang="en" dirty="0"/>
              <a:t>Lad os møde virksomhederne, </a:t>
            </a:r>
            <a:br>
              <a:rPr lang="en" dirty="0"/>
            </a:br>
            <a:r>
              <a:rPr lang="en" dirty="0"/>
              <a:t>der stiller dem først.</a:t>
            </a:r>
            <a:endParaRPr dirty="0"/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1925150"/>
            <a:ext cx="1246500" cy="12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4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1</a:t>
            </a:r>
            <a:endParaRPr sz="7200" b="1">
              <a:solidFill>
                <a:schemeClr val="accent4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800" dirty="0"/>
              <a:t>Videoklip </a:t>
            </a:r>
            <a:r>
              <a:rPr lang="en" sz="2800"/>
              <a:t>fra virksomhed, </a:t>
            </a:r>
            <a:r>
              <a:rPr lang="en" sz="2800" dirty="0"/>
              <a:t>der præsenter sig selv og/eller udfordringen:</a:t>
            </a:r>
            <a:endParaRPr sz="2800" dirty="0"/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24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A172F56-2329-2536-8817-5CA490511D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502854"/>
              </p:ext>
            </p:extLst>
          </p:nvPr>
        </p:nvGraphicFramePr>
        <p:xfrm>
          <a:off x="702900" y="1430338"/>
          <a:ext cx="6853460" cy="30337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13365">
                  <a:extLst>
                    <a:ext uri="{9D8B030D-6E8A-4147-A177-3AD203B41FA5}">
                      <a16:colId xmlns:a16="http://schemas.microsoft.com/office/drawing/2014/main" val="2364655327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3085524606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3499125305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2219535989"/>
                    </a:ext>
                  </a:extLst>
                </a:gridCol>
              </a:tblGrid>
              <a:tr h="39917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Tirsdag​</a:t>
                      </a:r>
                      <a:endParaRPr lang="en-US" sz="1600" b="0" i="0" dirty="0">
                        <a:solidFill>
                          <a:schemeClr val="accent1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Onsdag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Torsdag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​</a:t>
                      </a: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marR="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i="0" u="none" strike="noStrike" cap="none" dirty="0" err="1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Fredag</a:t>
                      </a:r>
                      <a:r>
                        <a:rPr lang="en-US" sz="16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​</a:t>
                      </a:r>
                    </a:p>
                  </a:txBody>
                  <a:tcPr marL="47901" marR="47901" marT="23950" marB="23950"/>
                </a:tc>
                <a:extLst>
                  <a:ext uri="{0D108BD9-81ED-4DB2-BD59-A6C34878D82A}">
                    <a16:rowId xmlns:a16="http://schemas.microsoft.com/office/drawing/2014/main" val="3748581916"/>
                  </a:ext>
                </a:extLst>
              </a:tr>
              <a:tr h="2634539">
                <a:tc>
                  <a:txBody>
                    <a:bodyPr/>
                    <a:lstStyle/>
                    <a:p>
                      <a:pPr algn="l" fontAlgn="base"/>
                      <a:r>
                        <a:rPr lang="da-DK" sz="9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​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Besøg hos </a:t>
                      </a:r>
                    </a:p>
                    <a:p>
                      <a:pPr algn="l" fontAlgn="base"/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virksomheder</a:t>
                      </a:r>
                    </a:p>
                    <a:p>
                      <a:pPr algn="l" fontAlgn="base"/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​</a:t>
                      </a:r>
                    </a:p>
                    <a:p>
                      <a:pPr algn="l" fontAlgn="base"/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Indsigt I virksomhedens </a:t>
                      </a:r>
                      <a:b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arbejdsområde samt de </a:t>
                      </a:r>
                      <a:b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problemstillinger de står </a:t>
                      </a:r>
                      <a:b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overfor ift. den </a:t>
                      </a:r>
                      <a:b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grønne omstilling.</a:t>
                      </a:r>
                    </a:p>
                    <a:p>
                      <a:pPr algn="l" fontAlgn="base"/>
                      <a:endParaRPr lang="da-DK" sz="1200" b="0" dirty="0">
                        <a:solidFill>
                          <a:srgbClr val="000000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  <a:p>
                      <a:pPr algn="l" fontAlgn="base"/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Virksomheden sender en </a:t>
                      </a:r>
                      <a:b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problemstilling med hjem.​</a:t>
                      </a:r>
                      <a:endParaRPr lang="da-DK" sz="1200" b="0" i="0" dirty="0">
                        <a:solidFill>
                          <a:srgbClr val="000000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​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Arbejde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 </a:t>
                      </a:r>
                      <a:r>
                        <a:rPr lang="da-DK" sz="1400" b="1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grupperne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Arbejde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 </a:t>
                      </a:r>
                      <a:r>
                        <a:rPr lang="da-DK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i</a:t>
                      </a: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 </a:t>
                      </a:r>
                      <a:r>
                        <a:rPr lang="en-US" sz="14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grupperne</a:t>
                      </a:r>
                      <a:endParaRPr lang="en-U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Encode Sans Semi Condensed Light"/>
                        <a:ea typeface="+mn-ea"/>
                        <a:cs typeface="Amatic SC" panose="020F0502020204030204" pitchFamily="2" charset="-79"/>
                        <a:sym typeface="Arial"/>
                      </a:endParaRPr>
                    </a:p>
                  </a:txBody>
                  <a:tcPr marL="47901" marR="47901" marT="23950" marB="23950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da-DK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Innovations-</a:t>
                      </a:r>
                      <a:br>
                        <a:rPr lang="da-DK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</a:br>
                      <a:r>
                        <a:rPr lang="da-DK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ea typeface="+mn-ea"/>
                          <a:cs typeface="Amatic SC" panose="020F0502020204030204" pitchFamily="2" charset="-79"/>
                          <a:sym typeface="Arial"/>
                        </a:rPr>
                        <a:t>messe</a:t>
                      </a:r>
                      <a:br>
                        <a:rPr lang="da-DK" sz="1600" b="0" i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br>
                        <a:rPr lang="da-DK" sz="1600" b="0" i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</a:br>
                      <a:r>
                        <a:rPr lang="da-DK" sz="1200" b="0" i="0" dirty="0">
                          <a:solidFill>
                            <a:srgbClr val="000000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Grupperne præsenterer deres løsninger.</a:t>
                      </a:r>
                    </a:p>
                  </a:txBody>
                  <a:tcPr marL="47901" marR="47901" marT="23950" marB="23950"/>
                </a:tc>
                <a:extLst>
                  <a:ext uri="{0D108BD9-81ED-4DB2-BD59-A6C34878D82A}">
                    <a16:rowId xmlns:a16="http://schemas.microsoft.com/office/drawing/2014/main" val="1798307136"/>
                  </a:ext>
                </a:extLst>
              </a:tr>
            </a:tbl>
          </a:graphicData>
        </a:graphic>
      </p:graphicFrame>
      <p:sp>
        <p:nvSpPr>
          <p:cNvPr id="1606" name="Google Shape;1606;p1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Hvornår?</a:t>
            </a:r>
            <a:endParaRPr dirty="0"/>
          </a:p>
        </p:txBody>
      </p:sp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143DED0-FBBE-07C3-AB86-881A507B9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143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20"/>
          <p:cNvSpPr txBox="1">
            <a:spLocks noGrp="1"/>
          </p:cNvSpPr>
          <p:nvPr>
            <p:ph type="body" idx="1"/>
          </p:nvPr>
        </p:nvSpPr>
        <p:spPr>
          <a:xfrm>
            <a:off x="1158423" y="1624718"/>
            <a:ext cx="3396827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da-DK" sz="1600" b="1" dirty="0">
                <a:cs typeface="Amatic SC" panose="020F0502020204030204" pitchFamily="2" charset="-79"/>
              </a:rPr>
              <a:t>Coaches</a:t>
            </a:r>
          </a:p>
          <a:p>
            <a:pPr marL="0" lvl="0" indent="0" algn="l" rtl="0">
              <a:lnSpc>
                <a:spcPct val="100000"/>
              </a:lnSpc>
              <a:buNone/>
            </a:pPr>
            <a:r>
              <a:rPr lang="da-DK" sz="1600" dirty="0">
                <a:cs typeface="Amatic SC" panose="020F0502020204030204" pitchFamily="2" charset="-79"/>
              </a:rPr>
              <a:t>Der vil være undervisere tilknyttet til hver gruppe I roller som coaches.</a:t>
            </a:r>
            <a:br>
              <a:rPr lang="da-DK" sz="1600" dirty="0">
                <a:cs typeface="Amatic SC" panose="020F0502020204030204" pitchFamily="2" charset="-79"/>
              </a:rPr>
            </a:br>
            <a:br>
              <a:rPr lang="da-DK" sz="1600" dirty="0">
                <a:cs typeface="Amatic SC" panose="020F0502020204030204" pitchFamily="2" charset="-79"/>
              </a:rPr>
            </a:br>
            <a:r>
              <a:rPr lang="da-DK" sz="1600" dirty="0">
                <a:cs typeface="Amatic SC" panose="020F0502020204030204" pitchFamily="2" charset="-79"/>
              </a:rPr>
              <a:t>De guider jer igennem innovationsprocessen.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lang="da-DK" dirty="0">
              <a:latin typeface="Amatic SC" panose="020F0502020204030204" pitchFamily="2" charset="-79"/>
              <a:cs typeface="Amatic SC" panose="020F0502020204030204" pitchFamily="2" charset="-79"/>
            </a:endParaRPr>
          </a:p>
        </p:txBody>
      </p:sp>
      <p:sp>
        <p:nvSpPr>
          <p:cNvPr id="1625" name="Google Shape;1625;p20"/>
          <p:cNvSpPr txBox="1">
            <a:spLocks noGrp="1"/>
          </p:cNvSpPr>
          <p:nvPr>
            <p:ph type="title"/>
          </p:nvPr>
        </p:nvSpPr>
        <p:spPr>
          <a:xfrm>
            <a:off x="1158423" y="817858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 hvordan griber vi det an?</a:t>
            </a:r>
            <a:endParaRPr dirty="0"/>
          </a:p>
        </p:txBody>
      </p:sp>
      <p:sp>
        <p:nvSpPr>
          <p:cNvPr id="1626" name="Google Shape;1626;p20"/>
          <p:cNvSpPr txBox="1">
            <a:spLocks noGrp="1"/>
          </p:cNvSpPr>
          <p:nvPr>
            <p:ph type="body" idx="2"/>
          </p:nvPr>
        </p:nvSpPr>
        <p:spPr>
          <a:xfrm>
            <a:off x="1158423" y="3278449"/>
            <a:ext cx="3008291" cy="11260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 dirty="0">
                <a:cs typeface="Amatic SC" panose="020F0502020204030204" pitchFamily="2" charset="-79"/>
              </a:rPr>
              <a:t>De kommer ikke med løsningerne, men metoder til at finde dem.</a:t>
            </a:r>
            <a:endParaRPr sz="1600" dirty="0">
              <a:cs typeface="Amatic SC" panose="020F0502020204030204" pitchFamily="2" charset="-79"/>
            </a:endParaRPr>
          </a:p>
        </p:txBody>
      </p:sp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2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Hvilke metoder?</a:t>
            </a:r>
            <a:endParaRPr dirty="0"/>
          </a:p>
        </p:txBody>
      </p:sp>
      <p:sp>
        <p:nvSpPr>
          <p:cNvPr id="1633" name="Google Shape;1633;p21"/>
          <p:cNvSpPr txBox="1">
            <a:spLocks noGrp="1"/>
          </p:cNvSpPr>
          <p:nvPr>
            <p:ph type="body" idx="1"/>
          </p:nvPr>
        </p:nvSpPr>
        <p:spPr>
          <a:xfrm>
            <a:off x="702900" y="1611015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 b="1" dirty="0">
                <a:cs typeface="Amatic SC" panose="00000500000000000000" pitchFamily="2" charset="-79"/>
              </a:rPr>
              <a:t>Problem identificering</a:t>
            </a:r>
            <a:endParaRPr sz="1600" b="1" dirty="0">
              <a:cs typeface="Amatic SC" panose="00000500000000000000" pitchFamily="2" charset="-79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 dirty="0">
                <a:cs typeface="Amatic SC" panose="00000500000000000000" pitchFamily="2" charset="-79"/>
              </a:rPr>
              <a:t>Identificér alt det der er </a:t>
            </a:r>
            <a:r>
              <a:rPr lang="da-DK" sz="1600" dirty="0">
                <a:cs typeface="Amatic SC" panose="00000500000000000000" pitchFamily="2" charset="-79"/>
              </a:rPr>
              <a:t>I</a:t>
            </a:r>
            <a:r>
              <a:rPr lang="en" sz="1600" dirty="0">
                <a:cs typeface="Amatic SC" panose="00000500000000000000" pitchFamily="2" charset="-79"/>
              </a:rPr>
              <a:t> vejen for, at vi kan løse udfordringen.</a:t>
            </a:r>
            <a:endParaRPr sz="1600" dirty="0">
              <a:cs typeface="Amatic SC" panose="00000500000000000000" pitchFamily="2" charset="-79"/>
            </a:endParaRPr>
          </a:p>
        </p:txBody>
      </p:sp>
      <p:sp>
        <p:nvSpPr>
          <p:cNvPr id="1634" name="Google Shape;1634;p21"/>
          <p:cNvSpPr txBox="1">
            <a:spLocks noGrp="1"/>
          </p:cNvSpPr>
          <p:nvPr>
            <p:ph type="body" idx="2"/>
          </p:nvPr>
        </p:nvSpPr>
        <p:spPr>
          <a:xfrm>
            <a:off x="2873451" y="1611015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cs typeface="Amatic SC" panose="00000500000000000000" pitchFamily="2" charset="-79"/>
              </a:rPr>
              <a:t>Problem prioritering</a:t>
            </a:r>
            <a:endParaRPr sz="1600" b="1" dirty="0">
              <a:cs typeface="Amatic SC" panose="00000500000000000000" pitchFamily="2" charset="-79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 dirty="0">
                <a:cs typeface="Amatic SC" panose="00000500000000000000" pitchFamily="2" charset="-79"/>
              </a:rPr>
              <a:t>Der er måske en del ting </a:t>
            </a:r>
            <a:r>
              <a:rPr lang="da-DK" sz="1600" dirty="0">
                <a:cs typeface="Amatic SC" panose="00000500000000000000" pitchFamily="2" charset="-79"/>
              </a:rPr>
              <a:t>I</a:t>
            </a:r>
            <a:r>
              <a:rPr lang="en" sz="1600" dirty="0">
                <a:cs typeface="Amatic SC" panose="00000500000000000000" pitchFamily="2" charset="-79"/>
              </a:rPr>
              <a:t> vejen. </a:t>
            </a:r>
            <a:br>
              <a:rPr lang="en" sz="1600" dirty="0">
                <a:cs typeface="Amatic SC" panose="00000500000000000000" pitchFamily="2" charset="-79"/>
              </a:rPr>
            </a:br>
            <a:r>
              <a:rPr lang="en" sz="1600" dirty="0">
                <a:cs typeface="Amatic SC" panose="00000500000000000000" pitchFamily="2" charset="-79"/>
              </a:rPr>
              <a:t>Så prioriterer </a:t>
            </a:r>
            <a:r>
              <a:rPr lang="da-DK" sz="1600" dirty="0">
                <a:cs typeface="Amatic SC" panose="00000500000000000000" pitchFamily="2" charset="-79"/>
              </a:rPr>
              <a:t>vi det vigtigste problem, der skal og kan løses. </a:t>
            </a:r>
            <a:endParaRPr sz="1600" dirty="0">
              <a:cs typeface="Amatic SC" panose="00000500000000000000" pitchFamily="2" charset="-79"/>
            </a:endParaRPr>
          </a:p>
        </p:txBody>
      </p:sp>
      <p:sp>
        <p:nvSpPr>
          <p:cNvPr id="1635" name="Google Shape;1635;p21"/>
          <p:cNvSpPr txBox="1">
            <a:spLocks noGrp="1"/>
          </p:cNvSpPr>
          <p:nvPr>
            <p:ph type="body" idx="3"/>
          </p:nvPr>
        </p:nvSpPr>
        <p:spPr>
          <a:xfrm>
            <a:off x="5044003" y="1611015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1600" b="1" dirty="0">
                <a:cs typeface="Amatic SC" panose="00000500000000000000" pitchFamily="2" charset="-79"/>
              </a:rPr>
              <a:t>Fokus på løsninger</a:t>
            </a: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600" dirty="0">
                <a:cs typeface="Amatic SC" panose="00000500000000000000" pitchFamily="2" charset="-79"/>
              </a:rPr>
              <a:t>Hvad kan vi gøre ved det?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da-DK" sz="1600" dirty="0">
              <a:cs typeface="Amatic SC" panose="00000500000000000000" pitchFamily="2" charset="-79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kan bruge denne scrumboard</a:t>
            </a:r>
            <a:endParaRPr dirty="0"/>
          </a:p>
        </p:txBody>
      </p:sp>
      <p:graphicFrame>
        <p:nvGraphicFramePr>
          <p:cNvPr id="1689" name="Google Shape;1689;p25"/>
          <p:cNvGraphicFramePr/>
          <p:nvPr>
            <p:extLst>
              <p:ext uri="{D42A27DB-BD31-4B8C-83A1-F6EECF244321}">
                <p14:modId xmlns:p14="http://schemas.microsoft.com/office/powerpoint/2010/main" val="96857947"/>
              </p:ext>
            </p:extLst>
          </p:nvPr>
        </p:nvGraphicFramePr>
        <p:xfrm>
          <a:off x="702899" y="1564481"/>
          <a:ext cx="6853460" cy="3246110"/>
        </p:xfrm>
        <a:graphic>
          <a:graphicData uri="http://schemas.openxmlformats.org/drawingml/2006/table">
            <a:tbl>
              <a:tblPr>
                <a:noFill/>
                <a:tableStyleId>{84218DE6-D431-4044-9C84-DCB305295717}</a:tableStyleId>
              </a:tblPr>
              <a:tblGrid>
                <a:gridCol w="171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a-DK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Encode Sans Semi Condensed"/>
                          <a:cs typeface="Amatic SC" panose="020F0502020204030204" pitchFamily="2" charset="-79"/>
                          <a:sym typeface="Encode Sans Semi Condensed"/>
                        </a:rPr>
                        <a:t>OPGAVER</a:t>
                      </a:r>
                      <a:r>
                        <a:rPr lang="en-US" sz="1400" b="0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cs typeface="Amatic SC" panose="020F0502020204030204" pitchFamily="2" charset="-79"/>
                        </a:rPr>
                        <a:t>​</a:t>
                      </a:r>
                      <a:endParaRPr lang="en-US" sz="1400" b="0" i="0" dirty="0">
                        <a:solidFill>
                          <a:schemeClr val="accent1"/>
                        </a:solidFill>
                        <a:effectLst/>
                        <a:latin typeface="Encode Sans Semi Condensed Light"/>
                        <a:cs typeface="Amatic SC" panose="020F0502020204030204" pitchFamily="2" charset="-79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Encode Sans Semi Condensed"/>
                          <a:cs typeface="Amatic SC" panose="020F0502020204030204" pitchFamily="2" charset="-79"/>
                          <a:sym typeface="Encode Sans Semi Condensed"/>
                        </a:rPr>
                        <a:t>TO DO</a:t>
                      </a:r>
                      <a:endParaRPr sz="1400" b="0" i="0" u="none" strike="noStrike" cap="none" dirty="0">
                        <a:solidFill>
                          <a:schemeClr val="accent1"/>
                        </a:solidFill>
                        <a:effectLst/>
                        <a:latin typeface="Encode Sans Semi Condensed Light"/>
                        <a:ea typeface="Encode Sans Semi Condensed"/>
                        <a:cs typeface="Amatic SC" panose="020F0502020204030204" pitchFamily="2" charset="-79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Encode Sans Semi Condensed"/>
                          <a:cs typeface="Amatic SC" panose="020F0502020204030204" pitchFamily="2" charset="-79"/>
                          <a:sym typeface="Encode Sans Semi Condensed"/>
                        </a:rPr>
                        <a:t>DOING</a:t>
                      </a:r>
                      <a:endParaRPr sz="1400" b="0" i="0" u="none" strike="noStrike" cap="none" dirty="0">
                        <a:solidFill>
                          <a:schemeClr val="accent1"/>
                        </a:solidFill>
                        <a:effectLst/>
                        <a:latin typeface="Encode Sans Semi Condensed Light"/>
                        <a:ea typeface="Encode Sans Semi Condensed"/>
                        <a:cs typeface="Amatic SC" panose="020F0502020204030204" pitchFamily="2" charset="-79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400" b="0" i="0" u="none" strike="noStrike" cap="none" dirty="0">
                          <a:solidFill>
                            <a:schemeClr val="accent1"/>
                          </a:solidFill>
                          <a:effectLst/>
                          <a:latin typeface="Encode Sans Semi Condensed Light"/>
                          <a:ea typeface="Encode Sans Semi Condensed"/>
                          <a:cs typeface="Amatic SC" panose="020F0502020204030204" pitchFamily="2" charset="-79"/>
                          <a:sym typeface="Encode Sans Semi Condensed"/>
                        </a:rPr>
                        <a:t>DONE</a:t>
                      </a:r>
                      <a:endParaRPr sz="1400" b="0" i="0" u="none" strike="noStrike" cap="none" dirty="0">
                        <a:solidFill>
                          <a:schemeClr val="accent1"/>
                        </a:solidFill>
                        <a:effectLst/>
                        <a:latin typeface="Encode Sans Semi Condensed Light"/>
                        <a:ea typeface="Encode Sans Semi Condensed"/>
                        <a:cs typeface="Amatic SC" panose="020F0502020204030204" pitchFamily="2" charset="-79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solidFill>
                          <a:schemeClr val="dk2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Encode Sans Semi Condensed"/>
                        <a:ea typeface="Encode Sans Semi Condensed"/>
                        <a:cs typeface="Encode Sans Semi Condensed"/>
                        <a:sym typeface="Encode Sans Semi Condensed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17144"/>
                  </a:ext>
                </a:extLst>
              </a:tr>
            </a:tbl>
          </a:graphicData>
        </a:graphic>
      </p:graphicFrame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FD56D09C2B7B41A2ED14C8486027A4" ma:contentTypeVersion="6" ma:contentTypeDescription="Opret et nyt dokument." ma:contentTypeScope="" ma:versionID="999f2aea76fee41b029614af321185b0">
  <xsd:schema xmlns:xsd="http://www.w3.org/2001/XMLSchema" xmlns:xs="http://www.w3.org/2001/XMLSchema" xmlns:p="http://schemas.microsoft.com/office/2006/metadata/properties" xmlns:ns2="191f235a-e880-44c5-9ccf-f279e4205a51" xmlns:ns3="93a6d7c4-0f5d-4800-a273-fddc1d240159" targetNamespace="http://schemas.microsoft.com/office/2006/metadata/properties" ma:root="true" ma:fieldsID="b96ac63f51d8dc37cb04fbd403fc6bca" ns2:_="" ns3:_="">
    <xsd:import namespace="191f235a-e880-44c5-9ccf-f279e4205a51"/>
    <xsd:import namespace="93a6d7c4-0f5d-4800-a273-fddc1d240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1f235a-e880-44c5-9ccf-f279e4205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a6d7c4-0f5d-4800-a273-fddc1d24015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E0535A-FD37-4039-B1E7-ACD4E297A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1f235a-e880-44c5-9ccf-f279e4205a51"/>
    <ds:schemaRef ds:uri="93a6d7c4-0f5d-4800-a273-fddc1d240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D8C0AA-16AA-438A-B821-B1873962614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b29427a-4ed3-4f0e-a3ff-ced1342f64ac}" enabled="0" method="" siteId="{1b29427a-4ed3-4f0e-a3ff-ced1342f64a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441</Words>
  <Application>Microsoft Office PowerPoint</Application>
  <PresentationFormat>Skærmshow (16:9)</PresentationFormat>
  <Paragraphs>85</Paragraphs>
  <Slides>15</Slides>
  <Notes>15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3" baseType="lpstr">
      <vt:lpstr>Amatic SC</vt:lpstr>
      <vt:lpstr>Times New Roman</vt:lpstr>
      <vt:lpstr>Arial</vt:lpstr>
      <vt:lpstr>Encode Sans Semi Condensed Light</vt:lpstr>
      <vt:lpstr>Calibri</vt:lpstr>
      <vt:lpstr>Encode Sans Semi Condensed</vt:lpstr>
      <vt:lpstr>Wingdings</vt:lpstr>
      <vt:lpstr>Ephesus template</vt:lpstr>
      <vt:lpstr>Innovations Ugen</vt:lpstr>
      <vt:lpstr>Hvad er Innovation?</vt:lpstr>
      <vt:lpstr>Hvad er jeres rolle?</vt:lpstr>
      <vt:lpstr>Hvilke Udfordringer?</vt:lpstr>
      <vt:lpstr>PowerPoint-præsentation</vt:lpstr>
      <vt:lpstr>Hvornår?</vt:lpstr>
      <vt:lpstr>Men hvordan griber vi det an?</vt:lpstr>
      <vt:lpstr>Hvilke metoder?</vt:lpstr>
      <vt:lpstr>I kan bruge denne scrumboard</vt:lpstr>
      <vt:lpstr>I kan bruge denne tidshorisont til at forklare jeres løsning</vt:lpstr>
      <vt:lpstr>Eller et roadmap som dette</vt:lpstr>
      <vt:lpstr>Hvordan præsenterer vi?</vt:lpstr>
      <vt:lpstr>Hvorfor?</vt:lpstr>
      <vt:lpstr>jeres idéer kan gøre en forskel</vt:lpstr>
      <vt:lpstr>Tak!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Innovations Ugen</dc:title>
  <dc:creator>Anne-Marie Thomassen (AMT.JU - Faglærer - BBG - JU)</dc:creator>
  <cp:lastModifiedBy>Lene Kruse Kessler (LKK.JU - Kommunikationsmedarbejder - BG - JU)</cp:lastModifiedBy>
  <cp:revision>10</cp:revision>
  <dcterms:modified xsi:type="dcterms:W3CDTF">2025-05-19T11:52:31Z</dcterms:modified>
</cp:coreProperties>
</file>