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1"/>
  </p:notesMasterIdLst>
  <p:sldIdLst>
    <p:sldId id="859" r:id="rId5"/>
    <p:sldId id="899" r:id="rId6"/>
    <p:sldId id="1194" r:id="rId7"/>
    <p:sldId id="273" r:id="rId8"/>
    <p:sldId id="1196" r:id="rId9"/>
    <p:sldId id="1193" r:id="rId10"/>
    <p:sldId id="1195" r:id="rId11"/>
    <p:sldId id="647" r:id="rId12"/>
    <p:sldId id="1167" r:id="rId13"/>
    <p:sldId id="1171" r:id="rId14"/>
    <p:sldId id="1201" r:id="rId15"/>
    <p:sldId id="1211" r:id="rId16"/>
    <p:sldId id="1212" r:id="rId17"/>
    <p:sldId id="260" r:id="rId18"/>
    <p:sldId id="1197" r:id="rId19"/>
    <p:sldId id="1172" r:id="rId20"/>
    <p:sldId id="262" r:id="rId21"/>
    <p:sldId id="1199" r:id="rId22"/>
    <p:sldId id="1168" r:id="rId23"/>
    <p:sldId id="1207" r:id="rId24"/>
    <p:sldId id="1173" r:id="rId25"/>
    <p:sldId id="1136" r:id="rId26"/>
    <p:sldId id="1189" r:id="rId27"/>
    <p:sldId id="1174" r:id="rId28"/>
    <p:sldId id="858" r:id="rId29"/>
    <p:sldId id="1190" r:id="rId30"/>
    <p:sldId id="1175" r:id="rId31"/>
    <p:sldId id="1134" r:id="rId32"/>
    <p:sldId id="1101" r:id="rId33"/>
    <p:sldId id="1176" r:id="rId34"/>
    <p:sldId id="1203" r:id="rId35"/>
    <p:sldId id="1216" r:id="rId36"/>
    <p:sldId id="261" r:id="rId37"/>
    <p:sldId id="1178" r:id="rId38"/>
    <p:sldId id="929" r:id="rId39"/>
    <p:sldId id="855" r:id="rId40"/>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E5C"/>
    <a:srgbClr val="008C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67707" autoAdjust="0"/>
  </p:normalViewPr>
  <p:slideViewPr>
    <p:cSldViewPr snapToGrid="0">
      <p:cViewPr varScale="1">
        <p:scale>
          <a:sx n="69" d="100"/>
          <a:sy n="69" d="100"/>
        </p:scale>
        <p:origin x="1088" y="4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AF8312-5CFE-4D27-84FD-F9EA4758CAC1}" type="doc">
      <dgm:prSet loTypeId="urn:microsoft.com/office/officeart/2005/8/layout/matrix1" loCatId="matrix" qsTypeId="urn:microsoft.com/office/officeart/2005/8/quickstyle/simple1" qsCatId="simple" csTypeId="urn:microsoft.com/office/officeart/2005/8/colors/accent0_3" csCatId="mainScheme" phldr="1"/>
      <dgm:spPr/>
      <dgm:t>
        <a:bodyPr/>
        <a:lstStyle/>
        <a:p>
          <a:endParaRPr lang="da-DK"/>
        </a:p>
      </dgm:t>
    </dgm:pt>
    <dgm:pt modelId="{E44CD863-782F-477B-AB2F-E344D9C6F7D2}">
      <dgm:prSet phldrT="[Tekst]"/>
      <dgm:spPr>
        <a:solidFill>
          <a:schemeClr val="accent6">
            <a:lumMod val="40000"/>
            <a:lumOff val="60000"/>
          </a:schemeClr>
        </a:solidFill>
      </dgm:spPr>
      <dgm:t>
        <a:bodyPr/>
        <a:lstStyle/>
        <a:p>
          <a:r>
            <a:rPr lang="da-DK" b="1"/>
            <a:t>Bæredygtighed</a:t>
          </a:r>
        </a:p>
      </dgm:t>
    </dgm:pt>
    <dgm:pt modelId="{E4E32A61-2C9C-4810-B792-047E012367D5}" type="parTrans" cxnId="{B1620FB4-5F57-4B93-B315-EC3DA311D471}">
      <dgm:prSet/>
      <dgm:spPr/>
      <dgm:t>
        <a:bodyPr/>
        <a:lstStyle/>
        <a:p>
          <a:endParaRPr lang="da-DK"/>
        </a:p>
      </dgm:t>
    </dgm:pt>
    <dgm:pt modelId="{CEB77A34-A257-47B6-B679-A9DC3C733E2B}" type="sibTrans" cxnId="{B1620FB4-5F57-4B93-B315-EC3DA311D471}">
      <dgm:prSet/>
      <dgm:spPr/>
      <dgm:t>
        <a:bodyPr/>
        <a:lstStyle/>
        <a:p>
          <a:endParaRPr lang="da-DK"/>
        </a:p>
      </dgm:t>
    </dgm:pt>
    <dgm:pt modelId="{59964A7A-06DF-471E-9311-17D245EFC84E}">
      <dgm:prSet/>
      <dgm:spPr/>
      <dgm:t>
        <a:bodyPr/>
        <a:lstStyle/>
        <a:p>
          <a:r>
            <a:rPr lang="da-DK"/>
            <a:t>Miljø</a:t>
          </a:r>
        </a:p>
      </dgm:t>
    </dgm:pt>
    <dgm:pt modelId="{C8FBAB79-F0BD-4497-93AF-F10CA4CF9E63}" type="parTrans" cxnId="{9E0CD033-5651-47CE-97AA-06C5E38440DF}">
      <dgm:prSet/>
      <dgm:spPr/>
      <dgm:t>
        <a:bodyPr/>
        <a:lstStyle/>
        <a:p>
          <a:endParaRPr lang="da-DK"/>
        </a:p>
      </dgm:t>
    </dgm:pt>
    <dgm:pt modelId="{7D6E1192-FCB1-4B0A-83FD-EB44A60BE842}" type="sibTrans" cxnId="{9E0CD033-5651-47CE-97AA-06C5E38440DF}">
      <dgm:prSet/>
      <dgm:spPr/>
      <dgm:t>
        <a:bodyPr/>
        <a:lstStyle/>
        <a:p>
          <a:endParaRPr lang="da-DK"/>
        </a:p>
      </dgm:t>
    </dgm:pt>
    <dgm:pt modelId="{98C64729-46E4-4C02-8AF5-1ACD7492F24B}">
      <dgm:prSet/>
      <dgm:spPr/>
      <dgm:t>
        <a:bodyPr/>
        <a:lstStyle/>
        <a:p>
          <a:r>
            <a:rPr lang="da-DK"/>
            <a:t>Sundhed</a:t>
          </a:r>
        </a:p>
      </dgm:t>
    </dgm:pt>
    <dgm:pt modelId="{8CD67A28-C92F-473E-91FC-892529008005}" type="parTrans" cxnId="{743C5EC0-5DCE-4430-857B-C7165C9B748C}">
      <dgm:prSet/>
      <dgm:spPr/>
      <dgm:t>
        <a:bodyPr/>
        <a:lstStyle/>
        <a:p>
          <a:endParaRPr lang="da-DK"/>
        </a:p>
      </dgm:t>
    </dgm:pt>
    <dgm:pt modelId="{74E55BD2-0438-475F-8A9C-CE540B89A006}" type="sibTrans" cxnId="{743C5EC0-5DCE-4430-857B-C7165C9B748C}">
      <dgm:prSet/>
      <dgm:spPr/>
      <dgm:t>
        <a:bodyPr/>
        <a:lstStyle/>
        <a:p>
          <a:endParaRPr lang="da-DK"/>
        </a:p>
      </dgm:t>
    </dgm:pt>
    <dgm:pt modelId="{ED862D40-C027-49DA-8E66-DFC28B208951}">
      <dgm:prSet/>
      <dgm:spPr/>
      <dgm:t>
        <a:bodyPr/>
        <a:lstStyle/>
        <a:p>
          <a:r>
            <a:rPr lang="da-DK"/>
            <a:t>Sociale forhold</a:t>
          </a:r>
        </a:p>
      </dgm:t>
    </dgm:pt>
    <dgm:pt modelId="{92132D57-4EDB-41C1-AA6A-705097CDCED6}" type="parTrans" cxnId="{0EB5D1FB-CC63-475A-8602-32F6170FF78F}">
      <dgm:prSet/>
      <dgm:spPr/>
      <dgm:t>
        <a:bodyPr/>
        <a:lstStyle/>
        <a:p>
          <a:endParaRPr lang="da-DK"/>
        </a:p>
      </dgm:t>
    </dgm:pt>
    <dgm:pt modelId="{79DF4AA2-3E90-4B4E-8F32-C66B19EECF4C}" type="sibTrans" cxnId="{0EB5D1FB-CC63-475A-8602-32F6170FF78F}">
      <dgm:prSet/>
      <dgm:spPr/>
      <dgm:t>
        <a:bodyPr/>
        <a:lstStyle/>
        <a:p>
          <a:endParaRPr lang="da-DK"/>
        </a:p>
      </dgm:t>
    </dgm:pt>
    <dgm:pt modelId="{5C6F7B42-EBE1-4F9F-8C44-AABC5CD493DE}">
      <dgm:prSet/>
      <dgm:spPr/>
      <dgm:t>
        <a:bodyPr/>
        <a:lstStyle/>
        <a:p>
          <a:r>
            <a:rPr lang="da-DK"/>
            <a:t>Etiske forhold </a:t>
          </a:r>
        </a:p>
      </dgm:t>
    </dgm:pt>
    <dgm:pt modelId="{5DF99D90-12CE-4F41-BBCF-7B9D6ED220FF}" type="parTrans" cxnId="{A230F3BA-21D0-4885-BB37-34DF48DED13D}">
      <dgm:prSet/>
      <dgm:spPr/>
      <dgm:t>
        <a:bodyPr/>
        <a:lstStyle/>
        <a:p>
          <a:endParaRPr lang="da-DK"/>
        </a:p>
      </dgm:t>
    </dgm:pt>
    <dgm:pt modelId="{90FF1E9E-A3B6-423B-896D-0A3803128022}" type="sibTrans" cxnId="{A230F3BA-21D0-4885-BB37-34DF48DED13D}">
      <dgm:prSet/>
      <dgm:spPr/>
      <dgm:t>
        <a:bodyPr/>
        <a:lstStyle/>
        <a:p>
          <a:endParaRPr lang="da-DK"/>
        </a:p>
      </dgm:t>
    </dgm:pt>
    <dgm:pt modelId="{8C2C4F75-B0A8-45C7-AABE-B958B281BC02}" type="pres">
      <dgm:prSet presAssocID="{C3AF8312-5CFE-4D27-84FD-F9EA4758CAC1}" presName="diagram" presStyleCnt="0">
        <dgm:presLayoutVars>
          <dgm:chMax val="1"/>
          <dgm:dir/>
          <dgm:animLvl val="ctr"/>
          <dgm:resizeHandles val="exact"/>
        </dgm:presLayoutVars>
      </dgm:prSet>
      <dgm:spPr/>
    </dgm:pt>
    <dgm:pt modelId="{71B89D70-1881-432A-8501-B9A2A8C28678}" type="pres">
      <dgm:prSet presAssocID="{C3AF8312-5CFE-4D27-84FD-F9EA4758CAC1}" presName="matrix" presStyleCnt="0"/>
      <dgm:spPr/>
    </dgm:pt>
    <dgm:pt modelId="{3B03E1C5-90BF-4E09-94A6-00838EF372D8}" type="pres">
      <dgm:prSet presAssocID="{C3AF8312-5CFE-4D27-84FD-F9EA4758CAC1}" presName="tile1" presStyleLbl="node1" presStyleIdx="0" presStyleCnt="4"/>
      <dgm:spPr/>
    </dgm:pt>
    <dgm:pt modelId="{644CBC60-BDB5-48A4-8A15-ACBA894704C0}" type="pres">
      <dgm:prSet presAssocID="{C3AF8312-5CFE-4D27-84FD-F9EA4758CAC1}" presName="tile1text" presStyleLbl="node1" presStyleIdx="0" presStyleCnt="4">
        <dgm:presLayoutVars>
          <dgm:chMax val="0"/>
          <dgm:chPref val="0"/>
          <dgm:bulletEnabled val="1"/>
        </dgm:presLayoutVars>
      </dgm:prSet>
      <dgm:spPr/>
    </dgm:pt>
    <dgm:pt modelId="{16488C0D-D734-4AC1-85C8-02DFE4D3CA30}" type="pres">
      <dgm:prSet presAssocID="{C3AF8312-5CFE-4D27-84FD-F9EA4758CAC1}" presName="tile2" presStyleLbl="node1" presStyleIdx="1" presStyleCnt="4"/>
      <dgm:spPr/>
    </dgm:pt>
    <dgm:pt modelId="{5422B0B4-4089-4D22-9BF9-CCFAAA251910}" type="pres">
      <dgm:prSet presAssocID="{C3AF8312-5CFE-4D27-84FD-F9EA4758CAC1}" presName="tile2text" presStyleLbl="node1" presStyleIdx="1" presStyleCnt="4">
        <dgm:presLayoutVars>
          <dgm:chMax val="0"/>
          <dgm:chPref val="0"/>
          <dgm:bulletEnabled val="1"/>
        </dgm:presLayoutVars>
      </dgm:prSet>
      <dgm:spPr/>
    </dgm:pt>
    <dgm:pt modelId="{E2211022-9502-41B3-9997-6B4F93A26394}" type="pres">
      <dgm:prSet presAssocID="{C3AF8312-5CFE-4D27-84FD-F9EA4758CAC1}" presName="tile3" presStyleLbl="node1" presStyleIdx="2" presStyleCnt="4"/>
      <dgm:spPr/>
    </dgm:pt>
    <dgm:pt modelId="{BCBA615A-42E1-41E5-8EB8-E765834AD618}" type="pres">
      <dgm:prSet presAssocID="{C3AF8312-5CFE-4D27-84FD-F9EA4758CAC1}" presName="tile3text" presStyleLbl="node1" presStyleIdx="2" presStyleCnt="4">
        <dgm:presLayoutVars>
          <dgm:chMax val="0"/>
          <dgm:chPref val="0"/>
          <dgm:bulletEnabled val="1"/>
        </dgm:presLayoutVars>
      </dgm:prSet>
      <dgm:spPr/>
    </dgm:pt>
    <dgm:pt modelId="{946F55DB-44F0-4411-89B6-D89BECFECE7A}" type="pres">
      <dgm:prSet presAssocID="{C3AF8312-5CFE-4D27-84FD-F9EA4758CAC1}" presName="tile4" presStyleLbl="node1" presStyleIdx="3" presStyleCnt="4" custLinFactNeighborY="530"/>
      <dgm:spPr/>
    </dgm:pt>
    <dgm:pt modelId="{1FA631FE-290E-4397-A7B7-7FCA4127BBD2}" type="pres">
      <dgm:prSet presAssocID="{C3AF8312-5CFE-4D27-84FD-F9EA4758CAC1}" presName="tile4text" presStyleLbl="node1" presStyleIdx="3" presStyleCnt="4">
        <dgm:presLayoutVars>
          <dgm:chMax val="0"/>
          <dgm:chPref val="0"/>
          <dgm:bulletEnabled val="1"/>
        </dgm:presLayoutVars>
      </dgm:prSet>
      <dgm:spPr/>
    </dgm:pt>
    <dgm:pt modelId="{16EB6055-33FD-4A89-8BD2-E8D04850AE21}" type="pres">
      <dgm:prSet presAssocID="{C3AF8312-5CFE-4D27-84FD-F9EA4758CAC1}" presName="centerTile" presStyleLbl="fgShp" presStyleIdx="0" presStyleCnt="1">
        <dgm:presLayoutVars>
          <dgm:chMax val="0"/>
          <dgm:chPref val="0"/>
        </dgm:presLayoutVars>
      </dgm:prSet>
      <dgm:spPr/>
    </dgm:pt>
  </dgm:ptLst>
  <dgm:cxnLst>
    <dgm:cxn modelId="{9E0CD033-5651-47CE-97AA-06C5E38440DF}" srcId="{E44CD863-782F-477B-AB2F-E344D9C6F7D2}" destId="{59964A7A-06DF-471E-9311-17D245EFC84E}" srcOrd="0" destOrd="0" parTransId="{C8FBAB79-F0BD-4497-93AF-F10CA4CF9E63}" sibTransId="{7D6E1192-FCB1-4B0A-83FD-EB44A60BE842}"/>
    <dgm:cxn modelId="{F4A4AB5E-9766-4A41-8417-1F1D701D6407}" type="presOf" srcId="{98C64729-46E4-4C02-8AF5-1ACD7492F24B}" destId="{5422B0B4-4089-4D22-9BF9-CCFAAA251910}" srcOrd="1" destOrd="0" presId="urn:microsoft.com/office/officeart/2005/8/layout/matrix1"/>
    <dgm:cxn modelId="{43429559-22E1-4550-8566-7A8FE9C7B3DD}" type="presOf" srcId="{ED862D40-C027-49DA-8E66-DFC28B208951}" destId="{E2211022-9502-41B3-9997-6B4F93A26394}" srcOrd="0" destOrd="0" presId="urn:microsoft.com/office/officeart/2005/8/layout/matrix1"/>
    <dgm:cxn modelId="{B1620FB4-5F57-4B93-B315-EC3DA311D471}" srcId="{C3AF8312-5CFE-4D27-84FD-F9EA4758CAC1}" destId="{E44CD863-782F-477B-AB2F-E344D9C6F7D2}" srcOrd="0" destOrd="0" parTransId="{E4E32A61-2C9C-4810-B792-047E012367D5}" sibTransId="{CEB77A34-A257-47B6-B679-A9DC3C733E2B}"/>
    <dgm:cxn modelId="{F90F41B4-878B-41C0-B927-5F76F902CBCC}" type="presOf" srcId="{C3AF8312-5CFE-4D27-84FD-F9EA4758CAC1}" destId="{8C2C4F75-B0A8-45C7-AABE-B958B281BC02}" srcOrd="0" destOrd="0" presId="urn:microsoft.com/office/officeart/2005/8/layout/matrix1"/>
    <dgm:cxn modelId="{7BDB59B5-DFD7-4DBA-8E0B-1CDD4ACCADFF}" type="presOf" srcId="{5C6F7B42-EBE1-4F9F-8C44-AABC5CD493DE}" destId="{946F55DB-44F0-4411-89B6-D89BECFECE7A}" srcOrd="0" destOrd="0" presId="urn:microsoft.com/office/officeart/2005/8/layout/matrix1"/>
    <dgm:cxn modelId="{A230F3BA-21D0-4885-BB37-34DF48DED13D}" srcId="{E44CD863-782F-477B-AB2F-E344D9C6F7D2}" destId="{5C6F7B42-EBE1-4F9F-8C44-AABC5CD493DE}" srcOrd="3" destOrd="0" parTransId="{5DF99D90-12CE-4F41-BBCF-7B9D6ED220FF}" sibTransId="{90FF1E9E-A3B6-423B-896D-0A3803128022}"/>
    <dgm:cxn modelId="{743C5EC0-5DCE-4430-857B-C7165C9B748C}" srcId="{E44CD863-782F-477B-AB2F-E344D9C6F7D2}" destId="{98C64729-46E4-4C02-8AF5-1ACD7492F24B}" srcOrd="1" destOrd="0" parTransId="{8CD67A28-C92F-473E-91FC-892529008005}" sibTransId="{74E55BD2-0438-475F-8A9C-CE540B89A006}"/>
    <dgm:cxn modelId="{B54B91DD-E2FD-4BE4-96D6-51B39628B5A2}" type="presOf" srcId="{59964A7A-06DF-471E-9311-17D245EFC84E}" destId="{644CBC60-BDB5-48A4-8A15-ACBA894704C0}" srcOrd="1" destOrd="0" presId="urn:microsoft.com/office/officeart/2005/8/layout/matrix1"/>
    <dgm:cxn modelId="{68AECDE3-BBA0-4FCC-A83E-71C0D66BA6B3}" type="presOf" srcId="{5C6F7B42-EBE1-4F9F-8C44-AABC5CD493DE}" destId="{1FA631FE-290E-4397-A7B7-7FCA4127BBD2}" srcOrd="1" destOrd="0" presId="urn:microsoft.com/office/officeart/2005/8/layout/matrix1"/>
    <dgm:cxn modelId="{AA0F28E5-CDC4-4859-B7C2-909C3728C160}" type="presOf" srcId="{ED862D40-C027-49DA-8E66-DFC28B208951}" destId="{BCBA615A-42E1-41E5-8EB8-E765834AD618}" srcOrd="1" destOrd="0" presId="urn:microsoft.com/office/officeart/2005/8/layout/matrix1"/>
    <dgm:cxn modelId="{153726E8-2890-4CAD-B9C1-94B54398F918}" type="presOf" srcId="{E44CD863-782F-477B-AB2F-E344D9C6F7D2}" destId="{16EB6055-33FD-4A89-8BD2-E8D04850AE21}" srcOrd="0" destOrd="0" presId="urn:microsoft.com/office/officeart/2005/8/layout/matrix1"/>
    <dgm:cxn modelId="{833720F7-D627-4C45-B608-6D9EBF0BA12A}" type="presOf" srcId="{59964A7A-06DF-471E-9311-17D245EFC84E}" destId="{3B03E1C5-90BF-4E09-94A6-00838EF372D8}" srcOrd="0" destOrd="0" presId="urn:microsoft.com/office/officeart/2005/8/layout/matrix1"/>
    <dgm:cxn modelId="{F02A67F8-5943-49DD-8694-95A38064B0A6}" type="presOf" srcId="{98C64729-46E4-4C02-8AF5-1ACD7492F24B}" destId="{16488C0D-D734-4AC1-85C8-02DFE4D3CA30}" srcOrd="0" destOrd="0" presId="urn:microsoft.com/office/officeart/2005/8/layout/matrix1"/>
    <dgm:cxn modelId="{0EB5D1FB-CC63-475A-8602-32F6170FF78F}" srcId="{E44CD863-782F-477B-AB2F-E344D9C6F7D2}" destId="{ED862D40-C027-49DA-8E66-DFC28B208951}" srcOrd="2" destOrd="0" parTransId="{92132D57-4EDB-41C1-AA6A-705097CDCED6}" sibTransId="{79DF4AA2-3E90-4B4E-8F32-C66B19EECF4C}"/>
    <dgm:cxn modelId="{F26ED363-B656-4C94-8472-207EA0FB5806}" type="presParOf" srcId="{8C2C4F75-B0A8-45C7-AABE-B958B281BC02}" destId="{71B89D70-1881-432A-8501-B9A2A8C28678}" srcOrd="0" destOrd="0" presId="urn:microsoft.com/office/officeart/2005/8/layout/matrix1"/>
    <dgm:cxn modelId="{D162614D-D643-4BB1-A26F-793EDD1B1D9D}" type="presParOf" srcId="{71B89D70-1881-432A-8501-B9A2A8C28678}" destId="{3B03E1C5-90BF-4E09-94A6-00838EF372D8}" srcOrd="0" destOrd="0" presId="urn:microsoft.com/office/officeart/2005/8/layout/matrix1"/>
    <dgm:cxn modelId="{7DD79D3B-C4F2-48B7-9627-61BC9CC0D3B9}" type="presParOf" srcId="{71B89D70-1881-432A-8501-B9A2A8C28678}" destId="{644CBC60-BDB5-48A4-8A15-ACBA894704C0}" srcOrd="1" destOrd="0" presId="urn:microsoft.com/office/officeart/2005/8/layout/matrix1"/>
    <dgm:cxn modelId="{31A82DAD-C495-4542-B5AD-5C0885D53F5D}" type="presParOf" srcId="{71B89D70-1881-432A-8501-B9A2A8C28678}" destId="{16488C0D-D734-4AC1-85C8-02DFE4D3CA30}" srcOrd="2" destOrd="0" presId="urn:microsoft.com/office/officeart/2005/8/layout/matrix1"/>
    <dgm:cxn modelId="{1E182968-2C31-488E-9DEE-47528D643326}" type="presParOf" srcId="{71B89D70-1881-432A-8501-B9A2A8C28678}" destId="{5422B0B4-4089-4D22-9BF9-CCFAAA251910}" srcOrd="3" destOrd="0" presId="urn:microsoft.com/office/officeart/2005/8/layout/matrix1"/>
    <dgm:cxn modelId="{474C375F-F362-4BD3-AB2A-ADF2C68BB6CA}" type="presParOf" srcId="{71B89D70-1881-432A-8501-B9A2A8C28678}" destId="{E2211022-9502-41B3-9997-6B4F93A26394}" srcOrd="4" destOrd="0" presId="urn:microsoft.com/office/officeart/2005/8/layout/matrix1"/>
    <dgm:cxn modelId="{3B92246E-A011-4B3E-B50A-FE82CA8DAC11}" type="presParOf" srcId="{71B89D70-1881-432A-8501-B9A2A8C28678}" destId="{BCBA615A-42E1-41E5-8EB8-E765834AD618}" srcOrd="5" destOrd="0" presId="urn:microsoft.com/office/officeart/2005/8/layout/matrix1"/>
    <dgm:cxn modelId="{97A72729-80A2-4807-AB6D-5C0EC6CC84EB}" type="presParOf" srcId="{71B89D70-1881-432A-8501-B9A2A8C28678}" destId="{946F55DB-44F0-4411-89B6-D89BECFECE7A}" srcOrd="6" destOrd="0" presId="urn:microsoft.com/office/officeart/2005/8/layout/matrix1"/>
    <dgm:cxn modelId="{C9DD613B-BEC9-4DDE-8279-A55053E5575B}" type="presParOf" srcId="{71B89D70-1881-432A-8501-B9A2A8C28678}" destId="{1FA631FE-290E-4397-A7B7-7FCA4127BBD2}" srcOrd="7" destOrd="0" presId="urn:microsoft.com/office/officeart/2005/8/layout/matrix1"/>
    <dgm:cxn modelId="{53991F40-9EFF-4FF9-AA23-91A10191365E}" type="presParOf" srcId="{8C2C4F75-B0A8-45C7-AABE-B958B281BC02}" destId="{16EB6055-33FD-4A89-8BD2-E8D04850AE21}"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03E1C5-90BF-4E09-94A6-00838EF372D8}">
      <dsp:nvSpPr>
        <dsp:cNvPr id="0" name=""/>
        <dsp:cNvSpPr/>
      </dsp:nvSpPr>
      <dsp:spPr>
        <a:xfrm rot="16200000">
          <a:off x="391461" y="-391461"/>
          <a:ext cx="2006720" cy="2789643"/>
        </a:xfrm>
        <a:prstGeom prst="round1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a-DK" sz="1700" kern="1200"/>
            <a:t>Miljø</a:t>
          </a:r>
        </a:p>
      </dsp:txBody>
      <dsp:txXfrm rot="5400000">
        <a:off x="0" y="0"/>
        <a:ext cx="2789643" cy="1505040"/>
      </dsp:txXfrm>
    </dsp:sp>
    <dsp:sp modelId="{16488C0D-D734-4AC1-85C8-02DFE4D3CA30}">
      <dsp:nvSpPr>
        <dsp:cNvPr id="0" name=""/>
        <dsp:cNvSpPr/>
      </dsp:nvSpPr>
      <dsp:spPr>
        <a:xfrm>
          <a:off x="2789643" y="0"/>
          <a:ext cx="2789643" cy="2006720"/>
        </a:xfrm>
        <a:prstGeom prst="round1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a-DK" sz="1700" kern="1200"/>
            <a:t>Sundhed</a:t>
          </a:r>
        </a:p>
      </dsp:txBody>
      <dsp:txXfrm>
        <a:off x="2789643" y="0"/>
        <a:ext cx="2789643" cy="1505040"/>
      </dsp:txXfrm>
    </dsp:sp>
    <dsp:sp modelId="{E2211022-9502-41B3-9997-6B4F93A26394}">
      <dsp:nvSpPr>
        <dsp:cNvPr id="0" name=""/>
        <dsp:cNvSpPr/>
      </dsp:nvSpPr>
      <dsp:spPr>
        <a:xfrm rot="10800000">
          <a:off x="0" y="2006720"/>
          <a:ext cx="2789643" cy="2006720"/>
        </a:xfrm>
        <a:prstGeom prst="round1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a-DK" sz="1700" kern="1200"/>
            <a:t>Sociale forhold</a:t>
          </a:r>
        </a:p>
      </dsp:txBody>
      <dsp:txXfrm rot="10800000">
        <a:off x="0" y="2508400"/>
        <a:ext cx="2789643" cy="1505040"/>
      </dsp:txXfrm>
    </dsp:sp>
    <dsp:sp modelId="{946F55DB-44F0-4411-89B6-D89BECFECE7A}">
      <dsp:nvSpPr>
        <dsp:cNvPr id="0" name=""/>
        <dsp:cNvSpPr/>
      </dsp:nvSpPr>
      <dsp:spPr>
        <a:xfrm rot="5400000">
          <a:off x="3181105" y="1615259"/>
          <a:ext cx="2006720" cy="2789643"/>
        </a:xfrm>
        <a:prstGeom prst="round1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a-DK" sz="1700" kern="1200"/>
            <a:t>Etiske forhold </a:t>
          </a:r>
        </a:p>
      </dsp:txBody>
      <dsp:txXfrm rot="-5400000">
        <a:off x="2789644" y="2508400"/>
        <a:ext cx="2789643" cy="1505040"/>
      </dsp:txXfrm>
    </dsp:sp>
    <dsp:sp modelId="{16EB6055-33FD-4A89-8BD2-E8D04850AE21}">
      <dsp:nvSpPr>
        <dsp:cNvPr id="0" name=""/>
        <dsp:cNvSpPr/>
      </dsp:nvSpPr>
      <dsp:spPr>
        <a:xfrm>
          <a:off x="1952750" y="1505040"/>
          <a:ext cx="1673786" cy="1003360"/>
        </a:xfrm>
        <a:prstGeom prst="roundRect">
          <a:avLst/>
        </a:prstGeom>
        <a:solidFill>
          <a:schemeClr val="accent6">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a-DK" sz="1700" b="1" kern="1200"/>
            <a:t>Bæredygtighed</a:t>
          </a:r>
        </a:p>
      </dsp:txBody>
      <dsp:txXfrm>
        <a:off x="2001730" y="1554020"/>
        <a:ext cx="1575826" cy="905400"/>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144E8D-BFA1-4FAE-99E4-389938894A34}" type="datetimeFigureOut">
              <a:rPr lang="da-DK" smtClean="0"/>
              <a:t>05-02-2025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0665FB-7C47-4899-9C7C-8798ED03CA99}" type="slidenum">
              <a:rPr lang="da-DK" smtClean="0"/>
              <a:t>‹nr.›</a:t>
            </a:fld>
            <a:endParaRPr lang="da-DK"/>
          </a:p>
        </p:txBody>
      </p:sp>
    </p:spTree>
    <p:extLst>
      <p:ext uri="{BB962C8B-B14F-4D97-AF65-F5344CB8AC3E}">
        <p14:creationId xmlns:p14="http://schemas.microsoft.com/office/powerpoint/2010/main" val="619552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defTabSz="947684">
              <a:defRPr/>
            </a:pPr>
            <a:fld id="{31203720-7D08-4A48-BE87-3F2215652691}" type="slidenum">
              <a:rPr lang="da-DK">
                <a:solidFill>
                  <a:prstClr val="black"/>
                </a:solidFill>
                <a:latin typeface="Calibri" panose="020F0502020204030204"/>
              </a:rPr>
              <a:pPr defTabSz="947684">
                <a:defRPr/>
              </a:pPr>
              <a:t>1</a:t>
            </a:fld>
            <a:endParaRPr lang="da-DK">
              <a:solidFill>
                <a:prstClr val="black"/>
              </a:solidFill>
              <a:latin typeface="Calibri" panose="020F0502020204030204"/>
            </a:endParaRPr>
          </a:p>
        </p:txBody>
      </p:sp>
    </p:spTree>
    <p:extLst>
      <p:ext uri="{BB962C8B-B14F-4D97-AF65-F5344CB8AC3E}">
        <p14:creationId xmlns:p14="http://schemas.microsoft.com/office/powerpoint/2010/main" val="217247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i="1" dirty="0">
                <a:solidFill>
                  <a:srgbClr val="000000"/>
                </a:solidFill>
                <a:latin typeface="+mj-lt"/>
              </a:rPr>
              <a:t>”En virksomhed vil godt kunne markedsføre sig med, at virksomheden tilstræber bæredygtighed eller lignende udsagn. Det forudsætter dog, at I har en konkret plan for, hvordan I vil opnå at blive bæredygtige, som skal være verificeret af en uafhængig instans.” (Forbrugerombudsmanden)</a:t>
            </a:r>
            <a:endParaRPr lang="da-DK" sz="1900" dirty="0">
              <a:latin typeface="+mj-lt"/>
            </a:endParaRPr>
          </a:p>
          <a:p>
            <a:endParaRPr lang="da-DK" dirty="0"/>
          </a:p>
        </p:txBody>
      </p:sp>
      <p:sp>
        <p:nvSpPr>
          <p:cNvPr id="4" name="Pladsholder til slidenummer 3"/>
          <p:cNvSpPr>
            <a:spLocks noGrp="1"/>
          </p:cNvSpPr>
          <p:nvPr>
            <p:ph type="sldNum" sz="quarter" idx="5"/>
          </p:nvPr>
        </p:nvSpPr>
        <p:spPr/>
        <p:txBody>
          <a:bodyPr/>
          <a:lstStyle/>
          <a:p>
            <a:pPr defTabSz="947684">
              <a:defRPr/>
            </a:pPr>
            <a:fld id="{AD021667-DA47-4564-B5F3-DD8706E7A120}" type="slidenum">
              <a:rPr lang="da-DK">
                <a:solidFill>
                  <a:prstClr val="black"/>
                </a:solidFill>
                <a:latin typeface="Calibri" panose="020F0502020204030204"/>
              </a:rPr>
              <a:pPr defTabSz="947684">
                <a:defRPr/>
              </a:pPr>
              <a:t>10</a:t>
            </a:fld>
            <a:endParaRPr lang="da-DK">
              <a:solidFill>
                <a:prstClr val="black"/>
              </a:solidFill>
              <a:latin typeface="Calibri" panose="020F0502020204030204"/>
            </a:endParaRPr>
          </a:p>
        </p:txBody>
      </p:sp>
    </p:spTree>
    <p:extLst>
      <p:ext uri="{BB962C8B-B14F-4D97-AF65-F5344CB8AC3E}">
        <p14:creationId xmlns:p14="http://schemas.microsoft.com/office/powerpoint/2010/main" val="984476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endParaRPr lang="da-DK" dirty="0"/>
          </a:p>
        </p:txBody>
      </p:sp>
      <p:sp>
        <p:nvSpPr>
          <p:cNvPr id="4" name="Pladsholder til slidenummer 3"/>
          <p:cNvSpPr>
            <a:spLocks noGrp="1"/>
          </p:cNvSpPr>
          <p:nvPr>
            <p:ph type="sldNum" sz="quarter" idx="5"/>
          </p:nvPr>
        </p:nvSpPr>
        <p:spPr/>
        <p:txBody>
          <a:bodyPr/>
          <a:lstStyle/>
          <a:p>
            <a:pPr defTabSz="947684">
              <a:defRPr/>
            </a:pPr>
            <a:fld id="{AD021667-DA47-4564-B5F3-DD8706E7A120}" type="slidenum">
              <a:rPr lang="da-DK">
                <a:solidFill>
                  <a:prstClr val="black"/>
                </a:solidFill>
                <a:latin typeface="Calibri" panose="020F0502020204030204"/>
              </a:rPr>
              <a:pPr defTabSz="947684">
                <a:defRPr/>
              </a:pPr>
              <a:t>11</a:t>
            </a:fld>
            <a:endParaRPr lang="da-DK">
              <a:solidFill>
                <a:prstClr val="black"/>
              </a:solidFill>
              <a:latin typeface="Calibri" panose="020F0502020204030204"/>
            </a:endParaRPr>
          </a:p>
        </p:txBody>
      </p:sp>
    </p:spTree>
    <p:extLst>
      <p:ext uri="{BB962C8B-B14F-4D97-AF65-F5344CB8AC3E}">
        <p14:creationId xmlns:p14="http://schemas.microsoft.com/office/powerpoint/2010/main" val="1999475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9A2B4-6428-95C9-A586-A280776DA28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80C0A9D-7B16-0F95-DE2A-8B163E56137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05C2168-8E39-7FD7-242B-AA1AD665002B}"/>
              </a:ext>
            </a:extLst>
          </p:cNvPr>
          <p:cNvSpPr>
            <a:spLocks noGrp="1"/>
          </p:cNvSpPr>
          <p:nvPr>
            <p:ph type="body" idx="1"/>
          </p:nvPr>
        </p:nvSpPr>
        <p:spPr/>
        <p:txBody>
          <a:bodyPr/>
          <a:lstStyle/>
          <a:p>
            <a:r>
              <a:rPr lang="da-DK" dirty="0"/>
              <a:t>Eksempel 6 fra forbrugerombudsmandens kvikguide- Markedsføring med bæredygtighedsudsagn kontra konkrete udsagn </a:t>
            </a:r>
          </a:p>
          <a:p>
            <a:endParaRPr lang="da-DK" dirty="0"/>
          </a:p>
          <a:p>
            <a:r>
              <a:rPr lang="da-DK" dirty="0"/>
              <a:t>Baggrund: De tiltag, som virksomheden har foretaget for at minimere sin miljøbelastning, er, at alt virksomhedens tøj er produceret af 100 pct. økologisk bomuld</a:t>
            </a:r>
          </a:p>
          <a:p>
            <a:endParaRPr lang="da-DK" dirty="0"/>
          </a:p>
          <a:p>
            <a:r>
              <a:rPr lang="da-DK" dirty="0"/>
              <a:t>Markedsføringen vist i figur 11.11 er vildledende og dermed ulovlig, fordi det forhold, at tøjet er produceret af 100 pct. økologisk bomuld ikke medfører, at det er bæredygtigt. Se afsnit 8. i anbefalingerne. </a:t>
            </a:r>
          </a:p>
          <a:p>
            <a:endParaRPr lang="da-DK" dirty="0"/>
          </a:p>
          <a:p>
            <a:r>
              <a:rPr lang="da-DK" dirty="0"/>
              <a:t>Det er Forbrugerombudsmandens vurdering, at markedsføringen vist i figur 11.12 ikke er vildledende og dermed lovlig, fordi udsagnet er konkret, præcist, faktuelt og neutralt formuleret. Se afsnit 5. i anbefalingerne.</a:t>
            </a:r>
          </a:p>
          <a:p>
            <a:endParaRPr lang="da-DK" dirty="0"/>
          </a:p>
          <a:p>
            <a:endParaRPr lang="da-DK" dirty="0"/>
          </a:p>
        </p:txBody>
      </p:sp>
      <p:sp>
        <p:nvSpPr>
          <p:cNvPr id="4" name="Pladsholder til slidenummer 3">
            <a:extLst>
              <a:ext uri="{FF2B5EF4-FFF2-40B4-BE49-F238E27FC236}">
                <a16:creationId xmlns:a16="http://schemas.microsoft.com/office/drawing/2014/main" id="{A93172B5-FF2F-01F1-E12D-0C5B19E16DAB}"/>
              </a:ext>
            </a:extLst>
          </p:cNvPr>
          <p:cNvSpPr>
            <a:spLocks noGrp="1"/>
          </p:cNvSpPr>
          <p:nvPr>
            <p:ph type="sldNum" sz="quarter" idx="5"/>
          </p:nvPr>
        </p:nvSpPr>
        <p:spPr/>
        <p:txBody>
          <a:bodyPr/>
          <a:lstStyle/>
          <a:p>
            <a:pPr defTabSz="947684">
              <a:defRPr/>
            </a:pPr>
            <a:fld id="{AD021667-DA47-4564-B5F3-DD8706E7A120}" type="slidenum">
              <a:rPr lang="da-DK">
                <a:solidFill>
                  <a:prstClr val="black"/>
                </a:solidFill>
                <a:latin typeface="Calibri" panose="020F0502020204030204"/>
              </a:rPr>
              <a:pPr defTabSz="947684">
                <a:defRPr/>
              </a:pPr>
              <a:t>12</a:t>
            </a:fld>
            <a:endParaRPr lang="da-DK">
              <a:solidFill>
                <a:prstClr val="black"/>
              </a:solidFill>
              <a:latin typeface="Calibri" panose="020F0502020204030204"/>
            </a:endParaRPr>
          </a:p>
        </p:txBody>
      </p:sp>
    </p:spTree>
    <p:extLst>
      <p:ext uri="{BB962C8B-B14F-4D97-AF65-F5344CB8AC3E}">
        <p14:creationId xmlns:p14="http://schemas.microsoft.com/office/powerpoint/2010/main" val="2686896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05D86-79D8-1DF0-E373-6095F9C3980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E20EB9D-F093-8D79-2300-D67346A3EC6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B8C93B0-6CED-08CC-258F-72438EC0D869}"/>
              </a:ext>
            </a:extLst>
          </p:cNvPr>
          <p:cNvSpPr>
            <a:spLocks noGrp="1"/>
          </p:cNvSpPr>
          <p:nvPr>
            <p:ph type="body" idx="1"/>
          </p:nvPr>
        </p:nvSpPr>
        <p:spPr/>
        <p:txBody>
          <a:bodyPr/>
          <a:lstStyle/>
          <a:p>
            <a:r>
              <a:rPr lang="da-DK" dirty="0"/>
              <a:t>Tekst fra forbrugerombudsmandens </a:t>
            </a:r>
            <a:r>
              <a:rPr lang="da-DK" dirty="0" err="1"/>
              <a:t>pressemedelelse</a:t>
            </a:r>
            <a:r>
              <a:rPr lang="da-DK" dirty="0"/>
              <a:t>:</a:t>
            </a:r>
          </a:p>
          <a:p>
            <a:endParaRPr lang="da-DK" dirty="0"/>
          </a:p>
          <a:p>
            <a:pPr algn="l"/>
            <a:r>
              <a:rPr lang="da-DK" b="0" i="0" dirty="0">
                <a:solidFill>
                  <a:srgbClr val="1B1B1B"/>
                </a:solidFill>
                <a:effectLst/>
                <a:latin typeface="AktivGrotesk"/>
              </a:rPr>
              <a:t>”Verdens mest bæredygtige bilproducent”, ”Der er bæredygtighed i hver en bil, BMW producerer”, og ”Hele produktionskæden for BMW </a:t>
            </a:r>
            <a:r>
              <a:rPr lang="da-DK" b="0" i="0" dirty="0" err="1">
                <a:solidFill>
                  <a:srgbClr val="1B1B1B"/>
                </a:solidFill>
                <a:effectLst/>
                <a:latin typeface="AktivGrotesk"/>
              </a:rPr>
              <a:t>iX</a:t>
            </a:r>
            <a:r>
              <a:rPr lang="da-DK" b="0" i="0" dirty="0">
                <a:solidFill>
                  <a:srgbClr val="1B1B1B"/>
                </a:solidFill>
                <a:effectLst/>
                <a:latin typeface="AktivGrotesk"/>
              </a:rPr>
              <a:t> er grøn”. Det er eksempler på nogle af de udsagn, som BMW Danmark nu betaler en bøde på 3 millioner kroner for at have benyttet i sin markedsføring.</a:t>
            </a:r>
          </a:p>
          <a:p>
            <a:pPr algn="l"/>
            <a:endParaRPr lang="da-DK" b="0" i="0" dirty="0">
              <a:solidFill>
                <a:srgbClr val="1B1B1B"/>
              </a:solidFill>
              <a:effectLst/>
              <a:latin typeface="AktivGrotesk"/>
            </a:endParaRPr>
          </a:p>
          <a:p>
            <a:pPr algn="l"/>
            <a:r>
              <a:rPr lang="da-DK" b="0" i="0" dirty="0">
                <a:solidFill>
                  <a:srgbClr val="1B1B1B"/>
                </a:solidFill>
                <a:effectLst/>
                <a:latin typeface="AktivGrotesk"/>
              </a:rPr>
              <a:t>BMW Danmark betaler bøden efter at have overtrådt markedsføringsloven i 11 tilfælde. I alle tilfælde vurderede Forbrugerombudsmanden, at udsagnene var egnede til at give forbrugerne et urigtigt indtryk af bilernes miljøbelastning, herunder fordi BMW’s biler ikke var væsentligt mindre miljøbelastende end andre tilsvarende bilmærker. Alle udsagnene var derfor vildledende.</a:t>
            </a:r>
          </a:p>
          <a:p>
            <a:pPr algn="l"/>
            <a:endParaRPr lang="da-DK" b="0" i="0" dirty="0">
              <a:solidFill>
                <a:srgbClr val="1B1B1B"/>
              </a:solidFill>
              <a:effectLst/>
              <a:latin typeface="AktivGrotesk"/>
            </a:endParaRPr>
          </a:p>
          <a:p>
            <a:pPr algn="l"/>
            <a:r>
              <a:rPr lang="da-DK" b="0" i="0" dirty="0">
                <a:solidFill>
                  <a:srgbClr val="1B1B1B"/>
                </a:solidFill>
                <a:effectLst/>
                <a:latin typeface="AktivGrotesk"/>
              </a:rPr>
              <a:t>Det ændrede ikke Forbrugerombudsmandens vurdering af udsagnet ”Verdens mest bæredygtige bilproducent”, at BMW henviste til, at udsagnet blev anvendt på baggrund af, at Dow Jones havde kåret BMW som verdens mest bæredygtige bilproducent, hvilket fremgik sammen med udsagnet.</a:t>
            </a:r>
          </a:p>
          <a:p>
            <a:pPr algn="l"/>
            <a:endParaRPr lang="da-DK" b="0" i="0" dirty="0">
              <a:solidFill>
                <a:srgbClr val="1B1B1B"/>
              </a:solidFill>
              <a:effectLst/>
              <a:latin typeface="AktivGrotesk"/>
            </a:endParaRPr>
          </a:p>
          <a:p>
            <a:pPr algn="l"/>
            <a:r>
              <a:rPr lang="da-DK" b="0" i="0" dirty="0">
                <a:solidFill>
                  <a:srgbClr val="1B1B1B"/>
                </a:solidFill>
                <a:effectLst/>
                <a:latin typeface="AktivGrotesk"/>
              </a:rPr>
              <a:t>Udsagnene blev anvendt i BMW Danmarks markedsføring, herunder på egen hjemmeside, i en reklame på Facebook, på reklamer i Københavns gadebillede og i annoncer på Berlingskes hjemmeside.</a:t>
            </a:r>
          </a:p>
          <a:p>
            <a:pPr algn="l"/>
            <a:endParaRPr lang="da-DK" b="0" i="0" dirty="0">
              <a:solidFill>
                <a:srgbClr val="1B1B1B"/>
              </a:solidFill>
              <a:effectLst/>
              <a:latin typeface="AktivGrotesk"/>
            </a:endParaRPr>
          </a:p>
          <a:p>
            <a:pPr algn="l"/>
            <a:r>
              <a:rPr lang="da-DK" b="0" i="0" dirty="0">
                <a:solidFill>
                  <a:srgbClr val="1B1B1B"/>
                </a:solidFill>
                <a:effectLst/>
                <a:latin typeface="AktivGrotesk"/>
              </a:rPr>
              <a:t>Forbrugerombudsmanden anmeldte sagen til politiet i juli 2023.</a:t>
            </a:r>
          </a:p>
          <a:p>
            <a:endParaRPr lang="da-DK" dirty="0"/>
          </a:p>
        </p:txBody>
      </p:sp>
      <p:sp>
        <p:nvSpPr>
          <p:cNvPr id="4" name="Pladsholder til slidenummer 3">
            <a:extLst>
              <a:ext uri="{FF2B5EF4-FFF2-40B4-BE49-F238E27FC236}">
                <a16:creationId xmlns:a16="http://schemas.microsoft.com/office/drawing/2014/main" id="{E2FFC5A2-1912-3410-F447-A2A084329709}"/>
              </a:ext>
            </a:extLst>
          </p:cNvPr>
          <p:cNvSpPr>
            <a:spLocks noGrp="1"/>
          </p:cNvSpPr>
          <p:nvPr>
            <p:ph type="sldNum" sz="quarter" idx="5"/>
          </p:nvPr>
        </p:nvSpPr>
        <p:spPr/>
        <p:txBody>
          <a:bodyPr/>
          <a:lstStyle/>
          <a:p>
            <a:fld id="{38F0B06E-2EDB-406E-BCED-1D0A043B41D1}" type="slidenum">
              <a:rPr lang="da-DK" smtClean="0"/>
              <a:t>13</a:t>
            </a:fld>
            <a:endParaRPr lang="da-DK"/>
          </a:p>
        </p:txBody>
      </p:sp>
    </p:spTree>
    <p:extLst>
      <p:ext uri="{BB962C8B-B14F-4D97-AF65-F5344CB8AC3E}">
        <p14:creationId xmlns:p14="http://schemas.microsoft.com/office/powerpoint/2010/main" val="1118783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47684">
              <a:defRPr/>
            </a:pPr>
            <a:endParaRPr lang="da-DK" dirty="0"/>
          </a:p>
        </p:txBody>
      </p:sp>
      <p:sp>
        <p:nvSpPr>
          <p:cNvPr id="4" name="Pladsholder til slidenummer 3"/>
          <p:cNvSpPr>
            <a:spLocks noGrp="1"/>
          </p:cNvSpPr>
          <p:nvPr>
            <p:ph type="sldNum" sz="quarter" idx="5"/>
          </p:nvPr>
        </p:nvSpPr>
        <p:spPr/>
        <p:txBody>
          <a:bodyPr/>
          <a:lstStyle/>
          <a:p>
            <a:pPr defTabSz="947684">
              <a:defRPr/>
            </a:pPr>
            <a:fld id="{AD021667-DA47-4564-B5F3-DD8706E7A120}" type="slidenum">
              <a:rPr lang="da-DK">
                <a:solidFill>
                  <a:prstClr val="black"/>
                </a:solidFill>
                <a:latin typeface="Calibri" panose="020F0502020204030204"/>
              </a:rPr>
              <a:pPr defTabSz="947684">
                <a:defRPr/>
              </a:pPr>
              <a:t>14</a:t>
            </a:fld>
            <a:endParaRPr lang="da-DK">
              <a:solidFill>
                <a:prstClr val="black"/>
              </a:solidFill>
              <a:latin typeface="Calibri" panose="020F0502020204030204"/>
            </a:endParaRPr>
          </a:p>
        </p:txBody>
      </p:sp>
    </p:spTree>
    <p:extLst>
      <p:ext uri="{BB962C8B-B14F-4D97-AF65-F5344CB8AC3E}">
        <p14:creationId xmlns:p14="http://schemas.microsoft.com/office/powerpoint/2010/main" val="1683566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3157E-C497-AE57-7F48-F2625BB8A11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B5F9D39-8D05-4BCD-3277-02DD6B0714E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8D8CFEA-4DFD-62E8-4C8B-2D8066CEDEE6}"/>
              </a:ext>
            </a:extLst>
          </p:cNvPr>
          <p:cNvSpPr>
            <a:spLocks noGrp="1"/>
          </p:cNvSpPr>
          <p:nvPr>
            <p:ph type="body" idx="1"/>
          </p:nvPr>
        </p:nvSpPr>
        <p:spPr/>
        <p:txBody>
          <a:bodyPr/>
          <a:lstStyle/>
          <a:p>
            <a:pPr defTabSz="947684">
              <a:defRPr/>
            </a:pPr>
            <a:r>
              <a:rPr lang="da-DK" dirty="0"/>
              <a:t>Der er sket meget siden 2008 da danskerne blev mødt af en af de første sager om </a:t>
            </a:r>
            <a:r>
              <a:rPr lang="da-DK" dirty="0" err="1"/>
              <a:t>greenwashing</a:t>
            </a:r>
            <a:endParaRPr lang="da-DK" dirty="0"/>
          </a:p>
          <a:p>
            <a:endParaRPr lang="da-DK" dirty="0"/>
          </a:p>
          <a:p>
            <a:r>
              <a:rPr lang="da-DK" dirty="0"/>
              <a:t>https://ing.dk/artikel/ombudsmand-statoil-slettede-usikkerhed-om-biobenzin-99655</a:t>
            </a:r>
          </a:p>
          <a:p>
            <a:endParaRPr lang="da-DK" dirty="0"/>
          </a:p>
          <a:p>
            <a:r>
              <a:rPr lang="da-DK" dirty="0"/>
              <a:t>Forbrugerombudsmanden (Henrik Øg) indskærper overfor Statoil at man ikke må vildlede. </a:t>
            </a:r>
          </a:p>
          <a:p>
            <a:r>
              <a:rPr lang="da-DK" dirty="0"/>
              <a:t>Statoil udelod vigtig del af rapport, som påpegede usikkerheder i beregningsmetoderne.</a:t>
            </a:r>
          </a:p>
          <a:p>
            <a:endParaRPr lang="da-DK" dirty="0"/>
          </a:p>
          <a:p>
            <a:r>
              <a:rPr lang="da-DK" dirty="0"/>
              <a:t>Derudover er reklamen et godt eksempel på overdreven brug af grønne effekter, som muligvis har været med til at brugen af billeder, ikoner, natur mm. også hører under betegnelsen grøn markedsføring. </a:t>
            </a:r>
          </a:p>
          <a:p>
            <a:r>
              <a:rPr lang="da-DK" dirty="0"/>
              <a:t>Billeder og grafikker kan altså også være vildledende.  </a:t>
            </a:r>
          </a:p>
          <a:p>
            <a:endParaRPr lang="da-DK" dirty="0"/>
          </a:p>
        </p:txBody>
      </p:sp>
      <p:sp>
        <p:nvSpPr>
          <p:cNvPr id="4" name="Pladsholder til slidenummer 3">
            <a:extLst>
              <a:ext uri="{FF2B5EF4-FFF2-40B4-BE49-F238E27FC236}">
                <a16:creationId xmlns:a16="http://schemas.microsoft.com/office/drawing/2014/main" id="{DE4C7BA6-570C-4396-94F4-D00A6F23F0BD}"/>
              </a:ext>
            </a:extLst>
          </p:cNvPr>
          <p:cNvSpPr>
            <a:spLocks noGrp="1"/>
          </p:cNvSpPr>
          <p:nvPr>
            <p:ph type="sldNum" sz="quarter" idx="5"/>
          </p:nvPr>
        </p:nvSpPr>
        <p:spPr/>
        <p:txBody>
          <a:bodyPr/>
          <a:lstStyle/>
          <a:p>
            <a:pPr defTabSz="947684">
              <a:defRPr/>
            </a:pPr>
            <a:fld id="{DCD80609-95E3-44A2-9FD9-37C16FEE741F}" type="slidenum">
              <a:rPr lang="da-DK">
                <a:solidFill>
                  <a:prstClr val="black"/>
                </a:solidFill>
                <a:latin typeface="Calibri" panose="020F0502020204030204"/>
              </a:rPr>
              <a:pPr defTabSz="947684">
                <a:defRPr/>
              </a:pPr>
              <a:t>15</a:t>
            </a:fld>
            <a:endParaRPr lang="da-DK">
              <a:solidFill>
                <a:prstClr val="black"/>
              </a:solidFill>
              <a:latin typeface="Calibri" panose="020F0502020204030204"/>
            </a:endParaRPr>
          </a:p>
        </p:txBody>
      </p:sp>
    </p:spTree>
    <p:extLst>
      <p:ext uri="{BB962C8B-B14F-4D97-AF65-F5344CB8AC3E}">
        <p14:creationId xmlns:p14="http://schemas.microsoft.com/office/powerpoint/2010/main" val="711011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47684">
              <a:defRPr/>
            </a:pPr>
            <a:endParaRPr lang="da-DK" dirty="0"/>
          </a:p>
        </p:txBody>
      </p:sp>
      <p:sp>
        <p:nvSpPr>
          <p:cNvPr id="4" name="Pladsholder til slidenummer 3"/>
          <p:cNvSpPr>
            <a:spLocks noGrp="1"/>
          </p:cNvSpPr>
          <p:nvPr>
            <p:ph type="sldNum" sz="quarter" idx="5"/>
          </p:nvPr>
        </p:nvSpPr>
        <p:spPr/>
        <p:txBody>
          <a:bodyPr/>
          <a:lstStyle/>
          <a:p>
            <a:pPr defTabSz="947684">
              <a:defRPr/>
            </a:pPr>
            <a:fld id="{AD021667-DA47-4564-B5F3-DD8706E7A120}" type="slidenum">
              <a:rPr lang="da-DK">
                <a:solidFill>
                  <a:prstClr val="black"/>
                </a:solidFill>
                <a:latin typeface="Calibri" panose="020F0502020204030204"/>
              </a:rPr>
              <a:pPr defTabSz="947684">
                <a:defRPr/>
              </a:pPr>
              <a:t>16</a:t>
            </a:fld>
            <a:endParaRPr lang="da-DK">
              <a:solidFill>
                <a:prstClr val="black"/>
              </a:solidFill>
              <a:latin typeface="Calibri" panose="020F0502020204030204"/>
            </a:endParaRPr>
          </a:p>
        </p:txBody>
      </p:sp>
    </p:spTree>
    <p:extLst>
      <p:ext uri="{BB962C8B-B14F-4D97-AF65-F5344CB8AC3E}">
        <p14:creationId xmlns:p14="http://schemas.microsoft.com/office/powerpoint/2010/main" val="1221296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defTabSz="947684">
              <a:defRPr/>
            </a:pPr>
            <a:fld id="{AD021667-DA47-4564-B5F3-DD8706E7A120}" type="slidenum">
              <a:rPr lang="da-DK">
                <a:solidFill>
                  <a:prstClr val="black"/>
                </a:solidFill>
                <a:latin typeface="Calibri" panose="020F0502020204030204"/>
              </a:rPr>
              <a:pPr defTabSz="947684">
                <a:defRPr/>
              </a:pPr>
              <a:t>17</a:t>
            </a:fld>
            <a:endParaRPr lang="da-DK">
              <a:solidFill>
                <a:prstClr val="black"/>
              </a:solidFill>
              <a:latin typeface="Calibri" panose="020F0502020204030204"/>
            </a:endParaRPr>
          </a:p>
        </p:txBody>
      </p:sp>
    </p:spTree>
    <p:extLst>
      <p:ext uri="{BB962C8B-B14F-4D97-AF65-F5344CB8AC3E}">
        <p14:creationId xmlns:p14="http://schemas.microsoft.com/office/powerpoint/2010/main" val="805767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83EB2-3295-CFE4-14A8-FB7CA497474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A5FDD0C-9C05-3119-C625-D8189F08D7D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3861B63-F0E7-DC0E-E280-436C01574229}"/>
              </a:ext>
            </a:extLst>
          </p:cNvPr>
          <p:cNvSpPr>
            <a:spLocks noGrp="1"/>
          </p:cNvSpPr>
          <p:nvPr>
            <p:ph type="body" idx="1"/>
          </p:nvPr>
        </p:nvSpPr>
        <p:spPr/>
        <p:txBody>
          <a:bodyPr/>
          <a:lstStyle/>
          <a:p>
            <a:r>
              <a:rPr lang="da-DK" dirty="0"/>
              <a:t>Eksempel - Markedsføring af en CO2-reduktion </a:t>
            </a:r>
          </a:p>
          <a:p>
            <a:endParaRPr lang="da-DK" dirty="0"/>
          </a:p>
          <a:p>
            <a:r>
              <a:rPr lang="da-DK" dirty="0"/>
              <a:t>De tiltag, virksomheden har foretaget for at minimere sin klimabelastning, er at anvende energi fra vedvarende energikilder samt alene at benytte genanvendt plastik til produktionen af tand børsten, hvilket medfører en CO2-reduktion i hele tandbørstens livscyklus på 20 pct. sammenlignet med udledningen året forinden. </a:t>
            </a:r>
          </a:p>
          <a:p>
            <a:endParaRPr lang="da-DK" dirty="0"/>
          </a:p>
          <a:p>
            <a:r>
              <a:rPr lang="da-DK" dirty="0"/>
              <a:t>På tidspunktet for markedsføringen har de færreste tand børsteproducenter foretaget tiltag, der har medført en tilsvarende CO2-reduktion.</a:t>
            </a:r>
          </a:p>
          <a:p>
            <a:endParaRPr lang="da-DK" dirty="0"/>
          </a:p>
          <a:p>
            <a:r>
              <a:rPr lang="da-DK" dirty="0"/>
              <a:t>Markedsføringen vist i figur 11.1 er vildledende og dermed ulovlig, fordi udsagnet er bredt formuleret. For at kunne benytte udsagnet ”klimavenlig”, der er et generelt udsagn uden en for klaring, skal virksomheden kunne dokumentere – ud fra en livscyklusvurdering – at produktet er væsentligt mindre klimabelastende end tilsvarende produkter. Se afsnit 6.1. i anbefalingerne og kapitel 7.1 i Vejledning om brug af miljømæssige og etiske påstande m.v.</a:t>
            </a:r>
          </a:p>
          <a:p>
            <a:endParaRPr lang="da-DK" dirty="0"/>
          </a:p>
          <a:p>
            <a:r>
              <a:rPr lang="da-DK" dirty="0"/>
              <a:t>Det er Forbrugerombudsmandens vurdering, at markedsføringen vist i figur 11.2 ikke er vildledende og dermed lovlig, fordi udsagnet er konkret, præcist, faktuelt og neutralt formuleret. </a:t>
            </a:r>
          </a:p>
          <a:p>
            <a:r>
              <a:rPr lang="da-DK" dirty="0"/>
              <a:t>Det er afgørende for lovligheden, at de færreste tandbørsteproducenter har foretaget tiltag, der har medført en tilsvarende CO2-reduktion, idet det ikke er relevant at markedsføre klima- og miljøfordele, der er sædvanlige for tilsvarende produkter.</a:t>
            </a:r>
          </a:p>
        </p:txBody>
      </p:sp>
      <p:sp>
        <p:nvSpPr>
          <p:cNvPr id="4" name="Pladsholder til slidenummer 3">
            <a:extLst>
              <a:ext uri="{FF2B5EF4-FFF2-40B4-BE49-F238E27FC236}">
                <a16:creationId xmlns:a16="http://schemas.microsoft.com/office/drawing/2014/main" id="{AB956A79-DFE5-5765-3D60-FB92363FACB5}"/>
              </a:ext>
            </a:extLst>
          </p:cNvPr>
          <p:cNvSpPr>
            <a:spLocks noGrp="1"/>
          </p:cNvSpPr>
          <p:nvPr>
            <p:ph type="sldNum" sz="quarter" idx="5"/>
          </p:nvPr>
        </p:nvSpPr>
        <p:spPr/>
        <p:txBody>
          <a:bodyPr/>
          <a:lstStyle/>
          <a:p>
            <a:pPr defTabSz="947684">
              <a:defRPr/>
            </a:pPr>
            <a:fld id="{AD021667-DA47-4564-B5F3-DD8706E7A120}" type="slidenum">
              <a:rPr lang="da-DK">
                <a:solidFill>
                  <a:prstClr val="black"/>
                </a:solidFill>
                <a:latin typeface="Calibri" panose="020F0502020204030204"/>
              </a:rPr>
              <a:pPr defTabSz="947684">
                <a:defRPr/>
              </a:pPr>
              <a:t>18</a:t>
            </a:fld>
            <a:endParaRPr lang="da-DK">
              <a:solidFill>
                <a:prstClr val="black"/>
              </a:solidFill>
              <a:latin typeface="Calibri" panose="020F0502020204030204"/>
            </a:endParaRPr>
          </a:p>
        </p:txBody>
      </p:sp>
    </p:spTree>
    <p:extLst>
      <p:ext uri="{BB962C8B-B14F-4D97-AF65-F5344CB8AC3E}">
        <p14:creationId xmlns:p14="http://schemas.microsoft.com/office/powerpoint/2010/main" val="1077628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https://www.danske-fragtpriser.dk/bring-groen-transport-i-groenne-biler/</a:t>
            </a:r>
          </a:p>
          <a:p>
            <a:endParaRPr lang="da-DK" dirty="0"/>
          </a:p>
        </p:txBody>
      </p:sp>
      <p:sp>
        <p:nvSpPr>
          <p:cNvPr id="4" name="Pladsholder til slidenummer 3"/>
          <p:cNvSpPr>
            <a:spLocks noGrp="1"/>
          </p:cNvSpPr>
          <p:nvPr>
            <p:ph type="sldNum" sz="quarter" idx="5"/>
          </p:nvPr>
        </p:nvSpPr>
        <p:spPr/>
        <p:txBody>
          <a:bodyPr/>
          <a:lstStyle/>
          <a:p>
            <a:pPr defTabSz="947684">
              <a:defRPr/>
            </a:pPr>
            <a:fld id="{AD021667-DA47-4564-B5F3-DD8706E7A120}" type="slidenum">
              <a:rPr lang="da-DK">
                <a:solidFill>
                  <a:prstClr val="black"/>
                </a:solidFill>
                <a:latin typeface="Calibri" panose="020F0502020204030204"/>
              </a:rPr>
              <a:pPr defTabSz="947684">
                <a:defRPr/>
              </a:pPr>
              <a:t>19</a:t>
            </a:fld>
            <a:endParaRPr lang="da-DK">
              <a:solidFill>
                <a:prstClr val="black"/>
              </a:solidFill>
              <a:latin typeface="Calibri" panose="020F0502020204030204"/>
            </a:endParaRPr>
          </a:p>
        </p:txBody>
      </p:sp>
    </p:spTree>
    <p:extLst>
      <p:ext uri="{BB962C8B-B14F-4D97-AF65-F5344CB8AC3E}">
        <p14:creationId xmlns:p14="http://schemas.microsoft.com/office/powerpoint/2010/main" val="4138711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defTabSz="947684">
              <a:defRPr/>
            </a:pPr>
            <a:fld id="{DCD80609-95E3-44A2-9FD9-37C16FEE741F}" type="slidenum">
              <a:rPr lang="da-DK">
                <a:solidFill>
                  <a:prstClr val="black"/>
                </a:solidFill>
                <a:latin typeface="Calibri" panose="020F0502020204030204"/>
              </a:rPr>
              <a:pPr defTabSz="947684">
                <a:defRPr/>
              </a:pPr>
              <a:t>2</a:t>
            </a:fld>
            <a:endParaRPr lang="da-DK">
              <a:solidFill>
                <a:prstClr val="black"/>
              </a:solidFill>
              <a:latin typeface="Calibri" panose="020F0502020204030204"/>
            </a:endParaRPr>
          </a:p>
        </p:txBody>
      </p:sp>
    </p:spTree>
    <p:extLst>
      <p:ext uri="{BB962C8B-B14F-4D97-AF65-F5344CB8AC3E}">
        <p14:creationId xmlns:p14="http://schemas.microsoft.com/office/powerpoint/2010/main" val="3766236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B30E1-590B-BE22-EFDA-97250A00D4F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0C693D8-32D8-FDCA-3AFB-926BB37FE3A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F88369A-03F5-601C-8511-5EF8E3F44123}"/>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3EA638C4-1F56-3CDC-6F8F-7718CA4FCFFF}"/>
              </a:ext>
            </a:extLst>
          </p:cNvPr>
          <p:cNvSpPr>
            <a:spLocks noGrp="1"/>
          </p:cNvSpPr>
          <p:nvPr>
            <p:ph type="sldNum" sz="quarter" idx="5"/>
          </p:nvPr>
        </p:nvSpPr>
        <p:spPr/>
        <p:txBody>
          <a:bodyPr/>
          <a:lstStyle/>
          <a:p>
            <a:pPr defTabSz="947684">
              <a:defRPr/>
            </a:pPr>
            <a:fld id="{AD021667-DA47-4564-B5F3-DD8706E7A120}" type="slidenum">
              <a:rPr lang="da-DK">
                <a:solidFill>
                  <a:prstClr val="black"/>
                </a:solidFill>
                <a:latin typeface="Calibri" panose="020F0502020204030204"/>
              </a:rPr>
              <a:pPr defTabSz="947684">
                <a:defRPr/>
              </a:pPr>
              <a:t>20</a:t>
            </a:fld>
            <a:endParaRPr lang="da-DK">
              <a:solidFill>
                <a:prstClr val="black"/>
              </a:solidFill>
              <a:latin typeface="Calibri" panose="020F0502020204030204"/>
            </a:endParaRPr>
          </a:p>
        </p:txBody>
      </p:sp>
    </p:spTree>
    <p:extLst>
      <p:ext uri="{BB962C8B-B14F-4D97-AF65-F5344CB8AC3E}">
        <p14:creationId xmlns:p14="http://schemas.microsoft.com/office/powerpoint/2010/main" val="2880415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i="0" dirty="0">
              <a:solidFill>
                <a:srgbClr val="000000"/>
              </a:solidFill>
              <a:effectLst/>
              <a:latin typeface="Helvetica" panose="020B0604020202020204" pitchFamily="34" charset="0"/>
            </a:endParaRPr>
          </a:p>
          <a:p>
            <a:r>
              <a:rPr lang="da-DK" b="0" i="0" dirty="0">
                <a:solidFill>
                  <a:srgbClr val="000000"/>
                </a:solidFill>
                <a:effectLst/>
                <a:latin typeface="Helvetica" panose="020B0604020202020204" pitchFamily="34" charset="0"/>
              </a:rPr>
              <a:t>Påstande om bæredygtighed skal derfor dokumenteres via en livscyklusanalyse, der viser, at din virksomhed ikke forringer de kommende generationers mulighed for at opfylde deres behov. Der skal også tages hensyn til sundhedsmæssige, sociale og etiske forhold.</a:t>
            </a:r>
            <a:endParaRPr lang="da-DK" dirty="0"/>
          </a:p>
        </p:txBody>
      </p:sp>
      <p:sp>
        <p:nvSpPr>
          <p:cNvPr id="4" name="Pladsholder til slidenummer 3"/>
          <p:cNvSpPr>
            <a:spLocks noGrp="1"/>
          </p:cNvSpPr>
          <p:nvPr>
            <p:ph type="sldNum" sz="quarter" idx="5"/>
          </p:nvPr>
        </p:nvSpPr>
        <p:spPr/>
        <p:txBody>
          <a:bodyPr/>
          <a:lstStyle/>
          <a:p>
            <a:pPr defTabSz="947684">
              <a:defRPr/>
            </a:pPr>
            <a:fld id="{AD021667-DA47-4564-B5F3-DD8706E7A120}" type="slidenum">
              <a:rPr lang="da-DK">
                <a:solidFill>
                  <a:prstClr val="black"/>
                </a:solidFill>
                <a:latin typeface="Calibri" panose="020F0502020204030204"/>
              </a:rPr>
              <a:pPr defTabSz="947684">
                <a:defRPr/>
              </a:pPr>
              <a:t>21</a:t>
            </a:fld>
            <a:endParaRPr lang="da-DK">
              <a:solidFill>
                <a:prstClr val="black"/>
              </a:solidFill>
              <a:latin typeface="Calibri" panose="020F0502020204030204"/>
            </a:endParaRPr>
          </a:p>
        </p:txBody>
      </p:sp>
    </p:spTree>
    <p:extLst>
      <p:ext uri="{BB962C8B-B14F-4D97-AF65-F5344CB8AC3E}">
        <p14:creationId xmlns:p14="http://schemas.microsoft.com/office/powerpoint/2010/main" val="1769455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Hos Mercedes er de gået langt over stregen ved at sammenligne dem selv og deres ikoniske logo med selve naturen. </a:t>
            </a:r>
          </a:p>
          <a:p>
            <a:r>
              <a:rPr lang="da-DK"/>
              <a:t>De har lanceret el-biler, men reklamerne fremhæver så tydeligt det klassiske </a:t>
            </a:r>
            <a:r>
              <a:rPr lang="da-DK" err="1"/>
              <a:t>mercedes</a:t>
            </a:r>
            <a:r>
              <a:rPr lang="da-DK"/>
              <a:t> logo, hvor størstedelen at </a:t>
            </a:r>
            <a:r>
              <a:rPr lang="da-DK" err="1"/>
              <a:t>mercedes</a:t>
            </a:r>
            <a:r>
              <a:rPr lang="da-DK"/>
              <a:t> biler stadig er store diesel biler. Derudover er bilproduktionen og miljøbelastende på andre måder. Udvinding af materialerne er ødelæggende for naturen, </a:t>
            </a:r>
            <a:r>
              <a:rPr lang="da-DK" err="1"/>
              <a:t>biodiversitetet</a:t>
            </a:r>
            <a:r>
              <a:rPr lang="da-DK"/>
              <a:t>. Vi løber tør for flere metaller mm. </a:t>
            </a:r>
          </a:p>
          <a:p>
            <a:endParaRPr lang="da-DK"/>
          </a:p>
          <a:p>
            <a:r>
              <a:rPr lang="da-DK"/>
              <a:t>Læs mere om sagen bl.a. her: </a:t>
            </a:r>
          </a:p>
          <a:p>
            <a:r>
              <a:rPr lang="da-DK"/>
              <a:t>https://markedsforing.dk/artikler/nyheder/mercedes-kampagne-faar-kritik-af-ekspert-klar-greenwashing/</a:t>
            </a:r>
          </a:p>
          <a:p>
            <a:endParaRPr lang="da-DK"/>
          </a:p>
          <a:p>
            <a:endParaRPr lang="da-DK"/>
          </a:p>
        </p:txBody>
      </p:sp>
      <p:sp>
        <p:nvSpPr>
          <p:cNvPr id="4" name="Pladsholder til slidenummer 3"/>
          <p:cNvSpPr>
            <a:spLocks noGrp="1"/>
          </p:cNvSpPr>
          <p:nvPr>
            <p:ph type="sldNum" sz="quarter" idx="5"/>
          </p:nvPr>
        </p:nvSpPr>
        <p:spPr/>
        <p:txBody>
          <a:bodyPr/>
          <a:lstStyle/>
          <a:p>
            <a:pPr defTabSz="958108">
              <a:defRPr/>
            </a:pPr>
            <a:fld id="{AD021667-DA47-4564-B5F3-DD8706E7A120}" type="slidenum">
              <a:rPr lang="da-DK">
                <a:solidFill>
                  <a:prstClr val="black"/>
                </a:solidFill>
                <a:latin typeface="Calibri" panose="020F0502020204030204"/>
              </a:rPr>
              <a:pPr defTabSz="958108">
                <a:defRPr/>
              </a:pPr>
              <a:t>22</a:t>
            </a:fld>
            <a:endParaRPr lang="da-DK">
              <a:solidFill>
                <a:prstClr val="black"/>
              </a:solidFill>
              <a:latin typeface="Calibri" panose="020F0502020204030204"/>
            </a:endParaRPr>
          </a:p>
        </p:txBody>
      </p:sp>
    </p:spTree>
    <p:extLst>
      <p:ext uri="{BB962C8B-B14F-4D97-AF65-F5344CB8AC3E}">
        <p14:creationId xmlns:p14="http://schemas.microsoft.com/office/powerpoint/2010/main" val="3550250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defTabSz="958108">
              <a:defRPr/>
            </a:pPr>
            <a:fld id="{AD021667-DA47-4564-B5F3-DD8706E7A120}" type="slidenum">
              <a:rPr lang="da-DK">
                <a:solidFill>
                  <a:prstClr val="black"/>
                </a:solidFill>
                <a:latin typeface="Calibri" panose="020F0502020204030204"/>
              </a:rPr>
              <a:pPr defTabSz="958108">
                <a:defRPr/>
              </a:pPr>
              <a:t>23</a:t>
            </a:fld>
            <a:endParaRPr lang="da-DK">
              <a:solidFill>
                <a:prstClr val="black"/>
              </a:solidFill>
              <a:latin typeface="Calibri" panose="020F0502020204030204"/>
            </a:endParaRPr>
          </a:p>
        </p:txBody>
      </p:sp>
    </p:spTree>
    <p:extLst>
      <p:ext uri="{BB962C8B-B14F-4D97-AF65-F5344CB8AC3E}">
        <p14:creationId xmlns:p14="http://schemas.microsoft.com/office/powerpoint/2010/main" val="3319209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47684">
              <a:defRPr/>
            </a:pPr>
            <a:endParaRPr lang="da-DK" dirty="0"/>
          </a:p>
        </p:txBody>
      </p:sp>
      <p:sp>
        <p:nvSpPr>
          <p:cNvPr id="4" name="Pladsholder til slidenummer 3"/>
          <p:cNvSpPr>
            <a:spLocks noGrp="1"/>
          </p:cNvSpPr>
          <p:nvPr>
            <p:ph type="sldNum" sz="quarter" idx="5"/>
          </p:nvPr>
        </p:nvSpPr>
        <p:spPr/>
        <p:txBody>
          <a:bodyPr/>
          <a:lstStyle/>
          <a:p>
            <a:pPr defTabSz="947684">
              <a:defRPr/>
            </a:pPr>
            <a:fld id="{AD021667-DA47-4564-B5F3-DD8706E7A120}" type="slidenum">
              <a:rPr lang="da-DK">
                <a:solidFill>
                  <a:prstClr val="black"/>
                </a:solidFill>
                <a:latin typeface="Calibri" panose="020F0502020204030204"/>
              </a:rPr>
              <a:pPr defTabSz="947684">
                <a:defRPr/>
              </a:pPr>
              <a:t>24</a:t>
            </a:fld>
            <a:endParaRPr lang="da-DK">
              <a:solidFill>
                <a:prstClr val="black"/>
              </a:solidFill>
              <a:latin typeface="Calibri" panose="020F0502020204030204"/>
            </a:endParaRPr>
          </a:p>
        </p:txBody>
      </p:sp>
    </p:spTree>
    <p:extLst>
      <p:ext uri="{BB962C8B-B14F-4D97-AF65-F5344CB8AC3E}">
        <p14:creationId xmlns:p14="http://schemas.microsoft.com/office/powerpoint/2010/main" val="2400726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RE-zip laver genanvendelige emballager til e-handlen</a:t>
            </a:r>
          </a:p>
          <a:p>
            <a:r>
              <a:rPr lang="da-DK" dirty="0"/>
              <a:t>De har fået deres produkters miljø og klimapåvirkning undersøgt og dokumenteret i en LCA, så de kan komme med konkrete fordele ved deres produkter. </a:t>
            </a:r>
          </a:p>
          <a:p>
            <a:r>
              <a:rPr lang="da-DK" dirty="0"/>
              <a:t>LCA god dokumentation, hvis den vel og mærke viser en væsentligt forskel, som her. </a:t>
            </a:r>
          </a:p>
        </p:txBody>
      </p:sp>
      <p:sp>
        <p:nvSpPr>
          <p:cNvPr id="4" name="Pladsholder til slidenummer 3"/>
          <p:cNvSpPr>
            <a:spLocks noGrp="1"/>
          </p:cNvSpPr>
          <p:nvPr>
            <p:ph type="sldNum" sz="quarter" idx="5"/>
          </p:nvPr>
        </p:nvSpPr>
        <p:spPr/>
        <p:txBody>
          <a:bodyPr/>
          <a:lstStyle/>
          <a:p>
            <a:fld id="{38F0B06E-2EDB-406E-BCED-1D0A043B41D1}" type="slidenum">
              <a:rPr lang="da-DK" smtClean="0"/>
              <a:t>26</a:t>
            </a:fld>
            <a:endParaRPr lang="da-DK"/>
          </a:p>
        </p:txBody>
      </p:sp>
    </p:spTree>
    <p:extLst>
      <p:ext uri="{BB962C8B-B14F-4D97-AF65-F5344CB8AC3E}">
        <p14:creationId xmlns:p14="http://schemas.microsoft.com/office/powerpoint/2010/main" val="1230690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47684">
              <a:defRPr/>
            </a:pPr>
            <a:endParaRPr lang="da-DK" dirty="0"/>
          </a:p>
        </p:txBody>
      </p:sp>
      <p:sp>
        <p:nvSpPr>
          <p:cNvPr id="4" name="Pladsholder til slidenummer 3"/>
          <p:cNvSpPr>
            <a:spLocks noGrp="1"/>
          </p:cNvSpPr>
          <p:nvPr>
            <p:ph type="sldNum" sz="quarter" idx="5"/>
          </p:nvPr>
        </p:nvSpPr>
        <p:spPr/>
        <p:txBody>
          <a:bodyPr/>
          <a:lstStyle/>
          <a:p>
            <a:pPr defTabSz="947684">
              <a:defRPr/>
            </a:pPr>
            <a:fld id="{AD021667-DA47-4564-B5F3-DD8706E7A120}" type="slidenum">
              <a:rPr lang="da-DK">
                <a:solidFill>
                  <a:prstClr val="black"/>
                </a:solidFill>
                <a:latin typeface="Calibri" panose="020F0502020204030204"/>
              </a:rPr>
              <a:pPr defTabSz="947684">
                <a:defRPr/>
              </a:pPr>
              <a:t>27</a:t>
            </a:fld>
            <a:endParaRPr lang="da-DK">
              <a:solidFill>
                <a:prstClr val="black"/>
              </a:solidFill>
              <a:latin typeface="Calibri" panose="020F0502020204030204"/>
            </a:endParaRPr>
          </a:p>
        </p:txBody>
      </p:sp>
    </p:spTree>
    <p:extLst>
      <p:ext uri="{BB962C8B-B14F-4D97-AF65-F5344CB8AC3E}">
        <p14:creationId xmlns:p14="http://schemas.microsoft.com/office/powerpoint/2010/main" val="3272126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t> </a:t>
            </a:r>
          </a:p>
        </p:txBody>
      </p:sp>
      <p:sp>
        <p:nvSpPr>
          <p:cNvPr id="4" name="Pladsholder til slidenummer 3"/>
          <p:cNvSpPr>
            <a:spLocks noGrp="1"/>
          </p:cNvSpPr>
          <p:nvPr>
            <p:ph type="sldNum" sz="quarter" idx="5"/>
          </p:nvPr>
        </p:nvSpPr>
        <p:spPr/>
        <p:txBody>
          <a:bodyPr/>
          <a:lstStyle/>
          <a:p>
            <a:pPr defTabSz="947684">
              <a:defRPr/>
            </a:pPr>
            <a:fld id="{645671A9-B3F1-4AF5-8B93-907611061E7D}" type="slidenum">
              <a:rPr lang="da-DK">
                <a:solidFill>
                  <a:prstClr val="black"/>
                </a:solidFill>
                <a:latin typeface="Calibri" panose="020F0502020204030204"/>
              </a:rPr>
              <a:pPr defTabSz="947684">
                <a:defRPr/>
              </a:pPr>
              <a:t>28</a:t>
            </a:fld>
            <a:endParaRPr lang="da-DK">
              <a:solidFill>
                <a:prstClr val="black"/>
              </a:solidFill>
              <a:latin typeface="Calibri" panose="020F0502020204030204"/>
            </a:endParaRPr>
          </a:p>
        </p:txBody>
      </p:sp>
    </p:spTree>
    <p:extLst>
      <p:ext uri="{BB962C8B-B14F-4D97-AF65-F5344CB8AC3E}">
        <p14:creationId xmlns:p14="http://schemas.microsoft.com/office/powerpoint/2010/main" val="20178249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defTabSz="958108">
              <a:defRPr/>
            </a:pPr>
            <a:fld id="{AD021667-DA47-4564-B5F3-DD8706E7A120}" type="slidenum">
              <a:rPr lang="da-DK">
                <a:solidFill>
                  <a:prstClr val="black"/>
                </a:solidFill>
                <a:latin typeface="Calibri" panose="020F0502020204030204"/>
              </a:rPr>
              <a:pPr defTabSz="958108">
                <a:defRPr/>
              </a:pPr>
              <a:t>29</a:t>
            </a:fld>
            <a:endParaRPr lang="da-DK">
              <a:solidFill>
                <a:prstClr val="black"/>
              </a:solidFill>
              <a:latin typeface="Calibri" panose="020F0502020204030204"/>
            </a:endParaRPr>
          </a:p>
        </p:txBody>
      </p:sp>
    </p:spTree>
    <p:extLst>
      <p:ext uri="{BB962C8B-B14F-4D97-AF65-F5344CB8AC3E}">
        <p14:creationId xmlns:p14="http://schemas.microsoft.com/office/powerpoint/2010/main" val="4110175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47684">
              <a:defRPr/>
            </a:pPr>
            <a:r>
              <a:rPr lang="da-DK" b="1" i="0">
                <a:solidFill>
                  <a:srgbClr val="000000"/>
                </a:solidFill>
                <a:effectLst/>
                <a:latin typeface="Helvetica" panose="020B0604020202020204" pitchFamily="34" charset="0"/>
              </a:rPr>
              <a:t>Bæredygtig er er lig en udvikling, hvor opfyldelsen af de nulevende generationers behov ikke sker på bekostning af fremtidige generationers muligheder for at opfylde deres behov”</a:t>
            </a:r>
            <a:endParaRPr lang="da-DK" b="0" i="0">
              <a:solidFill>
                <a:srgbClr val="000000"/>
              </a:solidFill>
              <a:effectLst/>
              <a:latin typeface="Helvetica" panose="020B0604020202020204" pitchFamily="34" charset="0"/>
            </a:endParaRPr>
          </a:p>
          <a:p>
            <a:endParaRPr lang="da-DK" b="0" i="0">
              <a:solidFill>
                <a:srgbClr val="000000"/>
              </a:solidFill>
              <a:effectLst/>
              <a:latin typeface="Helvetica" panose="020B0604020202020204" pitchFamily="34" charset="0"/>
            </a:endParaRPr>
          </a:p>
          <a:p>
            <a:r>
              <a:rPr lang="da-DK" b="0" i="0">
                <a:solidFill>
                  <a:srgbClr val="000000"/>
                </a:solidFill>
                <a:effectLst/>
                <a:latin typeface="Helvetica" panose="020B0604020202020204" pitchFamily="34" charset="0"/>
              </a:rPr>
              <a:t>Al produktion af varer påvirker klimaet, så ord som klimaneutral er ligeledes problematisk </a:t>
            </a:r>
          </a:p>
          <a:p>
            <a:endParaRPr lang="da-DK" b="0" i="0">
              <a:solidFill>
                <a:srgbClr val="000000"/>
              </a:solidFill>
              <a:effectLst/>
              <a:latin typeface="Helvetica" panose="020B0604020202020204" pitchFamily="34" charset="0"/>
            </a:endParaRPr>
          </a:p>
          <a:p>
            <a:r>
              <a:rPr lang="da-DK" b="0" i="0">
                <a:solidFill>
                  <a:srgbClr val="000000"/>
                </a:solidFill>
                <a:effectLst/>
                <a:latin typeface="Helvetica" panose="020B0604020202020204" pitchFamily="34" charset="0"/>
              </a:rPr>
              <a:t>Det gør ingen forskel, om du gør mindre skade end dine konkurrenter eller har reduceret dit eget klimaaftryk. Du skal som minimum gå i nul (og helst i plus), hvis du vil bruge betegnelsen bæredygtig.</a:t>
            </a:r>
          </a:p>
          <a:p>
            <a:pPr algn="l"/>
            <a:endParaRPr lang="da-DK" sz="1900">
              <a:solidFill>
                <a:srgbClr val="000000"/>
              </a:solidFill>
              <a:latin typeface="Cambria" panose="02040503050406030204" pitchFamily="18" charset="0"/>
            </a:endParaRPr>
          </a:p>
          <a:p>
            <a:r>
              <a:rPr lang="da-DK" sz="1900">
                <a:solidFill>
                  <a:srgbClr val="000000"/>
                </a:solidFill>
                <a:latin typeface="Cambria" panose="02040503050406030204" pitchFamily="18" charset="0"/>
              </a:rPr>
              <a:t>Klima- eller miljøfordelen ved produktet må ikke kun have en marginal betydning for klimaet/miljøet, </a:t>
            </a:r>
            <a:endParaRPr lang="da-DK" b="0" i="0">
              <a:solidFill>
                <a:srgbClr val="000000"/>
              </a:solidFill>
              <a:effectLst/>
              <a:latin typeface="Helvetica" panose="020B0604020202020204" pitchFamily="34" charset="0"/>
            </a:endParaRPr>
          </a:p>
          <a:p>
            <a:endParaRPr lang="da-DK" b="0" i="0">
              <a:solidFill>
                <a:srgbClr val="000000"/>
              </a:solidFill>
              <a:effectLst/>
              <a:latin typeface="Helvetica" panose="020B0604020202020204" pitchFamily="34" charset="0"/>
            </a:endParaRPr>
          </a:p>
          <a:p>
            <a:r>
              <a:rPr lang="da-DK" b="0" i="0">
                <a:solidFill>
                  <a:srgbClr val="000000"/>
                </a:solidFill>
                <a:effectLst/>
                <a:latin typeface="Helvetica" panose="020B0604020202020204" pitchFamily="34" charset="0"/>
              </a:rPr>
              <a:t>Påstande om bæredygtighed skal derfor dokumenteres via en livscyklusanalyse, der viser, at din virksomhed ikke forringer de kommende generationers mulighed for at opfylde deres behov. Der skal også tages hensyn til sundhedsmæssige, sociale og etiske forhold.</a:t>
            </a:r>
            <a:endParaRPr lang="da-DK"/>
          </a:p>
        </p:txBody>
      </p:sp>
      <p:sp>
        <p:nvSpPr>
          <p:cNvPr id="4" name="Pladsholder til slidenummer 3"/>
          <p:cNvSpPr>
            <a:spLocks noGrp="1"/>
          </p:cNvSpPr>
          <p:nvPr>
            <p:ph type="sldNum" sz="quarter" idx="5"/>
          </p:nvPr>
        </p:nvSpPr>
        <p:spPr/>
        <p:txBody>
          <a:bodyPr/>
          <a:lstStyle/>
          <a:p>
            <a:pPr defTabSz="947684">
              <a:defRPr/>
            </a:pPr>
            <a:fld id="{AD021667-DA47-4564-B5F3-DD8706E7A120}" type="slidenum">
              <a:rPr lang="da-DK">
                <a:solidFill>
                  <a:prstClr val="black"/>
                </a:solidFill>
                <a:latin typeface="Calibri" panose="020F0502020204030204"/>
              </a:rPr>
              <a:pPr defTabSz="947684">
                <a:defRPr/>
              </a:pPr>
              <a:t>30</a:t>
            </a:fld>
            <a:endParaRPr lang="da-DK">
              <a:solidFill>
                <a:prstClr val="black"/>
              </a:solidFill>
              <a:latin typeface="Calibri" panose="020F0502020204030204"/>
            </a:endParaRPr>
          </a:p>
        </p:txBody>
      </p:sp>
    </p:spTree>
    <p:extLst>
      <p:ext uri="{BB962C8B-B14F-4D97-AF65-F5344CB8AC3E}">
        <p14:creationId xmlns:p14="http://schemas.microsoft.com/office/powerpoint/2010/main" val="3290615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47684" rtl="0" eaLnBrk="1" fontAlgn="auto" latinLnBrk="0" hangingPunct="1">
              <a:lnSpc>
                <a:spcPct val="100000"/>
              </a:lnSpc>
              <a:spcBef>
                <a:spcPts val="0"/>
              </a:spcBef>
              <a:spcAft>
                <a:spcPts val="0"/>
              </a:spcAft>
              <a:buClrTx/>
              <a:buSzTx/>
              <a:buFontTx/>
              <a:buNone/>
              <a:tabLst/>
              <a:defRPr/>
            </a:pPr>
            <a:fld id="{DCD80609-95E3-44A2-9FD9-37C16FEE741F}" type="slidenum">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7684"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5190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BFED5-F3C5-2DEF-6A91-37DF156723C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3B61FD6-BE8C-2C38-2918-02A7271B8BB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3919292-B7C8-8E7F-BFAA-C04442CD9C67}"/>
              </a:ext>
            </a:extLst>
          </p:cNvPr>
          <p:cNvSpPr>
            <a:spLocks noGrp="1"/>
          </p:cNvSpPr>
          <p:nvPr>
            <p:ph type="body" idx="1"/>
          </p:nvPr>
        </p:nvSpPr>
        <p:spPr/>
        <p:txBody>
          <a:bodyPr/>
          <a:lstStyle/>
          <a:p>
            <a:endParaRPr lang="da-DK" dirty="0"/>
          </a:p>
          <a:p>
            <a:endParaRPr lang="da-DK" dirty="0"/>
          </a:p>
        </p:txBody>
      </p:sp>
      <p:sp>
        <p:nvSpPr>
          <p:cNvPr id="4" name="Pladsholder til slidenummer 3">
            <a:extLst>
              <a:ext uri="{FF2B5EF4-FFF2-40B4-BE49-F238E27FC236}">
                <a16:creationId xmlns:a16="http://schemas.microsoft.com/office/drawing/2014/main" id="{05931E5C-11E7-E71F-E32F-4A94A4C80894}"/>
              </a:ext>
            </a:extLst>
          </p:cNvPr>
          <p:cNvSpPr>
            <a:spLocks noGrp="1"/>
          </p:cNvSpPr>
          <p:nvPr>
            <p:ph type="sldNum" sz="quarter" idx="5"/>
          </p:nvPr>
        </p:nvSpPr>
        <p:spPr/>
        <p:txBody>
          <a:bodyPr/>
          <a:lstStyle/>
          <a:p>
            <a:fld id="{38F0B06E-2EDB-406E-BCED-1D0A043B41D1}" type="slidenum">
              <a:rPr lang="da-DK" smtClean="0"/>
              <a:t>31</a:t>
            </a:fld>
            <a:endParaRPr lang="da-DK"/>
          </a:p>
        </p:txBody>
      </p:sp>
    </p:spTree>
    <p:extLst>
      <p:ext uri="{BB962C8B-B14F-4D97-AF65-F5344CB8AC3E}">
        <p14:creationId xmlns:p14="http://schemas.microsoft.com/office/powerpoint/2010/main" val="18468268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096D1-A01E-FC5F-6FFF-A7409EB4D60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E547325-953A-EAC1-A9E0-DF61CCD9CF8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74AC2A5-69CA-0BE9-9368-E166935FB86B}"/>
              </a:ext>
            </a:extLst>
          </p:cNvPr>
          <p:cNvSpPr>
            <a:spLocks noGrp="1"/>
          </p:cNvSpPr>
          <p:nvPr>
            <p:ph type="body" idx="1"/>
          </p:nvPr>
        </p:nvSpPr>
        <p:spPr/>
        <p:txBody>
          <a:bodyPr/>
          <a:lstStyle/>
          <a:p>
            <a:r>
              <a:rPr lang="da-DK" dirty="0"/>
              <a:t>Fokus bliver på 1, 3, 5 – men gennemgår dem alle </a:t>
            </a:r>
          </a:p>
        </p:txBody>
      </p:sp>
      <p:sp>
        <p:nvSpPr>
          <p:cNvPr id="4" name="Pladsholder til slidenummer 3">
            <a:extLst>
              <a:ext uri="{FF2B5EF4-FFF2-40B4-BE49-F238E27FC236}">
                <a16:creationId xmlns:a16="http://schemas.microsoft.com/office/drawing/2014/main" id="{9DA24AD7-EFC0-FDED-11E6-D71037DC356C}"/>
              </a:ext>
            </a:extLst>
          </p:cNvPr>
          <p:cNvSpPr>
            <a:spLocks noGrp="1"/>
          </p:cNvSpPr>
          <p:nvPr>
            <p:ph type="sldNum" sz="quarter" idx="5"/>
          </p:nvPr>
        </p:nvSpPr>
        <p:spPr/>
        <p:txBody>
          <a:bodyPr/>
          <a:lstStyle/>
          <a:p>
            <a:fld id="{FA0665FB-7C47-4899-9C7C-8798ED03CA99}" type="slidenum">
              <a:rPr lang="da-DK" smtClean="0"/>
              <a:t>32</a:t>
            </a:fld>
            <a:endParaRPr lang="da-DK"/>
          </a:p>
        </p:txBody>
      </p:sp>
    </p:spTree>
    <p:extLst>
      <p:ext uri="{BB962C8B-B14F-4D97-AF65-F5344CB8AC3E}">
        <p14:creationId xmlns:p14="http://schemas.microsoft.com/office/powerpoint/2010/main" val="19927598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47684">
              <a:defRPr/>
            </a:pPr>
            <a:r>
              <a:rPr lang="da-DK" i="1" dirty="0">
                <a:solidFill>
                  <a:srgbClr val="000000"/>
                </a:solidFill>
                <a:latin typeface="+mj-lt"/>
              </a:rPr>
              <a:t>”En virksomhed vil godt kunne markedsføre sig med, at virksomheden tilstræber bæredygtighed eller lignende udsagn. Det forudsætter dog, at I har en konkret plan for, hvordan I vil opnå at blive bæredygtige, som skal være verificeret af en uafhængig instans.” (Forbrugerombudsmanden)</a:t>
            </a:r>
            <a:endParaRPr lang="da-DK" sz="1900" dirty="0">
              <a:latin typeface="+mj-lt"/>
            </a:endParaRPr>
          </a:p>
          <a:p>
            <a:endParaRPr lang="da-DK" dirty="0"/>
          </a:p>
        </p:txBody>
      </p:sp>
      <p:sp>
        <p:nvSpPr>
          <p:cNvPr id="4" name="Pladsholder til slidenummer 3"/>
          <p:cNvSpPr>
            <a:spLocks noGrp="1"/>
          </p:cNvSpPr>
          <p:nvPr>
            <p:ph type="sldNum" sz="quarter" idx="5"/>
          </p:nvPr>
        </p:nvSpPr>
        <p:spPr/>
        <p:txBody>
          <a:bodyPr/>
          <a:lstStyle/>
          <a:p>
            <a:pPr defTabSz="947684">
              <a:defRPr/>
            </a:pPr>
            <a:fld id="{AD021667-DA47-4564-B5F3-DD8706E7A120}" type="slidenum">
              <a:rPr lang="da-DK">
                <a:solidFill>
                  <a:prstClr val="black"/>
                </a:solidFill>
                <a:latin typeface="Calibri" panose="020F0502020204030204"/>
              </a:rPr>
              <a:pPr defTabSz="947684">
                <a:defRPr/>
              </a:pPr>
              <a:t>33</a:t>
            </a:fld>
            <a:endParaRPr lang="da-DK">
              <a:solidFill>
                <a:prstClr val="black"/>
              </a:solidFill>
              <a:latin typeface="Calibri" panose="020F0502020204030204"/>
            </a:endParaRPr>
          </a:p>
        </p:txBody>
      </p:sp>
    </p:spTree>
    <p:extLst>
      <p:ext uri="{BB962C8B-B14F-4D97-AF65-F5344CB8AC3E}">
        <p14:creationId xmlns:p14="http://schemas.microsoft.com/office/powerpoint/2010/main" val="42414650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8F0B06E-2EDB-406E-BCED-1D0A043B41D1}" type="slidenum">
              <a:rPr lang="da-DK" smtClean="0"/>
              <a:t>34</a:t>
            </a:fld>
            <a:endParaRPr lang="da-DK"/>
          </a:p>
        </p:txBody>
      </p:sp>
    </p:spTree>
    <p:extLst>
      <p:ext uri="{BB962C8B-B14F-4D97-AF65-F5344CB8AC3E}">
        <p14:creationId xmlns:p14="http://schemas.microsoft.com/office/powerpoint/2010/main" val="31968326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A0665FB-7C47-4899-9C7C-8798ED03CA99}" type="slidenum">
              <a:rPr lang="da-DK" smtClean="0"/>
              <a:t>35</a:t>
            </a:fld>
            <a:endParaRPr lang="da-DK"/>
          </a:p>
        </p:txBody>
      </p:sp>
    </p:spTree>
    <p:extLst>
      <p:ext uri="{BB962C8B-B14F-4D97-AF65-F5344CB8AC3E}">
        <p14:creationId xmlns:p14="http://schemas.microsoft.com/office/powerpoint/2010/main" val="2308244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47684" rtl="0" eaLnBrk="1" fontAlgn="auto" latinLnBrk="0" hangingPunct="1">
              <a:lnSpc>
                <a:spcPct val="100000"/>
              </a:lnSpc>
              <a:spcBef>
                <a:spcPts val="0"/>
              </a:spcBef>
              <a:spcAft>
                <a:spcPts val="0"/>
              </a:spcAft>
              <a:buClrTx/>
              <a:buSzTx/>
              <a:buFontTx/>
              <a:buNone/>
              <a:tabLst/>
              <a:defRPr/>
            </a:pPr>
            <a:fld id="{AD021667-DA47-4564-B5F3-DD8706E7A120}" type="slidenum">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7684"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039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A0665FB-7C47-4899-9C7C-8798ED03CA99}" type="slidenum">
              <a:rPr lang="da-DK" smtClean="0"/>
              <a:t>5</a:t>
            </a:fld>
            <a:endParaRPr lang="da-DK"/>
          </a:p>
        </p:txBody>
      </p:sp>
    </p:spTree>
    <p:extLst>
      <p:ext uri="{BB962C8B-B14F-4D97-AF65-F5344CB8AC3E}">
        <p14:creationId xmlns:p14="http://schemas.microsoft.com/office/powerpoint/2010/main" val="3890843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407FF-B6BD-403D-A5F7-F3A37857E94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439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407FF-B6BD-403D-A5F7-F3A37857E94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798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latin typeface="Calibri" panose="020F0502020204030204" pitchFamily="34" charset="0"/>
              <a:cs typeface="Calibri"/>
            </a:endParaRPr>
          </a:p>
        </p:txBody>
      </p:sp>
      <p:sp>
        <p:nvSpPr>
          <p:cNvPr id="4" name="Pladsholder til slidenummer 3"/>
          <p:cNvSpPr>
            <a:spLocks noGrp="1"/>
          </p:cNvSpPr>
          <p:nvPr>
            <p:ph type="sldNum" sz="quarter" idx="5"/>
          </p:nvPr>
        </p:nvSpPr>
        <p:spPr/>
        <p:txBody>
          <a:bodyPr/>
          <a:lstStyle/>
          <a:p>
            <a:pPr defTabSz="947684">
              <a:defRPr/>
            </a:pPr>
            <a:fld id="{645671A9-B3F1-4AF5-8B93-907611061E7D}" type="slidenum">
              <a:rPr lang="da-DK">
                <a:solidFill>
                  <a:prstClr val="black"/>
                </a:solidFill>
                <a:latin typeface="Calibri" panose="020F0502020204030204"/>
              </a:rPr>
              <a:pPr defTabSz="947684">
                <a:defRPr/>
              </a:pPr>
              <a:t>8</a:t>
            </a:fld>
            <a:endParaRPr lang="da-DK">
              <a:solidFill>
                <a:prstClr val="black"/>
              </a:solidFill>
              <a:latin typeface="Calibri" panose="020F0502020204030204"/>
            </a:endParaRPr>
          </a:p>
        </p:txBody>
      </p:sp>
    </p:spTree>
    <p:extLst>
      <p:ext uri="{BB962C8B-B14F-4D97-AF65-F5344CB8AC3E}">
        <p14:creationId xmlns:p14="http://schemas.microsoft.com/office/powerpoint/2010/main" val="354357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A0665FB-7C47-4899-9C7C-8798ED03CA99}" type="slidenum">
              <a:rPr lang="da-DK" smtClean="0"/>
              <a:t>9</a:t>
            </a:fld>
            <a:endParaRPr lang="da-DK"/>
          </a:p>
        </p:txBody>
      </p:sp>
    </p:spTree>
    <p:extLst>
      <p:ext uri="{BB962C8B-B14F-4D97-AF65-F5344CB8AC3E}">
        <p14:creationId xmlns:p14="http://schemas.microsoft.com/office/powerpoint/2010/main" val="17623681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NYT emne 1">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44F11224-54B1-B4AD-FB7B-3F18C41A8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4">
            <a:extLst>
              <a:ext uri="{FF2B5EF4-FFF2-40B4-BE49-F238E27FC236}">
                <a16:creationId xmlns:a16="http://schemas.microsoft.com/office/drawing/2014/main" id="{EA9D4519-5CB8-6F70-EAE1-1AD87898D0A9}"/>
              </a:ext>
            </a:extLst>
          </p:cNvPr>
          <p:cNvSpPr>
            <a:spLocks noGrp="1"/>
          </p:cNvSpPr>
          <p:nvPr>
            <p:ph type="body" sz="quarter" idx="10" hasCustomPrompt="1"/>
          </p:nvPr>
        </p:nvSpPr>
        <p:spPr>
          <a:xfrm>
            <a:off x="793102" y="3528180"/>
            <a:ext cx="6723354" cy="766763"/>
          </a:xfrm>
        </p:spPr>
        <p:txBody>
          <a:bodyPr>
            <a:noAutofit/>
          </a:bodyPr>
          <a:lstStyle>
            <a:lvl1pPr marL="0" indent="0" algn="l">
              <a:buNone/>
              <a:defRPr sz="4000">
                <a:solidFill>
                  <a:schemeClr val="bg1"/>
                </a:solidFill>
                <a:latin typeface="+mj-lt"/>
              </a:defRPr>
            </a:lvl1pPr>
          </a:lstStyle>
          <a:p>
            <a:pPr lvl="0"/>
            <a:r>
              <a:rPr lang="da-DK" dirty="0"/>
              <a:t>Underoverskrift</a:t>
            </a:r>
          </a:p>
        </p:txBody>
      </p:sp>
      <p:sp>
        <p:nvSpPr>
          <p:cNvPr id="6" name="Pladsholder til indhold 5">
            <a:extLst>
              <a:ext uri="{FF2B5EF4-FFF2-40B4-BE49-F238E27FC236}">
                <a16:creationId xmlns:a16="http://schemas.microsoft.com/office/drawing/2014/main" id="{C06535EE-1629-8130-AA44-D3DBD7D296A6}"/>
              </a:ext>
            </a:extLst>
          </p:cNvPr>
          <p:cNvSpPr>
            <a:spLocks noGrp="1"/>
          </p:cNvSpPr>
          <p:nvPr>
            <p:ph sz="quarter" idx="12" hasCustomPrompt="1"/>
          </p:nvPr>
        </p:nvSpPr>
        <p:spPr>
          <a:xfrm>
            <a:off x="793102" y="2343150"/>
            <a:ext cx="8906266" cy="1085850"/>
          </a:xfrm>
        </p:spPr>
        <p:txBody>
          <a:bodyPr>
            <a:normAutofit/>
          </a:bodyPr>
          <a:lstStyle>
            <a:lvl1pPr marL="0" indent="0" algn="l">
              <a:buNone/>
              <a:defRPr sz="6600">
                <a:solidFill>
                  <a:schemeClr val="bg1"/>
                </a:solidFill>
                <a:latin typeface="Arial Black" panose="020B0A04020102020204" pitchFamily="34" charset="0"/>
              </a:defRPr>
            </a:lvl1pPr>
            <a:lvl2pPr marL="457200" indent="0" algn="r">
              <a:buNone/>
              <a:defRPr>
                <a:solidFill>
                  <a:schemeClr val="bg1"/>
                </a:solidFill>
                <a:latin typeface="Arial Black" panose="020B0A04020102020204" pitchFamily="34" charset="0"/>
              </a:defRPr>
            </a:lvl2pPr>
            <a:lvl3pPr marL="914400" indent="0" algn="r">
              <a:buNone/>
              <a:defRPr>
                <a:solidFill>
                  <a:schemeClr val="bg1"/>
                </a:solidFill>
                <a:latin typeface="Arial Black" panose="020B0A04020102020204" pitchFamily="34" charset="0"/>
              </a:defRPr>
            </a:lvl3pPr>
            <a:lvl4pPr marL="1371600" indent="0" algn="r">
              <a:buNone/>
              <a:defRPr>
                <a:solidFill>
                  <a:schemeClr val="bg1"/>
                </a:solidFill>
                <a:latin typeface="Arial Black" panose="020B0A04020102020204" pitchFamily="34" charset="0"/>
              </a:defRPr>
            </a:lvl4pPr>
            <a:lvl5pPr marL="1828800" indent="0" algn="r">
              <a:buNone/>
              <a:defRPr>
                <a:solidFill>
                  <a:schemeClr val="bg1"/>
                </a:solidFill>
                <a:latin typeface="Arial Black" panose="020B0A04020102020204" pitchFamily="34" charset="0"/>
              </a:defRPr>
            </a:lvl5pPr>
          </a:lstStyle>
          <a:p>
            <a:pPr lvl="0"/>
            <a:r>
              <a:rPr lang="da-DK" dirty="0"/>
              <a:t>Overskrift</a:t>
            </a:r>
          </a:p>
        </p:txBody>
      </p:sp>
      <p:pic>
        <p:nvPicPr>
          <p:cNvPr id="4" name="Billede 3" descr="Et billede, der indeholder tekst, Font/skrifttype, Grafik, logo&#10;&#10;Automatisk genereret beskrivelse">
            <a:extLst>
              <a:ext uri="{FF2B5EF4-FFF2-40B4-BE49-F238E27FC236}">
                <a16:creationId xmlns:a16="http://schemas.microsoft.com/office/drawing/2014/main" id="{31005888-93D0-05E3-FF92-1475ABC68B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820" y="5071315"/>
            <a:ext cx="3029339" cy="1010313"/>
          </a:xfrm>
          <a:prstGeom prst="rect">
            <a:avLst/>
          </a:prstGeom>
        </p:spPr>
      </p:pic>
    </p:spTree>
    <p:extLst>
      <p:ext uri="{BB962C8B-B14F-4D97-AF65-F5344CB8AC3E}">
        <p14:creationId xmlns:p14="http://schemas.microsoft.com/office/powerpoint/2010/main" val="1512438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1043D0-04BA-8B03-46C4-E40A0AFF28D1}"/>
              </a:ext>
            </a:extLst>
          </p:cNvPr>
          <p:cNvSpPr>
            <a:spLocks noGrp="1"/>
          </p:cNvSpPr>
          <p:nvPr>
            <p:ph type="title"/>
          </p:nvPr>
        </p:nvSpPr>
        <p:spPr>
          <a:xfrm>
            <a:off x="831850" y="1709738"/>
            <a:ext cx="10515600" cy="2852737"/>
          </a:xfrm>
        </p:spPr>
        <p:txBody>
          <a:bodyPr anchor="b"/>
          <a:lstStyle>
            <a:lvl1pPr>
              <a:defRPr sz="6000">
                <a:solidFill>
                  <a:srgbClr val="002E5C"/>
                </a:solidFill>
                <a:latin typeface="Arial Black" panose="020B0A04020102020204" pitchFamily="34" charset="0"/>
              </a:defRPr>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14E7BA01-64FE-549D-FBE6-E57CE48D33A2}"/>
              </a:ext>
            </a:extLst>
          </p:cNvPr>
          <p:cNvSpPr>
            <a:spLocks noGrp="1"/>
          </p:cNvSpPr>
          <p:nvPr>
            <p:ph type="body" idx="1"/>
          </p:nvPr>
        </p:nvSpPr>
        <p:spPr>
          <a:xfrm>
            <a:off x="831850" y="4589463"/>
            <a:ext cx="10515600" cy="1500187"/>
          </a:xfrm>
        </p:spPr>
        <p:txBody>
          <a:bodyPr/>
          <a:lstStyle>
            <a:lvl1pPr marL="0" indent="0">
              <a:buNone/>
              <a:defRPr sz="2400">
                <a:solidFill>
                  <a:srgbClr val="002E5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7BDD3DAE-4ABE-76A2-41AB-7656804DB13F}"/>
              </a:ext>
            </a:extLst>
          </p:cNvPr>
          <p:cNvSpPr>
            <a:spLocks noGrp="1"/>
          </p:cNvSpPr>
          <p:nvPr>
            <p:ph type="dt" sz="half" idx="10"/>
          </p:nvPr>
        </p:nvSpPr>
        <p:spPr>
          <a:xfrm>
            <a:off x="838200" y="6356350"/>
            <a:ext cx="2743200" cy="365125"/>
          </a:xfrm>
          <a:prstGeom prst="rect">
            <a:avLst/>
          </a:prstGeom>
        </p:spPr>
        <p:txBody>
          <a:bodyPr/>
          <a:lstStyle/>
          <a:p>
            <a:fld id="{2546182A-D211-4A2D-B6A7-F799D954FD9A}" type="datetimeFigureOut">
              <a:rPr lang="da-DK" smtClean="0"/>
              <a:t>05-02-2025</a:t>
            </a:fld>
            <a:endParaRPr lang="da-DK"/>
          </a:p>
        </p:txBody>
      </p:sp>
      <p:sp>
        <p:nvSpPr>
          <p:cNvPr id="5" name="Pladsholder til sidefod 4">
            <a:extLst>
              <a:ext uri="{FF2B5EF4-FFF2-40B4-BE49-F238E27FC236}">
                <a16:creationId xmlns:a16="http://schemas.microsoft.com/office/drawing/2014/main" id="{3050C605-0329-7E31-A234-145299375A58}"/>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BBB35AFB-489C-0F45-A149-83F62943E526}"/>
              </a:ext>
            </a:extLst>
          </p:cNvPr>
          <p:cNvSpPr>
            <a:spLocks noGrp="1"/>
          </p:cNvSpPr>
          <p:nvPr>
            <p:ph type="sldNum" sz="quarter" idx="12"/>
          </p:nvPr>
        </p:nvSpPr>
        <p:spPr>
          <a:xfrm>
            <a:off x="8610600" y="6338471"/>
            <a:ext cx="2743200" cy="365125"/>
          </a:xfrm>
          <a:prstGeom prst="rect">
            <a:avLst/>
          </a:prstGeom>
        </p:spPr>
        <p:txBody>
          <a:bodyPr/>
          <a:lstStyle/>
          <a:p>
            <a:fld id="{8D0FF514-F1F7-49E5-8843-A7CD501185C3}" type="slidenum">
              <a:rPr lang="da-DK" smtClean="0"/>
              <a:t>‹nr.›</a:t>
            </a:fld>
            <a:endParaRPr lang="da-DK"/>
          </a:p>
        </p:txBody>
      </p:sp>
    </p:spTree>
    <p:extLst>
      <p:ext uri="{BB962C8B-B14F-4D97-AF65-F5344CB8AC3E}">
        <p14:creationId xmlns:p14="http://schemas.microsoft.com/office/powerpoint/2010/main" val="3266122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F8BFA9-5261-4CBA-6417-35A8C5F8768C}"/>
              </a:ext>
            </a:extLst>
          </p:cNvPr>
          <p:cNvSpPr>
            <a:spLocks noGrp="1"/>
          </p:cNvSpPr>
          <p:nvPr>
            <p:ph type="title"/>
          </p:nvPr>
        </p:nvSpPr>
        <p:spPr/>
        <p:txBody>
          <a:bodyPr/>
          <a:lstStyle>
            <a:lvl1pPr>
              <a:defRPr>
                <a:solidFill>
                  <a:srgbClr val="002E5C"/>
                </a:solidFill>
                <a:latin typeface="Arial Black" panose="020B0A04020102020204" pitchFamily="34" charset="0"/>
              </a:defRPr>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00087570-04D7-584E-6150-1EC18327D8B8}"/>
              </a:ext>
            </a:extLst>
          </p:cNvPr>
          <p:cNvSpPr>
            <a:spLocks noGrp="1"/>
          </p:cNvSpPr>
          <p:nvPr>
            <p:ph sz="half" idx="1"/>
          </p:nvPr>
        </p:nvSpPr>
        <p:spPr>
          <a:xfrm>
            <a:off x="838200" y="1825625"/>
            <a:ext cx="5181600" cy="4351338"/>
          </a:xfrm>
        </p:spPr>
        <p:txBody>
          <a:bodyPr/>
          <a:lstStyle>
            <a:lvl1pPr>
              <a:buClr>
                <a:schemeClr val="accent2"/>
              </a:buClr>
              <a:defRPr>
                <a:solidFill>
                  <a:srgbClr val="002E5C"/>
                </a:solidFill>
              </a:defRPr>
            </a:lvl1pPr>
            <a:lvl2pPr>
              <a:buClr>
                <a:schemeClr val="accent2"/>
              </a:buClr>
              <a:defRPr>
                <a:solidFill>
                  <a:srgbClr val="002E5C"/>
                </a:solidFill>
              </a:defRPr>
            </a:lvl2pPr>
            <a:lvl3pPr>
              <a:buClr>
                <a:schemeClr val="accent2"/>
              </a:buClr>
              <a:defRPr>
                <a:solidFill>
                  <a:srgbClr val="002E5C"/>
                </a:solidFill>
              </a:defRPr>
            </a:lvl3pPr>
            <a:lvl4pPr>
              <a:buClr>
                <a:schemeClr val="accent2"/>
              </a:buClr>
              <a:defRPr>
                <a:solidFill>
                  <a:srgbClr val="002E5C"/>
                </a:solidFill>
              </a:defRPr>
            </a:lvl4pPr>
            <a:lvl5pPr>
              <a:buClr>
                <a:schemeClr val="accent2"/>
              </a:buClr>
              <a:defRPr>
                <a:solidFill>
                  <a:srgbClr val="002E5C"/>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70A25169-C49B-E7B2-7017-CBB9FAE4BBFF}"/>
              </a:ext>
            </a:extLst>
          </p:cNvPr>
          <p:cNvSpPr>
            <a:spLocks noGrp="1"/>
          </p:cNvSpPr>
          <p:nvPr>
            <p:ph sz="half" idx="2"/>
          </p:nvPr>
        </p:nvSpPr>
        <p:spPr>
          <a:xfrm>
            <a:off x="6172200" y="1825625"/>
            <a:ext cx="5181600" cy="4351338"/>
          </a:xfrm>
        </p:spPr>
        <p:txBody>
          <a:bodyPr/>
          <a:lstStyle>
            <a:lvl1pPr>
              <a:buClr>
                <a:schemeClr val="accent2"/>
              </a:buClr>
              <a:defRPr>
                <a:solidFill>
                  <a:srgbClr val="002E5C"/>
                </a:solidFill>
              </a:defRPr>
            </a:lvl1pPr>
            <a:lvl2pPr>
              <a:buClr>
                <a:schemeClr val="accent2"/>
              </a:buClr>
              <a:defRPr>
                <a:solidFill>
                  <a:srgbClr val="002E5C"/>
                </a:solidFill>
              </a:defRPr>
            </a:lvl2pPr>
            <a:lvl3pPr>
              <a:buClr>
                <a:schemeClr val="accent2"/>
              </a:buClr>
              <a:defRPr>
                <a:solidFill>
                  <a:srgbClr val="002E5C"/>
                </a:solidFill>
              </a:defRPr>
            </a:lvl3pPr>
            <a:lvl4pPr>
              <a:buClr>
                <a:schemeClr val="accent2"/>
              </a:buClr>
              <a:defRPr>
                <a:solidFill>
                  <a:srgbClr val="002E5C"/>
                </a:solidFill>
              </a:defRPr>
            </a:lvl4pPr>
            <a:lvl5pPr>
              <a:buClr>
                <a:schemeClr val="accent2"/>
              </a:buClr>
              <a:defRPr>
                <a:solidFill>
                  <a:srgbClr val="002E5C"/>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E715E23E-B317-3DDE-CFF2-13FB917A7D45}"/>
              </a:ext>
            </a:extLst>
          </p:cNvPr>
          <p:cNvSpPr>
            <a:spLocks noGrp="1"/>
          </p:cNvSpPr>
          <p:nvPr>
            <p:ph type="dt" sz="half" idx="10"/>
          </p:nvPr>
        </p:nvSpPr>
        <p:spPr>
          <a:xfrm>
            <a:off x="838200" y="6356350"/>
            <a:ext cx="2743200" cy="365125"/>
          </a:xfrm>
          <a:prstGeom prst="rect">
            <a:avLst/>
          </a:prstGeom>
        </p:spPr>
        <p:txBody>
          <a:bodyPr/>
          <a:lstStyle/>
          <a:p>
            <a:fld id="{2546182A-D211-4A2D-B6A7-F799D954FD9A}" type="datetimeFigureOut">
              <a:rPr lang="da-DK" smtClean="0"/>
              <a:t>05-02-2025</a:t>
            </a:fld>
            <a:endParaRPr lang="da-DK"/>
          </a:p>
        </p:txBody>
      </p:sp>
      <p:sp>
        <p:nvSpPr>
          <p:cNvPr id="6" name="Pladsholder til sidefod 5">
            <a:extLst>
              <a:ext uri="{FF2B5EF4-FFF2-40B4-BE49-F238E27FC236}">
                <a16:creationId xmlns:a16="http://schemas.microsoft.com/office/drawing/2014/main" id="{3065A413-186C-BE2F-CB93-47EF7DB1BEC2}"/>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7" name="Pladsholder til slidenummer 6">
            <a:extLst>
              <a:ext uri="{FF2B5EF4-FFF2-40B4-BE49-F238E27FC236}">
                <a16:creationId xmlns:a16="http://schemas.microsoft.com/office/drawing/2014/main" id="{62A251BA-27AD-97A5-2164-C4D47B30F319}"/>
              </a:ext>
            </a:extLst>
          </p:cNvPr>
          <p:cNvSpPr>
            <a:spLocks noGrp="1"/>
          </p:cNvSpPr>
          <p:nvPr>
            <p:ph type="sldNum" sz="quarter" idx="12"/>
          </p:nvPr>
        </p:nvSpPr>
        <p:spPr>
          <a:xfrm>
            <a:off x="8610600" y="6338471"/>
            <a:ext cx="2743200" cy="365125"/>
          </a:xfrm>
          <a:prstGeom prst="rect">
            <a:avLst/>
          </a:prstGeom>
        </p:spPr>
        <p:txBody>
          <a:bodyPr/>
          <a:lstStyle/>
          <a:p>
            <a:fld id="{8D0FF514-F1F7-49E5-8843-A7CD501185C3}" type="slidenum">
              <a:rPr lang="da-DK" smtClean="0"/>
              <a:t>‹nr.›</a:t>
            </a:fld>
            <a:endParaRPr lang="da-DK"/>
          </a:p>
        </p:txBody>
      </p:sp>
    </p:spTree>
    <p:extLst>
      <p:ext uri="{BB962C8B-B14F-4D97-AF65-F5344CB8AC3E}">
        <p14:creationId xmlns:p14="http://schemas.microsoft.com/office/powerpoint/2010/main" val="4131981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4D0877-AB1F-7E9E-E3E4-EFC87840B863}"/>
              </a:ext>
            </a:extLst>
          </p:cNvPr>
          <p:cNvSpPr>
            <a:spLocks noGrp="1"/>
          </p:cNvSpPr>
          <p:nvPr>
            <p:ph type="title"/>
          </p:nvPr>
        </p:nvSpPr>
        <p:spPr>
          <a:xfrm>
            <a:off x="839788" y="365125"/>
            <a:ext cx="10515600" cy="1325563"/>
          </a:xfrm>
        </p:spPr>
        <p:txBody>
          <a:bodyPr/>
          <a:lstStyle>
            <a:lvl1pPr>
              <a:defRPr>
                <a:solidFill>
                  <a:srgbClr val="002E5C"/>
                </a:solidFill>
                <a:latin typeface="Arial Black" panose="020B0A04020102020204" pitchFamily="34" charset="0"/>
              </a:defRPr>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3A49069C-59DE-F27E-18E0-401C873F0679}"/>
              </a:ext>
            </a:extLst>
          </p:cNvPr>
          <p:cNvSpPr>
            <a:spLocks noGrp="1"/>
          </p:cNvSpPr>
          <p:nvPr>
            <p:ph type="body" idx="1"/>
          </p:nvPr>
        </p:nvSpPr>
        <p:spPr>
          <a:xfrm>
            <a:off x="839788" y="1681163"/>
            <a:ext cx="5157787" cy="823912"/>
          </a:xfrm>
        </p:spPr>
        <p:txBody>
          <a:bodyPr anchor="b"/>
          <a:lstStyle>
            <a:lvl1pPr marL="0" indent="0">
              <a:buNone/>
              <a:defRPr sz="2400" b="1">
                <a:solidFill>
                  <a:srgbClr val="002E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5F6119C7-3F9C-FD77-0CC4-C697E562B704}"/>
              </a:ext>
            </a:extLst>
          </p:cNvPr>
          <p:cNvSpPr>
            <a:spLocks noGrp="1"/>
          </p:cNvSpPr>
          <p:nvPr>
            <p:ph sz="half" idx="2"/>
          </p:nvPr>
        </p:nvSpPr>
        <p:spPr>
          <a:xfrm>
            <a:off x="839788" y="2505075"/>
            <a:ext cx="5157787" cy="3684588"/>
          </a:xfrm>
        </p:spPr>
        <p:txBody>
          <a:bodyPr/>
          <a:lstStyle>
            <a:lvl1pPr>
              <a:buClr>
                <a:schemeClr val="accent2"/>
              </a:buClr>
              <a:defRPr>
                <a:solidFill>
                  <a:srgbClr val="002E5C"/>
                </a:solidFill>
              </a:defRPr>
            </a:lvl1pPr>
            <a:lvl2pPr>
              <a:buClr>
                <a:schemeClr val="accent2"/>
              </a:buClr>
              <a:defRPr>
                <a:solidFill>
                  <a:srgbClr val="002E5C"/>
                </a:solidFill>
              </a:defRPr>
            </a:lvl2pPr>
            <a:lvl3pPr>
              <a:buClr>
                <a:schemeClr val="accent2"/>
              </a:buClr>
              <a:defRPr>
                <a:solidFill>
                  <a:srgbClr val="002E5C"/>
                </a:solidFill>
              </a:defRPr>
            </a:lvl3pPr>
            <a:lvl4pPr>
              <a:buClr>
                <a:schemeClr val="accent2"/>
              </a:buClr>
              <a:defRPr>
                <a:solidFill>
                  <a:srgbClr val="002E5C"/>
                </a:solidFill>
              </a:defRPr>
            </a:lvl4pPr>
            <a:lvl5pPr>
              <a:buClr>
                <a:schemeClr val="accent2"/>
              </a:buClr>
              <a:defRPr>
                <a:solidFill>
                  <a:srgbClr val="002E5C"/>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tekst 4">
            <a:extLst>
              <a:ext uri="{FF2B5EF4-FFF2-40B4-BE49-F238E27FC236}">
                <a16:creationId xmlns:a16="http://schemas.microsoft.com/office/drawing/2014/main" id="{8744161B-E312-0F20-0966-7295770B28A7}"/>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E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BC3D5732-C767-1FBF-B505-4EC3B243AB74}"/>
              </a:ext>
            </a:extLst>
          </p:cNvPr>
          <p:cNvSpPr>
            <a:spLocks noGrp="1"/>
          </p:cNvSpPr>
          <p:nvPr>
            <p:ph sz="quarter" idx="4"/>
          </p:nvPr>
        </p:nvSpPr>
        <p:spPr>
          <a:xfrm>
            <a:off x="6172200" y="2505075"/>
            <a:ext cx="5183188" cy="3684588"/>
          </a:xfrm>
        </p:spPr>
        <p:txBody>
          <a:bodyPr/>
          <a:lstStyle>
            <a:lvl1pPr>
              <a:buClr>
                <a:schemeClr val="accent2"/>
              </a:buClr>
              <a:defRPr>
                <a:solidFill>
                  <a:srgbClr val="002E5C"/>
                </a:solidFill>
              </a:defRPr>
            </a:lvl1pPr>
            <a:lvl2pPr>
              <a:buClr>
                <a:schemeClr val="accent2"/>
              </a:buClr>
              <a:defRPr>
                <a:solidFill>
                  <a:srgbClr val="002E5C"/>
                </a:solidFill>
              </a:defRPr>
            </a:lvl2pPr>
            <a:lvl3pPr>
              <a:buClr>
                <a:schemeClr val="accent2"/>
              </a:buClr>
              <a:defRPr>
                <a:solidFill>
                  <a:srgbClr val="002E5C"/>
                </a:solidFill>
              </a:defRPr>
            </a:lvl3pPr>
            <a:lvl4pPr>
              <a:buClr>
                <a:schemeClr val="accent2"/>
              </a:buClr>
              <a:defRPr>
                <a:solidFill>
                  <a:srgbClr val="002E5C"/>
                </a:solidFill>
              </a:defRPr>
            </a:lvl4pPr>
            <a:lvl5pPr>
              <a:buClr>
                <a:schemeClr val="accent2"/>
              </a:buClr>
              <a:defRPr>
                <a:solidFill>
                  <a:srgbClr val="002E5C"/>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dato 6">
            <a:extLst>
              <a:ext uri="{FF2B5EF4-FFF2-40B4-BE49-F238E27FC236}">
                <a16:creationId xmlns:a16="http://schemas.microsoft.com/office/drawing/2014/main" id="{421D9473-0D27-4925-8E14-D5C9574FAD9E}"/>
              </a:ext>
            </a:extLst>
          </p:cNvPr>
          <p:cNvSpPr>
            <a:spLocks noGrp="1"/>
          </p:cNvSpPr>
          <p:nvPr>
            <p:ph type="dt" sz="half" idx="10"/>
          </p:nvPr>
        </p:nvSpPr>
        <p:spPr>
          <a:xfrm>
            <a:off x="838200" y="6356350"/>
            <a:ext cx="2743200" cy="365125"/>
          </a:xfrm>
          <a:prstGeom prst="rect">
            <a:avLst/>
          </a:prstGeom>
        </p:spPr>
        <p:txBody>
          <a:bodyPr/>
          <a:lstStyle/>
          <a:p>
            <a:fld id="{2546182A-D211-4A2D-B6A7-F799D954FD9A}" type="datetimeFigureOut">
              <a:rPr lang="da-DK" smtClean="0"/>
              <a:t>05-02-2025</a:t>
            </a:fld>
            <a:endParaRPr lang="da-DK"/>
          </a:p>
        </p:txBody>
      </p:sp>
      <p:sp>
        <p:nvSpPr>
          <p:cNvPr id="8" name="Pladsholder til sidefod 7">
            <a:extLst>
              <a:ext uri="{FF2B5EF4-FFF2-40B4-BE49-F238E27FC236}">
                <a16:creationId xmlns:a16="http://schemas.microsoft.com/office/drawing/2014/main" id="{9D4A9BDB-CDFC-A69A-1081-D9C21C4D1459}"/>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9" name="Pladsholder til slidenummer 8">
            <a:extLst>
              <a:ext uri="{FF2B5EF4-FFF2-40B4-BE49-F238E27FC236}">
                <a16:creationId xmlns:a16="http://schemas.microsoft.com/office/drawing/2014/main" id="{97E3F018-71A6-3967-23C3-43DE98A02D85}"/>
              </a:ext>
            </a:extLst>
          </p:cNvPr>
          <p:cNvSpPr>
            <a:spLocks noGrp="1"/>
          </p:cNvSpPr>
          <p:nvPr>
            <p:ph type="sldNum" sz="quarter" idx="12"/>
          </p:nvPr>
        </p:nvSpPr>
        <p:spPr>
          <a:xfrm>
            <a:off x="8610600" y="6338471"/>
            <a:ext cx="2743200" cy="365125"/>
          </a:xfrm>
          <a:prstGeom prst="rect">
            <a:avLst/>
          </a:prstGeom>
        </p:spPr>
        <p:txBody>
          <a:bodyPr/>
          <a:lstStyle/>
          <a:p>
            <a:fld id="{8D0FF514-F1F7-49E5-8843-A7CD501185C3}" type="slidenum">
              <a:rPr lang="da-DK" smtClean="0"/>
              <a:t>‹nr.›</a:t>
            </a:fld>
            <a:endParaRPr lang="da-DK"/>
          </a:p>
        </p:txBody>
      </p:sp>
    </p:spTree>
    <p:extLst>
      <p:ext uri="{BB962C8B-B14F-4D97-AF65-F5344CB8AC3E}">
        <p14:creationId xmlns:p14="http://schemas.microsoft.com/office/powerpoint/2010/main" val="145857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28FBF5-CBEC-47BE-BC1F-7CB0BBA52161}"/>
              </a:ext>
            </a:extLst>
          </p:cNvPr>
          <p:cNvSpPr>
            <a:spLocks noGrp="1"/>
          </p:cNvSpPr>
          <p:nvPr>
            <p:ph type="ctrTitle"/>
          </p:nvPr>
        </p:nvSpPr>
        <p:spPr>
          <a:xfrm>
            <a:off x="1524000" y="1122363"/>
            <a:ext cx="9144000" cy="2387600"/>
          </a:xfrm>
        </p:spPr>
        <p:txBody>
          <a:bodyPr anchor="b">
            <a:normAutofit/>
          </a:bodyPr>
          <a:lstStyle>
            <a:lvl1pPr algn="ctr">
              <a:defRPr sz="4800">
                <a:solidFill>
                  <a:srgbClr val="002E5C"/>
                </a:solidFill>
                <a:latin typeface="Arial Black" panose="020B0A04020102020204" pitchFamily="34" charset="0"/>
              </a:defRPr>
            </a:lvl1pPr>
          </a:lstStyle>
          <a:p>
            <a:r>
              <a:rPr lang="da-DK"/>
              <a:t>Klik for at redigere titeltypografien i masteren</a:t>
            </a:r>
            <a:endParaRPr lang="da-DK" dirty="0"/>
          </a:p>
        </p:txBody>
      </p:sp>
      <p:sp>
        <p:nvSpPr>
          <p:cNvPr id="3" name="Undertitel 2">
            <a:extLst>
              <a:ext uri="{FF2B5EF4-FFF2-40B4-BE49-F238E27FC236}">
                <a16:creationId xmlns:a16="http://schemas.microsoft.com/office/drawing/2014/main" id="{D8014452-4EDF-E8CB-5D29-250F31399DB1}"/>
              </a:ext>
            </a:extLst>
          </p:cNvPr>
          <p:cNvSpPr>
            <a:spLocks noGrp="1"/>
          </p:cNvSpPr>
          <p:nvPr>
            <p:ph type="subTitle" idx="1"/>
          </p:nvPr>
        </p:nvSpPr>
        <p:spPr>
          <a:xfrm>
            <a:off x="1524000" y="3602038"/>
            <a:ext cx="9144000" cy="1655762"/>
          </a:xfrm>
        </p:spPr>
        <p:txBody>
          <a:bodyPr/>
          <a:lstStyle>
            <a:lvl1pPr marL="0" indent="0" algn="ctr">
              <a:buNone/>
              <a:defRPr sz="2400">
                <a:solidFill>
                  <a:srgbClr val="002E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4" name="Pladsholder til dato 3">
            <a:extLst>
              <a:ext uri="{FF2B5EF4-FFF2-40B4-BE49-F238E27FC236}">
                <a16:creationId xmlns:a16="http://schemas.microsoft.com/office/drawing/2014/main" id="{ECEE6428-F0CB-1649-BD6E-7B149DC6CB2D}"/>
              </a:ext>
            </a:extLst>
          </p:cNvPr>
          <p:cNvSpPr>
            <a:spLocks noGrp="1"/>
          </p:cNvSpPr>
          <p:nvPr>
            <p:ph type="dt" sz="half" idx="10"/>
          </p:nvPr>
        </p:nvSpPr>
        <p:spPr>
          <a:xfrm>
            <a:off x="838200" y="6356350"/>
            <a:ext cx="2743200" cy="365125"/>
          </a:xfrm>
          <a:prstGeom prst="rect">
            <a:avLst/>
          </a:prstGeom>
        </p:spPr>
        <p:txBody>
          <a:bodyPr/>
          <a:lstStyle/>
          <a:p>
            <a:fld id="{2546182A-D211-4A2D-B6A7-F799D954FD9A}" type="datetimeFigureOut">
              <a:rPr lang="da-DK" smtClean="0"/>
              <a:t>05-02-2025</a:t>
            </a:fld>
            <a:endParaRPr lang="da-DK"/>
          </a:p>
        </p:txBody>
      </p:sp>
      <p:sp>
        <p:nvSpPr>
          <p:cNvPr id="5" name="Pladsholder til sidefod 4">
            <a:extLst>
              <a:ext uri="{FF2B5EF4-FFF2-40B4-BE49-F238E27FC236}">
                <a16:creationId xmlns:a16="http://schemas.microsoft.com/office/drawing/2014/main" id="{94D5EE22-19BD-B557-23E2-D14D3BF30B96}"/>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8F64E70C-17A6-4841-FECB-C354581D987E}"/>
              </a:ext>
            </a:extLst>
          </p:cNvPr>
          <p:cNvSpPr>
            <a:spLocks noGrp="1"/>
          </p:cNvSpPr>
          <p:nvPr>
            <p:ph type="sldNum" sz="quarter" idx="12"/>
          </p:nvPr>
        </p:nvSpPr>
        <p:spPr>
          <a:xfrm>
            <a:off x="8610600" y="6338471"/>
            <a:ext cx="2743200" cy="365125"/>
          </a:xfrm>
          <a:prstGeom prst="rect">
            <a:avLst/>
          </a:prstGeom>
        </p:spPr>
        <p:txBody>
          <a:bodyPr/>
          <a:lstStyle/>
          <a:p>
            <a:fld id="{8D0FF514-F1F7-49E5-8843-A7CD501185C3}" type="slidenum">
              <a:rPr lang="da-DK" smtClean="0"/>
              <a:t>‹nr.›</a:t>
            </a:fld>
            <a:endParaRPr lang="da-DK"/>
          </a:p>
        </p:txBody>
      </p:sp>
    </p:spTree>
    <p:extLst>
      <p:ext uri="{BB962C8B-B14F-4D97-AF65-F5344CB8AC3E}">
        <p14:creationId xmlns:p14="http://schemas.microsoft.com/office/powerpoint/2010/main" val="1424833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Helt hvid">
    <p:spTree>
      <p:nvGrpSpPr>
        <p:cNvPr id="1" name=""/>
        <p:cNvGrpSpPr/>
        <p:nvPr/>
      </p:nvGrpSpPr>
      <p:grpSpPr>
        <a:xfrm>
          <a:off x="0" y="0"/>
          <a:ext cx="0" cy="0"/>
          <a:chOff x="0" y="0"/>
          <a:chExt cx="0" cy="0"/>
        </a:xfrm>
      </p:grpSpPr>
      <p:pic>
        <p:nvPicPr>
          <p:cNvPr id="4" name="Billede 3" descr="Et billede, der indeholder Font/skrifttype, Grafik, logo, grafisk design&#10;&#10;Automatisk genereret beskrivelse">
            <a:extLst>
              <a:ext uri="{FF2B5EF4-FFF2-40B4-BE49-F238E27FC236}">
                <a16:creationId xmlns:a16="http://schemas.microsoft.com/office/drawing/2014/main" id="{A00B0DCE-9F7A-9B1C-2839-73262B472A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987" y="1516263"/>
            <a:ext cx="11240278" cy="3825474"/>
          </a:xfrm>
          <a:prstGeom prst="rect">
            <a:avLst/>
          </a:prstGeom>
        </p:spPr>
      </p:pic>
      <p:sp>
        <p:nvSpPr>
          <p:cNvPr id="5" name="Rektangel 4">
            <a:extLst>
              <a:ext uri="{FF2B5EF4-FFF2-40B4-BE49-F238E27FC236}">
                <a16:creationId xmlns:a16="http://schemas.microsoft.com/office/drawing/2014/main" id="{52427FBF-7BF3-866A-EA43-88F7F0EA1E39}"/>
              </a:ext>
            </a:extLst>
          </p:cNvPr>
          <p:cNvSpPr/>
          <p:nvPr userDrawn="1"/>
        </p:nvSpPr>
        <p:spPr>
          <a:xfrm>
            <a:off x="11240278" y="161731"/>
            <a:ext cx="845975" cy="9641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667300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Nyt emne 2">
    <p:spTree>
      <p:nvGrpSpPr>
        <p:cNvPr id="1" name=""/>
        <p:cNvGrpSpPr/>
        <p:nvPr/>
      </p:nvGrpSpPr>
      <p:grpSpPr>
        <a:xfrm>
          <a:off x="0" y="0"/>
          <a:ext cx="0" cy="0"/>
          <a:chOff x="0" y="0"/>
          <a:chExt cx="0" cy="0"/>
        </a:xfrm>
      </p:grpSpPr>
      <p:pic>
        <p:nvPicPr>
          <p:cNvPr id="3" name="Billede 2" descr="Et billede, der indeholder mørk, dag&#10;&#10;Automatisk genereret beskrivelse">
            <a:extLst>
              <a:ext uri="{FF2B5EF4-FFF2-40B4-BE49-F238E27FC236}">
                <a16:creationId xmlns:a16="http://schemas.microsoft.com/office/drawing/2014/main" id="{C986E5B9-D998-5A1C-4E4A-CAEEF5FC0C2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488" y="0"/>
            <a:ext cx="12192000" cy="6858000"/>
          </a:xfrm>
          <a:prstGeom prst="rect">
            <a:avLst/>
          </a:prstGeom>
        </p:spPr>
      </p:pic>
      <p:pic>
        <p:nvPicPr>
          <p:cNvPr id="16" name="Billede 15">
            <a:extLst>
              <a:ext uri="{FF2B5EF4-FFF2-40B4-BE49-F238E27FC236}">
                <a16:creationId xmlns:a16="http://schemas.microsoft.com/office/drawing/2014/main" id="{0A53E63A-FB68-9B4C-2721-F451E71664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88" y="0"/>
            <a:ext cx="2149370" cy="2092746"/>
          </a:xfrm>
          <a:prstGeom prst="rect">
            <a:avLst/>
          </a:prstGeom>
        </p:spPr>
      </p:pic>
      <p:sp>
        <p:nvSpPr>
          <p:cNvPr id="2" name="Pladsholder til tekst 4">
            <a:extLst>
              <a:ext uri="{FF2B5EF4-FFF2-40B4-BE49-F238E27FC236}">
                <a16:creationId xmlns:a16="http://schemas.microsoft.com/office/drawing/2014/main" id="{539AEF96-6F76-76B5-AC87-B5DBF7BC45D9}"/>
              </a:ext>
            </a:extLst>
          </p:cNvPr>
          <p:cNvSpPr>
            <a:spLocks noGrp="1"/>
          </p:cNvSpPr>
          <p:nvPr>
            <p:ph type="body" sz="quarter" idx="10" hasCustomPrompt="1"/>
          </p:nvPr>
        </p:nvSpPr>
        <p:spPr>
          <a:xfrm>
            <a:off x="731520" y="3642287"/>
            <a:ext cx="6992053" cy="766763"/>
          </a:xfrm>
        </p:spPr>
        <p:txBody>
          <a:bodyPr>
            <a:noAutofit/>
          </a:bodyPr>
          <a:lstStyle>
            <a:lvl1pPr marL="0" indent="0" algn="l">
              <a:buNone/>
              <a:defRPr sz="4000">
                <a:solidFill>
                  <a:schemeClr val="bg1"/>
                </a:solidFill>
                <a:latin typeface="+mj-lt"/>
              </a:defRPr>
            </a:lvl1pPr>
          </a:lstStyle>
          <a:p>
            <a:pPr lvl="0"/>
            <a:r>
              <a:rPr lang="da-DK"/>
              <a:t>Underoverskrift</a:t>
            </a:r>
          </a:p>
        </p:txBody>
      </p:sp>
      <p:sp>
        <p:nvSpPr>
          <p:cNvPr id="4" name="Titel 13">
            <a:extLst>
              <a:ext uri="{FF2B5EF4-FFF2-40B4-BE49-F238E27FC236}">
                <a16:creationId xmlns:a16="http://schemas.microsoft.com/office/drawing/2014/main" id="{167ADA9B-728D-262D-7C69-A9B9745DCCF4}"/>
              </a:ext>
            </a:extLst>
          </p:cNvPr>
          <p:cNvSpPr>
            <a:spLocks noGrp="1"/>
          </p:cNvSpPr>
          <p:nvPr>
            <p:ph type="title" hasCustomPrompt="1"/>
          </p:nvPr>
        </p:nvSpPr>
        <p:spPr>
          <a:xfrm>
            <a:off x="731520" y="2658417"/>
            <a:ext cx="6646333" cy="1325563"/>
          </a:xfrm>
        </p:spPr>
        <p:txBody>
          <a:bodyPr/>
          <a:lstStyle>
            <a:lvl1pPr algn="l">
              <a:defRPr>
                <a:solidFill>
                  <a:schemeClr val="bg1"/>
                </a:solidFill>
              </a:defRPr>
            </a:lvl1pPr>
          </a:lstStyle>
          <a:p>
            <a:r>
              <a:rPr lang="da-DK"/>
              <a:t>Overskrift</a:t>
            </a:r>
          </a:p>
        </p:txBody>
      </p:sp>
      <p:sp>
        <p:nvSpPr>
          <p:cNvPr id="5" name="Pladsholder til tekst 3">
            <a:extLst>
              <a:ext uri="{FF2B5EF4-FFF2-40B4-BE49-F238E27FC236}">
                <a16:creationId xmlns:a16="http://schemas.microsoft.com/office/drawing/2014/main" id="{F7EEF7A1-972A-05F5-50B9-91975BCCEAD5}"/>
              </a:ext>
            </a:extLst>
          </p:cNvPr>
          <p:cNvSpPr>
            <a:spLocks noGrp="1"/>
          </p:cNvSpPr>
          <p:nvPr>
            <p:ph type="body" sz="quarter" idx="11" hasCustomPrompt="1"/>
          </p:nvPr>
        </p:nvSpPr>
        <p:spPr>
          <a:xfrm>
            <a:off x="731520" y="5073080"/>
            <a:ext cx="5302250" cy="461962"/>
          </a:xfrm>
        </p:spPr>
        <p:txBody>
          <a:bodyPr>
            <a:normAutofit/>
          </a:bodyPr>
          <a:lstStyle>
            <a:lvl1pPr marL="0" indent="0" algn="l">
              <a:buNone/>
              <a:defRPr sz="2000">
                <a:solidFill>
                  <a:schemeClr val="accent1">
                    <a:lumMod val="20000"/>
                    <a:lumOff val="80000"/>
                  </a:schemeClr>
                </a:solidFill>
              </a:defRPr>
            </a:lvl1pPr>
          </a:lstStyle>
          <a:p>
            <a:pPr lvl="0"/>
            <a:r>
              <a:rPr lang="da-DK"/>
              <a:t>Videncenter for Digital Handel</a:t>
            </a:r>
          </a:p>
        </p:txBody>
      </p:sp>
    </p:spTree>
    <p:extLst>
      <p:ext uri="{BB962C8B-B14F-4D97-AF65-F5344CB8AC3E}">
        <p14:creationId xmlns:p14="http://schemas.microsoft.com/office/powerpoint/2010/main" val="280878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CC917F-7C06-479D-A031-0B8CA19920C0}"/>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7E9EE46-9600-4B73-A7F7-D85BF0253A48}"/>
              </a:ext>
            </a:extLst>
          </p:cNvPr>
          <p:cNvSpPr>
            <a:spLocks noGrp="1"/>
          </p:cNvSpPr>
          <p:nvPr>
            <p:ph type="dt" sz="half" idx="10"/>
          </p:nvPr>
        </p:nvSpPr>
        <p:spPr/>
        <p:txBody>
          <a:bodyPr/>
          <a:lstStyle/>
          <a:p>
            <a:fld id="{22A2CC93-884E-4EDC-807A-E38A08C99CCF}" type="datetimeFigureOut">
              <a:rPr lang="da-DK" smtClean="0"/>
              <a:t>05-02-2025</a:t>
            </a:fld>
            <a:endParaRPr lang="da-DK"/>
          </a:p>
        </p:txBody>
      </p:sp>
      <p:sp>
        <p:nvSpPr>
          <p:cNvPr id="4" name="Pladsholder til sidefod 3">
            <a:extLst>
              <a:ext uri="{FF2B5EF4-FFF2-40B4-BE49-F238E27FC236}">
                <a16:creationId xmlns:a16="http://schemas.microsoft.com/office/drawing/2014/main" id="{F73ABB64-4251-4239-8A2F-0A40E88CB973}"/>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1C84C598-2B5B-42DF-8A56-099D97793690}"/>
              </a:ext>
            </a:extLst>
          </p:cNvPr>
          <p:cNvSpPr>
            <a:spLocks noGrp="1"/>
          </p:cNvSpPr>
          <p:nvPr>
            <p:ph type="sldNum" sz="quarter" idx="12"/>
          </p:nvPr>
        </p:nvSpPr>
        <p:spPr/>
        <p:txBody>
          <a:bodyPr/>
          <a:lstStyle/>
          <a:p>
            <a:fld id="{B1DD1B4F-BF37-46DB-A810-4ADB1A222E37}" type="slidenum">
              <a:rPr lang="da-DK" smtClean="0"/>
              <a:t>‹nr.›</a:t>
            </a:fld>
            <a:endParaRPr lang="da-DK"/>
          </a:p>
        </p:txBody>
      </p:sp>
    </p:spTree>
    <p:extLst>
      <p:ext uri="{BB962C8B-B14F-4D97-AF65-F5344CB8AC3E}">
        <p14:creationId xmlns:p14="http://schemas.microsoft.com/office/powerpoint/2010/main" val="2513029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18A00-43AD-40E0-AB64-4D7CA3502A5B}"/>
              </a:ext>
            </a:extLst>
          </p:cNvPr>
          <p:cNvSpPr>
            <a:spLocks noGrp="1"/>
          </p:cNvSpPr>
          <p:nvPr>
            <p:ph type="title"/>
          </p:nvPr>
        </p:nvSpPr>
        <p:spPr/>
        <p:txBody>
          <a:bodyPr/>
          <a:lstStyle>
            <a:lvl1pPr>
              <a:defRPr>
                <a:solidFill>
                  <a:srgbClr val="002E5C"/>
                </a:solidFill>
                <a:latin typeface="Arial Black" panose="020B0A04020102020204" pitchFamily="34" charset="0"/>
              </a:defRPr>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03EDDF34-04B6-65F4-029B-B0C1AD9CDCE7}"/>
              </a:ext>
            </a:extLst>
          </p:cNvPr>
          <p:cNvSpPr>
            <a:spLocks noGrp="1"/>
          </p:cNvSpPr>
          <p:nvPr>
            <p:ph idx="1"/>
          </p:nvPr>
        </p:nvSpPr>
        <p:spPr/>
        <p:txBody>
          <a:bodyPr/>
          <a:lstStyle>
            <a:lvl1pPr>
              <a:buClr>
                <a:schemeClr val="accent2"/>
              </a:buClr>
              <a:defRPr>
                <a:solidFill>
                  <a:srgbClr val="002E5C"/>
                </a:solidFill>
              </a:defRPr>
            </a:lvl1pPr>
            <a:lvl2pPr>
              <a:buClr>
                <a:schemeClr val="accent2"/>
              </a:buClr>
              <a:defRPr>
                <a:solidFill>
                  <a:srgbClr val="002E5C"/>
                </a:solidFill>
              </a:defRPr>
            </a:lvl2pPr>
            <a:lvl3pPr>
              <a:buClr>
                <a:schemeClr val="accent2"/>
              </a:buClr>
              <a:defRPr>
                <a:solidFill>
                  <a:srgbClr val="002E5C"/>
                </a:solidFill>
              </a:defRPr>
            </a:lvl3pPr>
            <a:lvl4pPr>
              <a:buClr>
                <a:schemeClr val="accent2"/>
              </a:buClr>
              <a:defRPr>
                <a:solidFill>
                  <a:srgbClr val="002E5C"/>
                </a:solidFill>
              </a:defRPr>
            </a:lvl4pPr>
            <a:lvl5pPr>
              <a:buClr>
                <a:schemeClr val="accent2"/>
              </a:buClr>
              <a:defRPr>
                <a:solidFill>
                  <a:srgbClr val="002E5C"/>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36283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lt hvi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4BF18D-EF27-37D6-5B53-8315E1C2BCE3}"/>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4144289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D01E6B-21CA-A516-39C2-C0E94C833FF0}"/>
              </a:ext>
            </a:extLst>
          </p:cNvPr>
          <p:cNvSpPr>
            <a:spLocks noGrp="1"/>
          </p:cNvSpPr>
          <p:nvPr>
            <p:ph type="title"/>
          </p:nvPr>
        </p:nvSpPr>
        <p:spPr>
          <a:xfrm>
            <a:off x="863138" y="1971235"/>
            <a:ext cx="4282440" cy="1325563"/>
          </a:xfrm>
        </p:spPr>
        <p:txBody>
          <a:bodyPr>
            <a:noAutofit/>
          </a:bodyPr>
          <a:lstStyle>
            <a:lvl1pPr>
              <a:defRPr sz="3600">
                <a:solidFill>
                  <a:srgbClr val="002E5C"/>
                </a:solidFill>
              </a:defRPr>
            </a:lvl1pPr>
          </a:lstStyle>
          <a:p>
            <a:r>
              <a:rPr lang="da-DK"/>
              <a:t>Klik for at redigere titeltypografien i masteren</a:t>
            </a:r>
            <a:endParaRPr lang="da-DK" dirty="0"/>
          </a:p>
        </p:txBody>
      </p:sp>
      <p:sp>
        <p:nvSpPr>
          <p:cNvPr id="7" name="Pladsholder til tekst 6">
            <a:extLst>
              <a:ext uri="{FF2B5EF4-FFF2-40B4-BE49-F238E27FC236}">
                <a16:creationId xmlns:a16="http://schemas.microsoft.com/office/drawing/2014/main" id="{55A4A66E-8D67-76D7-FD41-F91F1CF8D6B2}"/>
              </a:ext>
            </a:extLst>
          </p:cNvPr>
          <p:cNvSpPr>
            <a:spLocks noGrp="1"/>
          </p:cNvSpPr>
          <p:nvPr>
            <p:ph type="body" sz="quarter" idx="11"/>
          </p:nvPr>
        </p:nvSpPr>
        <p:spPr>
          <a:xfrm>
            <a:off x="863138" y="3899119"/>
            <a:ext cx="4281978" cy="1952625"/>
          </a:xfrm>
        </p:spPr>
        <p:txBody>
          <a:bodyPr/>
          <a:lstStyle>
            <a:lvl1pPr marL="0" indent="0">
              <a:buNone/>
              <a:defRPr>
                <a:solidFill>
                  <a:srgbClr val="002E5C"/>
                </a:solidFill>
              </a:defRPr>
            </a:lvl1pPr>
          </a:lstStyle>
          <a:p>
            <a:pPr lvl="0"/>
            <a:r>
              <a:rPr lang="da-DK"/>
              <a:t>Klik for at redigere teksttypografierne i masteren</a:t>
            </a:r>
          </a:p>
        </p:txBody>
      </p:sp>
      <p:pic>
        <p:nvPicPr>
          <p:cNvPr id="6" name="Billede 5" descr="Et billede, der indeholder mørk, dag&#10;&#10;Automatisk genereret beskrivelse">
            <a:extLst>
              <a:ext uri="{FF2B5EF4-FFF2-40B4-BE49-F238E27FC236}">
                <a16:creationId xmlns:a16="http://schemas.microsoft.com/office/drawing/2014/main" id="{D18CFEB4-F4F3-AB50-B743-A1571FD3BB3C}"/>
              </a:ext>
            </a:extLst>
          </p:cNvPr>
          <p:cNvPicPr>
            <a:picLocks noChangeAspect="1"/>
          </p:cNvPicPr>
          <p:nvPr/>
        </p:nvPicPr>
        <p:blipFill rotWithShape="1">
          <a:blip r:embed="rId2">
            <a:extLst>
              <a:ext uri="{28A0092B-C50C-407E-A947-70E740481C1C}">
                <a14:useLocalDpi xmlns:a14="http://schemas.microsoft.com/office/drawing/2010/main" val="0"/>
              </a:ext>
            </a:extLst>
          </a:blip>
          <a:srcRect l="33152" r="22636"/>
          <a:stretch/>
        </p:blipFill>
        <p:spPr>
          <a:xfrm>
            <a:off x="6808124" y="0"/>
            <a:ext cx="5390364" cy="6858000"/>
          </a:xfrm>
          <a:prstGeom prst="rect">
            <a:avLst/>
          </a:prstGeom>
        </p:spPr>
      </p:pic>
    </p:spTree>
    <p:extLst>
      <p:ext uri="{BB962C8B-B14F-4D97-AF65-F5344CB8AC3E}">
        <p14:creationId xmlns:p14="http://schemas.microsoft.com/office/powerpoint/2010/main" val="3697331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3_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D01E6B-21CA-A516-39C2-C0E94C833FF0}"/>
              </a:ext>
            </a:extLst>
          </p:cNvPr>
          <p:cNvSpPr>
            <a:spLocks noGrp="1"/>
          </p:cNvSpPr>
          <p:nvPr>
            <p:ph type="title"/>
          </p:nvPr>
        </p:nvSpPr>
        <p:spPr>
          <a:xfrm>
            <a:off x="863138" y="1971235"/>
            <a:ext cx="4282440" cy="1325563"/>
          </a:xfrm>
        </p:spPr>
        <p:txBody>
          <a:bodyPr>
            <a:noAutofit/>
          </a:bodyPr>
          <a:lstStyle>
            <a:lvl1pPr>
              <a:defRPr sz="3600">
                <a:solidFill>
                  <a:srgbClr val="002E5C"/>
                </a:solidFill>
              </a:defRPr>
            </a:lvl1pPr>
          </a:lstStyle>
          <a:p>
            <a:r>
              <a:rPr lang="da-DK"/>
              <a:t>Klik for at redigere titeltypografien i masteren</a:t>
            </a:r>
            <a:endParaRPr lang="da-DK" dirty="0"/>
          </a:p>
        </p:txBody>
      </p:sp>
      <p:sp>
        <p:nvSpPr>
          <p:cNvPr id="7" name="Pladsholder til tekst 6">
            <a:extLst>
              <a:ext uri="{FF2B5EF4-FFF2-40B4-BE49-F238E27FC236}">
                <a16:creationId xmlns:a16="http://schemas.microsoft.com/office/drawing/2014/main" id="{55A4A66E-8D67-76D7-FD41-F91F1CF8D6B2}"/>
              </a:ext>
            </a:extLst>
          </p:cNvPr>
          <p:cNvSpPr>
            <a:spLocks noGrp="1"/>
          </p:cNvSpPr>
          <p:nvPr>
            <p:ph type="body" sz="quarter" idx="11"/>
          </p:nvPr>
        </p:nvSpPr>
        <p:spPr>
          <a:xfrm>
            <a:off x="863138" y="3899119"/>
            <a:ext cx="4281978" cy="1952625"/>
          </a:xfrm>
        </p:spPr>
        <p:txBody>
          <a:bodyPr/>
          <a:lstStyle>
            <a:lvl1pPr marL="0" indent="0">
              <a:buNone/>
              <a:defRPr>
                <a:solidFill>
                  <a:srgbClr val="002E5C"/>
                </a:solidFill>
              </a:defRPr>
            </a:lvl1pPr>
          </a:lstStyle>
          <a:p>
            <a:pPr lvl="0"/>
            <a:r>
              <a:rPr lang="da-DK"/>
              <a:t>Klik for at redigere teksttypografierne i masteren</a:t>
            </a:r>
          </a:p>
        </p:txBody>
      </p:sp>
      <p:pic>
        <p:nvPicPr>
          <p:cNvPr id="4" name="Billede 3" descr="Et billede, der indeholder tekst, himmel, lys&#10;&#10;Automatisk genereret beskrivelse">
            <a:extLst>
              <a:ext uri="{FF2B5EF4-FFF2-40B4-BE49-F238E27FC236}">
                <a16:creationId xmlns:a16="http://schemas.microsoft.com/office/drawing/2014/main" id="{D3BBFB34-9216-1B34-CDF5-285EFA6FC603}"/>
              </a:ext>
            </a:extLst>
          </p:cNvPr>
          <p:cNvPicPr>
            <a:picLocks noChangeAspect="1"/>
          </p:cNvPicPr>
          <p:nvPr/>
        </p:nvPicPr>
        <p:blipFill rotWithShape="1">
          <a:blip r:embed="rId2">
            <a:extLst>
              <a:ext uri="{28A0092B-C50C-407E-A947-70E740481C1C}">
                <a14:useLocalDpi xmlns:a14="http://schemas.microsoft.com/office/drawing/2010/main" val="0"/>
              </a:ext>
            </a:extLst>
          </a:blip>
          <a:srcRect l="10705" r="45132"/>
          <a:stretch/>
        </p:blipFill>
        <p:spPr>
          <a:xfrm flipH="1">
            <a:off x="6807662" y="0"/>
            <a:ext cx="5384338" cy="6858000"/>
          </a:xfrm>
          <a:prstGeom prst="rect">
            <a:avLst/>
          </a:prstGeom>
        </p:spPr>
      </p:pic>
    </p:spTree>
    <p:extLst>
      <p:ext uri="{BB962C8B-B14F-4D97-AF65-F5344CB8AC3E}">
        <p14:creationId xmlns:p14="http://schemas.microsoft.com/office/powerpoint/2010/main" val="119898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Nyt emne 2">
    <p:spTree>
      <p:nvGrpSpPr>
        <p:cNvPr id="1" name=""/>
        <p:cNvGrpSpPr/>
        <p:nvPr/>
      </p:nvGrpSpPr>
      <p:grpSpPr>
        <a:xfrm>
          <a:off x="0" y="0"/>
          <a:ext cx="0" cy="0"/>
          <a:chOff x="0" y="0"/>
          <a:chExt cx="0" cy="0"/>
        </a:xfrm>
      </p:grpSpPr>
      <p:pic>
        <p:nvPicPr>
          <p:cNvPr id="3" name="Billede 2" descr="Et billede, der indeholder mørk, dag&#10;&#10;Automatisk genereret beskrivelse">
            <a:extLst>
              <a:ext uri="{FF2B5EF4-FFF2-40B4-BE49-F238E27FC236}">
                <a16:creationId xmlns:a16="http://schemas.microsoft.com/office/drawing/2014/main" id="{C986E5B9-D998-5A1C-4E4A-CAEEF5FC0C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Pladsholder til tekst 4">
            <a:extLst>
              <a:ext uri="{FF2B5EF4-FFF2-40B4-BE49-F238E27FC236}">
                <a16:creationId xmlns:a16="http://schemas.microsoft.com/office/drawing/2014/main" id="{539AEF96-6F76-76B5-AC87-B5DBF7BC45D9}"/>
              </a:ext>
            </a:extLst>
          </p:cNvPr>
          <p:cNvSpPr>
            <a:spLocks noGrp="1"/>
          </p:cNvSpPr>
          <p:nvPr>
            <p:ph type="body" sz="quarter" idx="10" hasCustomPrompt="1"/>
          </p:nvPr>
        </p:nvSpPr>
        <p:spPr>
          <a:xfrm>
            <a:off x="731520" y="3642287"/>
            <a:ext cx="6992053" cy="766763"/>
          </a:xfrm>
        </p:spPr>
        <p:txBody>
          <a:bodyPr>
            <a:noAutofit/>
          </a:bodyPr>
          <a:lstStyle>
            <a:lvl1pPr marL="0" indent="0" algn="l">
              <a:buNone/>
              <a:defRPr sz="4000">
                <a:solidFill>
                  <a:schemeClr val="bg1"/>
                </a:solidFill>
                <a:latin typeface="+mj-lt"/>
              </a:defRPr>
            </a:lvl1pPr>
          </a:lstStyle>
          <a:p>
            <a:pPr lvl="0"/>
            <a:r>
              <a:rPr lang="da-DK" dirty="0"/>
              <a:t>Underoverskrift</a:t>
            </a:r>
          </a:p>
        </p:txBody>
      </p:sp>
      <p:sp>
        <p:nvSpPr>
          <p:cNvPr id="4" name="Titel 13">
            <a:extLst>
              <a:ext uri="{FF2B5EF4-FFF2-40B4-BE49-F238E27FC236}">
                <a16:creationId xmlns:a16="http://schemas.microsoft.com/office/drawing/2014/main" id="{167ADA9B-728D-262D-7C69-A9B9745DCCF4}"/>
              </a:ext>
            </a:extLst>
          </p:cNvPr>
          <p:cNvSpPr>
            <a:spLocks noGrp="1"/>
          </p:cNvSpPr>
          <p:nvPr>
            <p:ph type="title" hasCustomPrompt="1"/>
          </p:nvPr>
        </p:nvSpPr>
        <p:spPr>
          <a:xfrm>
            <a:off x="731520" y="2367071"/>
            <a:ext cx="6646333" cy="1325563"/>
          </a:xfrm>
        </p:spPr>
        <p:txBody>
          <a:bodyPr/>
          <a:lstStyle>
            <a:lvl1pPr algn="l">
              <a:defRPr>
                <a:solidFill>
                  <a:schemeClr val="bg1"/>
                </a:solidFill>
              </a:defRPr>
            </a:lvl1pPr>
          </a:lstStyle>
          <a:p>
            <a:r>
              <a:rPr lang="da-DK" dirty="0"/>
              <a:t>Overskrift</a:t>
            </a:r>
          </a:p>
        </p:txBody>
      </p:sp>
      <p:pic>
        <p:nvPicPr>
          <p:cNvPr id="5" name="Billede 4" descr="Et billede, der indeholder tekst, Font/skrifttype, Grafik, logo&#10;&#10;Automatisk genereret beskrivelse">
            <a:extLst>
              <a:ext uri="{FF2B5EF4-FFF2-40B4-BE49-F238E27FC236}">
                <a16:creationId xmlns:a16="http://schemas.microsoft.com/office/drawing/2014/main" id="{6354863C-EEC2-CD42-8CFF-C2C9E037BB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380" y="5392920"/>
            <a:ext cx="2556588" cy="852646"/>
          </a:xfrm>
          <a:prstGeom prst="rect">
            <a:avLst/>
          </a:prstGeom>
        </p:spPr>
      </p:pic>
    </p:spTree>
    <p:extLst>
      <p:ext uri="{BB962C8B-B14F-4D97-AF65-F5344CB8AC3E}">
        <p14:creationId xmlns:p14="http://schemas.microsoft.com/office/powerpoint/2010/main" val="1547615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18A00-43AD-40E0-AB64-4D7CA3502A5B}"/>
              </a:ext>
            </a:extLst>
          </p:cNvPr>
          <p:cNvSpPr>
            <a:spLocks noGrp="1"/>
          </p:cNvSpPr>
          <p:nvPr>
            <p:ph type="title"/>
          </p:nvPr>
        </p:nvSpPr>
        <p:spPr/>
        <p:txBody>
          <a:bodyPr/>
          <a:lstStyle>
            <a:lvl1pPr>
              <a:defRPr>
                <a:solidFill>
                  <a:srgbClr val="002E5C"/>
                </a:solidFill>
                <a:latin typeface="Arial Black" panose="020B0A04020102020204" pitchFamily="34" charset="0"/>
              </a:defRPr>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03EDDF34-04B6-65F4-029B-B0C1AD9CDCE7}"/>
              </a:ext>
            </a:extLst>
          </p:cNvPr>
          <p:cNvSpPr>
            <a:spLocks noGrp="1"/>
          </p:cNvSpPr>
          <p:nvPr>
            <p:ph idx="1"/>
          </p:nvPr>
        </p:nvSpPr>
        <p:spPr/>
        <p:txBody>
          <a:bodyPr/>
          <a:lstStyle>
            <a:lvl1pPr>
              <a:buClr>
                <a:schemeClr val="accent2"/>
              </a:buClr>
              <a:defRPr>
                <a:solidFill>
                  <a:srgbClr val="002E5C"/>
                </a:solidFill>
              </a:defRPr>
            </a:lvl1pPr>
            <a:lvl2pPr>
              <a:buClr>
                <a:schemeClr val="accent2"/>
              </a:buClr>
              <a:defRPr>
                <a:solidFill>
                  <a:srgbClr val="002E5C"/>
                </a:solidFill>
              </a:defRPr>
            </a:lvl2pPr>
            <a:lvl3pPr>
              <a:buClr>
                <a:schemeClr val="accent2"/>
              </a:buClr>
              <a:defRPr>
                <a:solidFill>
                  <a:srgbClr val="002E5C"/>
                </a:solidFill>
              </a:defRPr>
            </a:lvl3pPr>
            <a:lvl4pPr>
              <a:buClr>
                <a:schemeClr val="accent2"/>
              </a:buClr>
              <a:defRPr>
                <a:solidFill>
                  <a:srgbClr val="002E5C"/>
                </a:solidFill>
              </a:defRPr>
            </a:lvl4pPr>
            <a:lvl5pPr>
              <a:buClr>
                <a:schemeClr val="accent2"/>
              </a:buClr>
              <a:defRPr>
                <a:solidFill>
                  <a:srgbClr val="002E5C"/>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Rektangel 4">
            <a:extLst>
              <a:ext uri="{FF2B5EF4-FFF2-40B4-BE49-F238E27FC236}">
                <a16:creationId xmlns:a16="http://schemas.microsoft.com/office/drawing/2014/main" id="{271E153F-6F18-FFCA-845E-9FBA71585B3E}"/>
              </a:ext>
            </a:extLst>
          </p:cNvPr>
          <p:cNvSpPr/>
          <p:nvPr userDrawn="1"/>
        </p:nvSpPr>
        <p:spPr>
          <a:xfrm>
            <a:off x="0" y="6505314"/>
            <a:ext cx="12192000" cy="365125"/>
          </a:xfrm>
          <a:prstGeom prst="rect">
            <a:avLst/>
          </a:pr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589509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18A00-43AD-40E0-AB64-4D7CA3502A5B}"/>
              </a:ext>
            </a:extLst>
          </p:cNvPr>
          <p:cNvSpPr>
            <a:spLocks noGrp="1"/>
          </p:cNvSpPr>
          <p:nvPr>
            <p:ph type="title"/>
          </p:nvPr>
        </p:nvSpPr>
        <p:spPr/>
        <p:txBody>
          <a:bodyPr/>
          <a:lstStyle>
            <a:lvl1pPr>
              <a:defRPr>
                <a:solidFill>
                  <a:srgbClr val="002E5C"/>
                </a:solidFill>
                <a:latin typeface="Arial Black" panose="020B0A04020102020204" pitchFamily="34" charset="0"/>
              </a:defRPr>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03EDDF34-04B6-65F4-029B-B0C1AD9CDCE7}"/>
              </a:ext>
            </a:extLst>
          </p:cNvPr>
          <p:cNvSpPr>
            <a:spLocks noGrp="1"/>
          </p:cNvSpPr>
          <p:nvPr>
            <p:ph idx="1"/>
          </p:nvPr>
        </p:nvSpPr>
        <p:spPr/>
        <p:txBody>
          <a:bodyPr/>
          <a:lstStyle>
            <a:lvl1pPr>
              <a:buClr>
                <a:schemeClr val="accent2"/>
              </a:buClr>
              <a:defRPr>
                <a:solidFill>
                  <a:srgbClr val="002E5C"/>
                </a:solidFill>
              </a:defRPr>
            </a:lvl1pPr>
            <a:lvl2pPr>
              <a:buClr>
                <a:schemeClr val="accent2"/>
              </a:buClr>
              <a:defRPr>
                <a:solidFill>
                  <a:srgbClr val="002E5C"/>
                </a:solidFill>
              </a:defRPr>
            </a:lvl2pPr>
            <a:lvl3pPr>
              <a:buClr>
                <a:schemeClr val="accent2"/>
              </a:buClr>
              <a:defRPr>
                <a:solidFill>
                  <a:srgbClr val="002E5C"/>
                </a:solidFill>
              </a:defRPr>
            </a:lvl3pPr>
            <a:lvl4pPr>
              <a:buClr>
                <a:schemeClr val="accent2"/>
              </a:buClr>
              <a:defRPr>
                <a:solidFill>
                  <a:srgbClr val="002E5C"/>
                </a:solidFill>
              </a:defRPr>
            </a:lvl4pPr>
            <a:lvl5pPr>
              <a:buClr>
                <a:schemeClr val="accent2"/>
              </a:buClr>
              <a:defRPr>
                <a:solidFill>
                  <a:srgbClr val="002E5C"/>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Rektangel 4">
            <a:extLst>
              <a:ext uri="{FF2B5EF4-FFF2-40B4-BE49-F238E27FC236}">
                <a16:creationId xmlns:a16="http://schemas.microsoft.com/office/drawing/2014/main" id="{271E153F-6F18-FFCA-845E-9FBA71585B3E}"/>
              </a:ext>
            </a:extLst>
          </p:cNvPr>
          <p:cNvSpPr/>
          <p:nvPr userDrawn="1"/>
        </p:nvSpPr>
        <p:spPr>
          <a:xfrm>
            <a:off x="0" y="6505314"/>
            <a:ext cx="12192000" cy="365125"/>
          </a:xfrm>
          <a:prstGeom prst="rect">
            <a:avLst/>
          </a:prstGeom>
          <a:solidFill>
            <a:srgbClr val="002E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325678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D01E6B-21CA-A516-39C2-C0E94C833FF0}"/>
              </a:ext>
            </a:extLst>
          </p:cNvPr>
          <p:cNvSpPr>
            <a:spLocks noGrp="1"/>
          </p:cNvSpPr>
          <p:nvPr>
            <p:ph type="title" hasCustomPrompt="1"/>
          </p:nvPr>
        </p:nvSpPr>
        <p:spPr>
          <a:xfrm>
            <a:off x="863138" y="1971235"/>
            <a:ext cx="5867344" cy="1325563"/>
          </a:xfrm>
        </p:spPr>
        <p:txBody>
          <a:bodyPr>
            <a:noAutofit/>
          </a:bodyPr>
          <a:lstStyle>
            <a:lvl1pPr>
              <a:defRPr sz="3600">
                <a:solidFill>
                  <a:srgbClr val="002E5C"/>
                </a:solidFill>
              </a:defRPr>
            </a:lvl1pPr>
          </a:lstStyle>
          <a:p>
            <a:r>
              <a:rPr lang="da-DK" dirty="0"/>
              <a:t>Skriv dig op til </a:t>
            </a:r>
            <a:r>
              <a:rPr lang="da-DK" dirty="0" err="1"/>
              <a:t>Merkuras</a:t>
            </a:r>
            <a:r>
              <a:rPr lang="da-DK" dirty="0"/>
              <a:t> nyhedsbrev</a:t>
            </a:r>
          </a:p>
        </p:txBody>
      </p:sp>
      <p:sp>
        <p:nvSpPr>
          <p:cNvPr id="7" name="Pladsholder til tekst 6">
            <a:extLst>
              <a:ext uri="{FF2B5EF4-FFF2-40B4-BE49-F238E27FC236}">
                <a16:creationId xmlns:a16="http://schemas.microsoft.com/office/drawing/2014/main" id="{55A4A66E-8D67-76D7-FD41-F91F1CF8D6B2}"/>
              </a:ext>
            </a:extLst>
          </p:cNvPr>
          <p:cNvSpPr>
            <a:spLocks noGrp="1"/>
          </p:cNvSpPr>
          <p:nvPr>
            <p:ph type="body" sz="quarter" idx="11"/>
          </p:nvPr>
        </p:nvSpPr>
        <p:spPr>
          <a:xfrm>
            <a:off x="863138" y="3899119"/>
            <a:ext cx="3385401" cy="1952625"/>
          </a:xfrm>
        </p:spPr>
        <p:txBody>
          <a:bodyPr/>
          <a:lstStyle>
            <a:lvl1pPr marL="0" indent="0">
              <a:buNone/>
              <a:defRPr>
                <a:solidFill>
                  <a:srgbClr val="002E5C"/>
                </a:solidFill>
              </a:defRPr>
            </a:lvl1pPr>
          </a:lstStyle>
          <a:p>
            <a:pPr lvl="0"/>
            <a:r>
              <a:rPr lang="da-DK"/>
              <a:t>Klik for at redigere teksttypografierne i masteren</a:t>
            </a:r>
          </a:p>
        </p:txBody>
      </p:sp>
      <p:pic>
        <p:nvPicPr>
          <p:cNvPr id="3" name="Billede 2">
            <a:extLst>
              <a:ext uri="{FF2B5EF4-FFF2-40B4-BE49-F238E27FC236}">
                <a16:creationId xmlns:a16="http://schemas.microsoft.com/office/drawing/2014/main" id="{95BAA44F-5A32-B2D4-A33A-2298B262CC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476997"/>
            <a:ext cx="5792195" cy="5639602"/>
          </a:xfrm>
          <a:prstGeom prst="rect">
            <a:avLst/>
          </a:prstGeom>
        </p:spPr>
      </p:pic>
    </p:spTree>
    <p:extLst>
      <p:ext uri="{BB962C8B-B14F-4D97-AF65-F5344CB8AC3E}">
        <p14:creationId xmlns:p14="http://schemas.microsoft.com/office/powerpoint/2010/main" val="975127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97D1D99B-C7D6-8AB6-1074-15A3252022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8B0DF195-0C62-97FA-E0F2-7549D29B22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5" name="Billede 4" descr="Et billede, der indeholder Font/skrifttype, Grafik, logo, grafisk design&#10;&#10;Automatisk genereret beskrivelse">
            <a:extLst>
              <a:ext uri="{FF2B5EF4-FFF2-40B4-BE49-F238E27FC236}">
                <a16:creationId xmlns:a16="http://schemas.microsoft.com/office/drawing/2014/main" id="{88BE82C8-7398-BC8A-DFCC-86BE01417C46}"/>
              </a:ext>
            </a:extLst>
          </p:cNvPr>
          <p:cNvPicPr>
            <a:picLocks noChangeAspect="1"/>
          </p:cNvPicPr>
          <p:nvPr userDrawn="1"/>
        </p:nvPicPr>
        <p:blipFill>
          <a:blip r:embed="rId18">
            <a:extLst>
              <a:ext uri="{28A0092B-C50C-407E-A947-70E740481C1C}">
                <a14:useLocalDpi xmlns:a14="http://schemas.microsoft.com/office/drawing/2010/main" val="0"/>
              </a:ext>
            </a:extLst>
          </a:blip>
          <a:srcRect r="68469"/>
          <a:stretch/>
        </p:blipFill>
        <p:spPr>
          <a:xfrm>
            <a:off x="11022563" y="79126"/>
            <a:ext cx="945502" cy="1020559"/>
          </a:xfrm>
          <a:prstGeom prst="rect">
            <a:avLst/>
          </a:prstGeom>
        </p:spPr>
      </p:pic>
    </p:spTree>
    <p:extLst>
      <p:ext uri="{BB962C8B-B14F-4D97-AF65-F5344CB8AC3E}">
        <p14:creationId xmlns:p14="http://schemas.microsoft.com/office/powerpoint/2010/main" val="625448350"/>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69" r:id="rId3"/>
    <p:sldLayoutId id="2147483670" r:id="rId4"/>
    <p:sldLayoutId id="2147483671" r:id="rId5"/>
    <p:sldLayoutId id="2147483672" r:id="rId6"/>
    <p:sldLayoutId id="2147483677" r:id="rId7"/>
    <p:sldLayoutId id="2147483689" r:id="rId8"/>
    <p:sldLayoutId id="2147483678" r:id="rId9"/>
    <p:sldLayoutId id="2147483679" r:id="rId10"/>
    <p:sldLayoutId id="2147483680" r:id="rId11"/>
    <p:sldLayoutId id="2147483681" r:id="rId12"/>
    <p:sldLayoutId id="2147483683" r:id="rId13"/>
    <p:sldLayoutId id="2147483682" r:id="rId14"/>
    <p:sldLayoutId id="2147483690" r:id="rId15"/>
    <p:sldLayoutId id="2147483691" r:id="rId16"/>
  </p:sldLayoutIdLst>
  <p:txStyles>
    <p:titleStyle>
      <a:lvl1pPr algn="l" defTabSz="914400" rtl="0" eaLnBrk="1" latinLnBrk="0" hangingPunct="1">
        <a:lnSpc>
          <a:spcPct val="90000"/>
        </a:lnSpc>
        <a:spcBef>
          <a:spcPct val="0"/>
        </a:spcBef>
        <a:buNone/>
        <a:defRPr sz="4400" kern="1200">
          <a:solidFill>
            <a:srgbClr val="002E5C"/>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rgbClr val="002E5C"/>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rgbClr val="002E5C"/>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rgbClr val="002E5C"/>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rgbClr val="002E5C"/>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rgbClr val="002E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image" Target="../media/image50.png"/><Relationship Id="rId26" Type="http://schemas.openxmlformats.org/officeDocument/2006/relationships/image" Target="../media/image58.png"/><Relationship Id="rId3" Type="http://schemas.openxmlformats.org/officeDocument/2006/relationships/diagramData" Target="../diagrams/data1.xml"/><Relationship Id="rId21" Type="http://schemas.openxmlformats.org/officeDocument/2006/relationships/image" Target="../media/image53.svg"/><Relationship Id="rId7" Type="http://schemas.microsoft.com/office/2007/relationships/diagramDrawing" Target="../diagrams/drawing1.xml"/><Relationship Id="rId12" Type="http://schemas.openxmlformats.org/officeDocument/2006/relationships/image" Target="../media/image44.png"/><Relationship Id="rId17" Type="http://schemas.openxmlformats.org/officeDocument/2006/relationships/image" Target="../media/image49.svg"/><Relationship Id="rId25" Type="http://schemas.openxmlformats.org/officeDocument/2006/relationships/image" Target="../media/image57.svg"/><Relationship Id="rId2" Type="http://schemas.openxmlformats.org/officeDocument/2006/relationships/notesSlide" Target="../notesSlides/notesSlide11.xml"/><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61.svg"/><Relationship Id="rId1" Type="http://schemas.openxmlformats.org/officeDocument/2006/relationships/slideLayout" Target="../slideLayouts/slideLayout16.xml"/><Relationship Id="rId6" Type="http://schemas.openxmlformats.org/officeDocument/2006/relationships/diagramColors" Target="../diagrams/colors1.xml"/><Relationship Id="rId11" Type="http://schemas.openxmlformats.org/officeDocument/2006/relationships/image" Target="../media/image43.svg"/><Relationship Id="rId24" Type="http://schemas.openxmlformats.org/officeDocument/2006/relationships/image" Target="../media/image56.png"/><Relationship Id="rId5" Type="http://schemas.openxmlformats.org/officeDocument/2006/relationships/diagramQuickStyle" Target="../diagrams/quickStyle1.xml"/><Relationship Id="rId15" Type="http://schemas.openxmlformats.org/officeDocument/2006/relationships/image" Target="../media/image47.svg"/><Relationship Id="rId23" Type="http://schemas.openxmlformats.org/officeDocument/2006/relationships/image" Target="../media/image55.svg"/><Relationship Id="rId28" Type="http://schemas.openxmlformats.org/officeDocument/2006/relationships/image" Target="../media/image60.png"/><Relationship Id="rId10" Type="http://schemas.openxmlformats.org/officeDocument/2006/relationships/image" Target="../media/image42.png"/><Relationship Id="rId19" Type="http://schemas.openxmlformats.org/officeDocument/2006/relationships/image" Target="../media/image51.svg"/><Relationship Id="rId4" Type="http://schemas.openxmlformats.org/officeDocument/2006/relationships/diagramLayout" Target="../diagrams/layout1.xml"/><Relationship Id="rId9" Type="http://schemas.openxmlformats.org/officeDocument/2006/relationships/image" Target="../media/image41.sv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9.sv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hyperlink" Target="https://videnscenterportalen.dk/dh/wp-content/uploads/sites/10/2024/11/virksomheders-miljoemarkedsfoering-forbrugerombudsmandens-anbefalinger.pdf"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65.gif"/><Relationship Id="rId5" Type="http://schemas.openxmlformats.org/officeDocument/2006/relationships/image" Target="../media/image64.gif"/><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issuu.com/jannygaardas/docs/bmw_indstik_kun_jn_split" TargetMode="External"/><Relationship Id="rId7"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hyperlink" Target="https://forbrugerombudsmanden.dk/nyheder/forbrugerombudsmanden/pressemeddelelser/2024/20241220-bmw-danmark-betaler-boede-paa-3-millioner-kroner-for-vildledende-miljoeudsagn" TargetMode="External"/><Relationship Id="rId5" Type="http://schemas.openxmlformats.org/officeDocument/2006/relationships/hyperlink" Target="https://finans.dk/erhverv/ECE16297752/bmw-danmark-er-politianmeldt-for-groen-vildledning-af-bilkoebere/" TargetMode="External"/><Relationship Id="rId10" Type="http://schemas.openxmlformats.org/officeDocument/2006/relationships/image" Target="../media/image69.png"/><Relationship Id="rId4" Type="http://schemas.openxmlformats.org/officeDocument/2006/relationships/hyperlink" Target="https://www.greenpeace.org/denmark/nyhed/klimaforandringer/ny-greenwashing-klage-fra-greenpeace-bmw-vildleder-groft/" TargetMode="External"/><Relationship Id="rId9" Type="http://schemas.openxmlformats.org/officeDocument/2006/relationships/image" Target="../media/image6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65.gif"/></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65.gif"/><Relationship Id="rId5" Type="http://schemas.openxmlformats.org/officeDocument/2006/relationships/image" Target="../media/image75.png"/><Relationship Id="rId4" Type="http://schemas.openxmlformats.org/officeDocument/2006/relationships/image" Target="../media/image64.gif"/></Relationships>
</file>

<file path=ppt/slides/_rels/slide19.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64.gif"/><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65.gi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hyperlink" Target="https://www.dr.dk/nyheder/viden/klima/mercedes-vildleder-forbrugerne-med-groen-kampagne-mener-flere-organisationer" TargetMode="External"/><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hyperlink" Target="https://madspild.rema1000.dk/" TargetMode="External"/><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84.png"/><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hyperlink" Target="https://re-zip.com/dk/for-miljoeet/lca-life-cycle-assessment/" TargetMode="External"/><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sv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31.xml"/><Relationship Id="rId16" Type="http://schemas.openxmlformats.org/officeDocument/2006/relationships/image" Target="../media/image39.svg"/><Relationship Id="rId1" Type="http://schemas.openxmlformats.org/officeDocument/2006/relationships/slideLayout" Target="../slideLayouts/slideLayout2.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slides/_rels/slide3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slides/_rels/slide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103.png"/></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hyperlink" Target="https://forbrugerombudsmanden.dk/longreads/virksomheders-miljoemarkedsfoering-forbrugerombudsmandens-anbefalinger" TargetMode="External"/><Relationship Id="rId2" Type="http://schemas.openxmlformats.org/officeDocument/2006/relationships/image" Target="../media/image105.pn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videnscenterportalen.dk/dh/2022/04/25/maa-du-skrive-baeredygtig-paa-din-hjemmeside/?highlight=b%C3%A6redygtigh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hyperlink" Target="https://forbrugerombudsmanden.dk/media/orbbdywu/forbrugerombudsmandens-aarsberetning-2023.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forbrugerombudsmanden.dk/menu/nyheder-og-presse/nyhedsarkiv/pressemeddelelser" TargetMode="External"/><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9.xml"/><Relationship Id="rId16" Type="http://schemas.openxmlformats.org/officeDocument/2006/relationships/image" Target="../media/image39.svg"/><Relationship Id="rId1" Type="http://schemas.openxmlformats.org/officeDocument/2006/relationships/slideLayout" Target="../slideLayouts/slideLayout2.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529BE7A4-826B-8C03-B39F-61F535BA52C7}"/>
              </a:ext>
            </a:extLst>
          </p:cNvPr>
          <p:cNvSpPr>
            <a:spLocks noGrp="1"/>
          </p:cNvSpPr>
          <p:nvPr>
            <p:ph type="body" sz="quarter" idx="10"/>
          </p:nvPr>
        </p:nvSpPr>
        <p:spPr>
          <a:xfrm>
            <a:off x="803238" y="5085604"/>
            <a:ext cx="6992053" cy="284255"/>
          </a:xfrm>
        </p:spPr>
        <p:txBody>
          <a:bodyPr vert="horz" lIns="91440" tIns="45720" rIns="91440" bIns="45720" rtlCol="0" anchor="t">
            <a:normAutofit/>
          </a:bodyPr>
          <a:lstStyle/>
          <a:p>
            <a:r>
              <a:rPr lang="da-DK" sz="1400" dirty="0"/>
              <a:t>Lynkursus 5.2.2025</a:t>
            </a:r>
          </a:p>
        </p:txBody>
      </p:sp>
      <p:sp>
        <p:nvSpPr>
          <p:cNvPr id="3" name="Titel 2">
            <a:extLst>
              <a:ext uri="{FF2B5EF4-FFF2-40B4-BE49-F238E27FC236}">
                <a16:creationId xmlns:a16="http://schemas.microsoft.com/office/drawing/2014/main" id="{DB59C586-ED00-099C-CB90-4A56E8694F19}"/>
              </a:ext>
            </a:extLst>
          </p:cNvPr>
          <p:cNvSpPr>
            <a:spLocks noGrp="1"/>
          </p:cNvSpPr>
          <p:nvPr>
            <p:ph type="title"/>
          </p:nvPr>
        </p:nvSpPr>
        <p:spPr/>
        <p:txBody>
          <a:bodyPr>
            <a:normAutofit fontScale="90000"/>
          </a:bodyPr>
          <a:lstStyle/>
          <a:p>
            <a:pPr>
              <a:lnSpc>
                <a:spcPct val="107000"/>
              </a:lnSpc>
              <a:spcAft>
                <a:spcPts val="800"/>
              </a:spcAft>
            </a:pPr>
            <a:r>
              <a:rPr lang="da-DK" sz="4400" b="1" kern="100" dirty="0">
                <a:effectLst/>
                <a:latin typeface="Calibri" panose="020F0502020204030204" pitchFamily="34" charset="0"/>
                <a:ea typeface="Calibri" panose="020F0502020204030204" pitchFamily="34" charset="0"/>
                <a:cs typeface="Times New Roman" panose="02020603050405020304" pitchFamily="18" charset="0"/>
              </a:rPr>
              <a:t>Undgå </a:t>
            </a:r>
            <a:r>
              <a:rPr lang="da-DK" sz="4400" b="1" kern="100" dirty="0" err="1">
                <a:effectLst/>
                <a:latin typeface="Calibri" panose="020F0502020204030204" pitchFamily="34" charset="0"/>
                <a:ea typeface="Calibri" panose="020F0502020204030204" pitchFamily="34" charset="0"/>
                <a:cs typeface="Times New Roman" panose="02020603050405020304" pitchFamily="18" charset="0"/>
              </a:rPr>
              <a:t>Greenwashing</a:t>
            </a:r>
            <a:r>
              <a:rPr lang="da-DK" sz="4400" b="1" kern="100" dirty="0">
                <a:effectLst/>
                <a:latin typeface="Calibri" panose="020F0502020204030204" pitchFamily="34" charset="0"/>
                <a:ea typeface="Calibri" panose="020F0502020204030204" pitchFamily="34" charset="0"/>
                <a:cs typeface="Times New Roman" panose="02020603050405020304" pitchFamily="18" charset="0"/>
              </a:rPr>
              <a:t> </a:t>
            </a:r>
            <a:br>
              <a:rPr lang="da-DK" sz="4400" b="1" kern="100" dirty="0">
                <a:effectLst/>
                <a:latin typeface="Calibri" panose="020F0502020204030204" pitchFamily="34" charset="0"/>
                <a:ea typeface="Calibri" panose="020F0502020204030204" pitchFamily="34" charset="0"/>
                <a:cs typeface="Times New Roman" panose="02020603050405020304" pitchFamily="18" charset="0"/>
              </a:rPr>
            </a:br>
            <a:r>
              <a:rPr lang="da-DK" sz="4400" b="1" kern="100" dirty="0">
                <a:effectLst/>
                <a:latin typeface="Calibri" panose="020F0502020204030204" pitchFamily="34" charset="0"/>
                <a:ea typeface="Calibri" panose="020F0502020204030204" pitchFamily="34" charset="0"/>
                <a:cs typeface="Times New Roman" panose="02020603050405020304" pitchFamily="18" charset="0"/>
              </a:rPr>
              <a:t>i kommunikationen om bæredygtighedsindsatser</a:t>
            </a:r>
            <a:endParaRPr lang="da-DK" sz="4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9953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9B82D40-E885-6521-7228-B9FC44C9C95D}"/>
              </a:ext>
            </a:extLst>
          </p:cNvPr>
          <p:cNvSpPr/>
          <p:nvPr/>
        </p:nvSpPr>
        <p:spPr>
          <a:xfrm>
            <a:off x="0" y="0"/>
            <a:ext cx="12192000" cy="685800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BE2D907B-F34A-F192-55AB-549130B00991}"/>
              </a:ext>
            </a:extLst>
          </p:cNvPr>
          <p:cNvSpPr>
            <a:spLocks noGrp="1"/>
          </p:cNvSpPr>
          <p:nvPr>
            <p:ph type="title"/>
          </p:nvPr>
        </p:nvSpPr>
        <p:spPr>
          <a:xfrm>
            <a:off x="831850" y="1680002"/>
            <a:ext cx="10515600" cy="2852737"/>
          </a:xfrm>
        </p:spPr>
        <p:txBody>
          <a:bodyPr>
            <a:noAutofit/>
          </a:bodyPr>
          <a:lstStyle/>
          <a:p>
            <a:r>
              <a:rPr lang="da-DK" sz="4800" b="0" i="0" u="none" strike="noStrike">
                <a:solidFill>
                  <a:schemeClr val="tx2">
                    <a:lumMod val="75000"/>
                  </a:schemeClr>
                </a:solidFill>
                <a:effectLst/>
                <a:latin typeface="Arial Black" panose="020B0A04020102020204" pitchFamily="34" charset="0"/>
              </a:rPr>
              <a:t>"Det er meget vanskeligt at kalde et produkt bæredygtigt uden at vildlede."</a:t>
            </a:r>
            <a:endParaRPr lang="da-DK" sz="4800">
              <a:solidFill>
                <a:schemeClr val="tx2">
                  <a:lumMod val="75000"/>
                </a:schemeClr>
              </a:solidFill>
              <a:latin typeface="Arial Black" panose="020B0A04020102020204" pitchFamily="34" charset="0"/>
            </a:endParaRPr>
          </a:p>
        </p:txBody>
      </p:sp>
      <p:sp>
        <p:nvSpPr>
          <p:cNvPr id="3" name="Pladsholder til tekst 2">
            <a:extLst>
              <a:ext uri="{FF2B5EF4-FFF2-40B4-BE49-F238E27FC236}">
                <a16:creationId xmlns:a16="http://schemas.microsoft.com/office/drawing/2014/main" id="{511953A6-2F61-D40A-EDC3-7F3D8AE77A22}"/>
              </a:ext>
            </a:extLst>
          </p:cNvPr>
          <p:cNvSpPr>
            <a:spLocks noGrp="1"/>
          </p:cNvSpPr>
          <p:nvPr>
            <p:ph type="body" idx="1"/>
          </p:nvPr>
        </p:nvSpPr>
        <p:spPr/>
        <p:txBody>
          <a:bodyPr/>
          <a:lstStyle/>
          <a:p>
            <a:r>
              <a:rPr lang="da-DK" b="0" i="0" u="none" strike="noStrike">
                <a:solidFill>
                  <a:srgbClr val="4B6A7A"/>
                </a:solidFill>
                <a:effectLst/>
              </a:rPr>
              <a:t>Christina Toftegaard, tidligere Forbrugerombudsmand </a:t>
            </a:r>
            <a:endParaRPr lang="da-DK"/>
          </a:p>
        </p:txBody>
      </p:sp>
      <p:sp>
        <p:nvSpPr>
          <p:cNvPr id="6" name="Ellipse 5">
            <a:extLst>
              <a:ext uri="{FF2B5EF4-FFF2-40B4-BE49-F238E27FC236}">
                <a16:creationId xmlns:a16="http://schemas.microsoft.com/office/drawing/2014/main" id="{0EC036CC-CEE9-AC42-CB57-A10E954A2C64}"/>
              </a:ext>
            </a:extLst>
          </p:cNvPr>
          <p:cNvSpPr/>
          <p:nvPr/>
        </p:nvSpPr>
        <p:spPr>
          <a:xfrm>
            <a:off x="128916" y="165740"/>
            <a:ext cx="990600" cy="990600"/>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6E5E431D-C17E-E931-FAB5-75AA5D99C5B4}"/>
              </a:ext>
            </a:extLst>
          </p:cNvPr>
          <p:cNvSpPr txBox="1"/>
          <p:nvPr/>
        </p:nvSpPr>
        <p:spPr>
          <a:xfrm>
            <a:off x="448003" y="307097"/>
            <a:ext cx="352425" cy="707886"/>
          </a:xfrm>
          <a:prstGeom prst="rect">
            <a:avLst/>
          </a:prstGeom>
          <a:noFill/>
        </p:spPr>
        <p:txBody>
          <a:bodyPr wrap="square" rtlCol="0">
            <a:spAutoFit/>
          </a:bodyPr>
          <a:lstStyle/>
          <a:p>
            <a:pPr algn="ctr"/>
            <a:r>
              <a:rPr lang="da-DK" sz="4000">
                <a:solidFill>
                  <a:schemeClr val="bg1"/>
                </a:solidFill>
                <a:latin typeface="Arial Black" panose="020B0A04020102020204" pitchFamily="34" charset="0"/>
              </a:rPr>
              <a:t>1</a:t>
            </a:r>
          </a:p>
        </p:txBody>
      </p:sp>
    </p:spTree>
    <p:extLst>
      <p:ext uri="{BB962C8B-B14F-4D97-AF65-F5344CB8AC3E}">
        <p14:creationId xmlns:p14="http://schemas.microsoft.com/office/powerpoint/2010/main" val="587200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A7022F-9DC4-D8E3-FDE5-B0E16640AAA6}"/>
              </a:ext>
            </a:extLst>
          </p:cNvPr>
          <p:cNvSpPr>
            <a:spLocks noGrp="1"/>
          </p:cNvSpPr>
          <p:nvPr>
            <p:ph type="title"/>
          </p:nvPr>
        </p:nvSpPr>
        <p:spPr/>
        <p:txBody>
          <a:bodyPr>
            <a:normAutofit/>
          </a:bodyPr>
          <a:lstStyle/>
          <a:p>
            <a:r>
              <a:rPr lang="da-DK" sz="4000">
                <a:solidFill>
                  <a:schemeClr val="tx2">
                    <a:lumMod val="75000"/>
                  </a:schemeClr>
                </a:solidFill>
                <a:latin typeface="Arial Black" panose="020B0A04020102020204" pitchFamily="34" charset="0"/>
              </a:rPr>
              <a:t>Ordet ”Bæredygtig” rummer meget mere end bare klima</a:t>
            </a:r>
          </a:p>
        </p:txBody>
      </p:sp>
      <p:graphicFrame>
        <p:nvGraphicFramePr>
          <p:cNvPr id="4" name="Diagram 3">
            <a:extLst>
              <a:ext uri="{FF2B5EF4-FFF2-40B4-BE49-F238E27FC236}">
                <a16:creationId xmlns:a16="http://schemas.microsoft.com/office/drawing/2014/main" id="{3282EF60-CF95-CD5B-124F-6A6CE992977C}"/>
              </a:ext>
            </a:extLst>
          </p:cNvPr>
          <p:cNvGraphicFramePr/>
          <p:nvPr/>
        </p:nvGraphicFramePr>
        <p:xfrm>
          <a:off x="3355708" y="2093703"/>
          <a:ext cx="5579287" cy="4013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Billede 2" descr="Kraftværk kontur">
            <a:extLst>
              <a:ext uri="{FF2B5EF4-FFF2-40B4-BE49-F238E27FC236}">
                <a16:creationId xmlns:a16="http://schemas.microsoft.com/office/drawing/2014/main" id="{BEE4FBCA-95DD-39BD-76B7-C8607F0004A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014823" y="1884125"/>
            <a:ext cx="900957" cy="900957"/>
          </a:xfrm>
          <a:prstGeom prst="rect">
            <a:avLst/>
          </a:prstGeom>
        </p:spPr>
      </p:pic>
      <p:pic>
        <p:nvPicPr>
          <p:cNvPr id="5" name="Billede 2" descr="Klovnfisk kontur">
            <a:extLst>
              <a:ext uri="{FF2B5EF4-FFF2-40B4-BE49-F238E27FC236}">
                <a16:creationId xmlns:a16="http://schemas.microsoft.com/office/drawing/2014/main" id="{1DE80BA4-AE32-6E3C-F56A-49137462FA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95712" y="2877647"/>
            <a:ext cx="900957" cy="900957"/>
          </a:xfrm>
          <a:prstGeom prst="rect">
            <a:avLst/>
          </a:prstGeom>
        </p:spPr>
      </p:pic>
      <p:pic>
        <p:nvPicPr>
          <p:cNvPr id="7" name="Billede 2" descr="Krus kontur">
            <a:extLst>
              <a:ext uri="{FF2B5EF4-FFF2-40B4-BE49-F238E27FC236}">
                <a16:creationId xmlns:a16="http://schemas.microsoft.com/office/drawing/2014/main" id="{1E518333-48B3-4F15-35D8-56C026EC934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427413" y="2120519"/>
            <a:ext cx="900957" cy="900957"/>
          </a:xfrm>
          <a:prstGeom prst="rect">
            <a:avLst/>
          </a:prstGeom>
        </p:spPr>
      </p:pic>
      <p:pic>
        <p:nvPicPr>
          <p:cNvPr id="8" name="Billede 2" descr="Bakkescene kontur">
            <a:extLst>
              <a:ext uri="{FF2B5EF4-FFF2-40B4-BE49-F238E27FC236}">
                <a16:creationId xmlns:a16="http://schemas.microsoft.com/office/drawing/2014/main" id="{07261E8F-8E87-CFA2-53FC-EBD14380769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982461" y="2905756"/>
            <a:ext cx="800083" cy="800083"/>
          </a:xfrm>
          <a:prstGeom prst="rect">
            <a:avLst/>
          </a:prstGeom>
        </p:spPr>
      </p:pic>
      <p:pic>
        <p:nvPicPr>
          <p:cNvPr id="9" name="Billede 2" descr="Boreplatform kontur">
            <a:extLst>
              <a:ext uri="{FF2B5EF4-FFF2-40B4-BE49-F238E27FC236}">
                <a16:creationId xmlns:a16="http://schemas.microsoft.com/office/drawing/2014/main" id="{4142C0A3-2438-6662-F7EC-F4C2EEA16FF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89560" y="1884126"/>
            <a:ext cx="900957" cy="900957"/>
          </a:xfrm>
          <a:prstGeom prst="rect">
            <a:avLst/>
          </a:prstGeom>
        </p:spPr>
      </p:pic>
      <p:pic>
        <p:nvPicPr>
          <p:cNvPr id="10" name="Billede 2" descr="Kylling kontur">
            <a:extLst>
              <a:ext uri="{FF2B5EF4-FFF2-40B4-BE49-F238E27FC236}">
                <a16:creationId xmlns:a16="http://schemas.microsoft.com/office/drawing/2014/main" id="{64D9FECD-332A-E5C9-30DB-6CEF41326A3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9373716" y="4422106"/>
            <a:ext cx="785237" cy="785237"/>
          </a:xfrm>
          <a:prstGeom prst="rect">
            <a:avLst/>
          </a:prstGeom>
        </p:spPr>
      </p:pic>
      <p:pic>
        <p:nvPicPr>
          <p:cNvPr id="11" name="Billede 2" descr="Fødevaresikkerhed kontur">
            <a:extLst>
              <a:ext uri="{FF2B5EF4-FFF2-40B4-BE49-F238E27FC236}">
                <a16:creationId xmlns:a16="http://schemas.microsoft.com/office/drawing/2014/main" id="{ABBD3E72-0E0F-ECC1-01EF-7C9C42A8E85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10388576" y="2710620"/>
            <a:ext cx="840749" cy="840749"/>
          </a:xfrm>
          <a:prstGeom prst="rect">
            <a:avLst/>
          </a:prstGeom>
        </p:spPr>
      </p:pic>
      <p:pic>
        <p:nvPicPr>
          <p:cNvPr id="12" name="Billede 2" descr="Ambulance kontur">
            <a:extLst>
              <a:ext uri="{FF2B5EF4-FFF2-40B4-BE49-F238E27FC236}">
                <a16:creationId xmlns:a16="http://schemas.microsoft.com/office/drawing/2014/main" id="{83F4084C-2D68-B4C9-1812-7AB3C1B0027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893902" y="4995289"/>
            <a:ext cx="900957" cy="900957"/>
          </a:xfrm>
          <a:prstGeom prst="rect">
            <a:avLst/>
          </a:prstGeom>
        </p:spPr>
      </p:pic>
      <p:pic>
        <p:nvPicPr>
          <p:cNvPr id="13" name="Billede 2" descr="Tyv kontur">
            <a:extLst>
              <a:ext uri="{FF2B5EF4-FFF2-40B4-BE49-F238E27FC236}">
                <a16:creationId xmlns:a16="http://schemas.microsoft.com/office/drawing/2014/main" id="{1303EFC6-4AE9-9A48-EAAF-57CB3FD89F24}"/>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p:blipFill>
        <p:spPr>
          <a:xfrm>
            <a:off x="9831062" y="5207343"/>
            <a:ext cx="688903" cy="688903"/>
          </a:xfrm>
          <a:prstGeom prst="rect">
            <a:avLst/>
          </a:prstGeom>
        </p:spPr>
      </p:pic>
      <p:pic>
        <p:nvPicPr>
          <p:cNvPr id="14" name="Billede 2" descr="Mønter kontur">
            <a:extLst>
              <a:ext uri="{FF2B5EF4-FFF2-40B4-BE49-F238E27FC236}">
                <a16:creationId xmlns:a16="http://schemas.microsoft.com/office/drawing/2014/main" id="{AABCDBF7-2222-310F-E624-2F92AA1438E9}"/>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p:blipFill>
        <p:spPr>
          <a:xfrm>
            <a:off x="1914434" y="4470967"/>
            <a:ext cx="780543" cy="780543"/>
          </a:xfrm>
          <a:prstGeom prst="rect">
            <a:avLst/>
          </a:prstGeom>
        </p:spPr>
      </p:pic>
      <p:pic>
        <p:nvPicPr>
          <p:cNvPr id="15" name="Billede 2" descr="Skolepige kontur">
            <a:extLst>
              <a:ext uri="{FF2B5EF4-FFF2-40B4-BE49-F238E27FC236}">
                <a16:creationId xmlns:a16="http://schemas.microsoft.com/office/drawing/2014/main" id="{61B0D9FE-5399-9A3D-2B50-7DE5A78A96F0}"/>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p:blipFill>
        <p:spPr>
          <a:xfrm>
            <a:off x="1962333" y="5326006"/>
            <a:ext cx="900957" cy="900957"/>
          </a:xfrm>
          <a:prstGeom prst="rect">
            <a:avLst/>
          </a:prstGeom>
        </p:spPr>
      </p:pic>
      <p:pic>
        <p:nvPicPr>
          <p:cNvPr id="16" name="Billede 2" descr="Mønter kontur">
            <a:extLst>
              <a:ext uri="{FF2B5EF4-FFF2-40B4-BE49-F238E27FC236}">
                <a16:creationId xmlns:a16="http://schemas.microsoft.com/office/drawing/2014/main" id="{BA13C8C3-197F-85B9-BC5D-BD804295F34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p:blipFill>
        <p:spPr>
          <a:xfrm>
            <a:off x="10388576" y="4422106"/>
            <a:ext cx="780543" cy="780543"/>
          </a:xfrm>
          <a:prstGeom prst="rect">
            <a:avLst/>
          </a:prstGeom>
        </p:spPr>
      </p:pic>
    </p:spTree>
    <p:extLst>
      <p:ext uri="{BB962C8B-B14F-4D97-AF65-F5344CB8AC3E}">
        <p14:creationId xmlns:p14="http://schemas.microsoft.com/office/powerpoint/2010/main" val="248518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EBACB-4114-50FB-AA51-C4A2B63AF05A}"/>
            </a:ext>
          </a:extLst>
        </p:cNvPr>
        <p:cNvGrpSpPr/>
        <p:nvPr/>
      </p:nvGrpSpPr>
      <p:grpSpPr>
        <a:xfrm>
          <a:off x="0" y="0"/>
          <a:ext cx="0" cy="0"/>
          <a:chOff x="0" y="0"/>
          <a:chExt cx="0" cy="0"/>
        </a:xfrm>
      </p:grpSpPr>
      <p:pic>
        <p:nvPicPr>
          <p:cNvPr id="7" name="Billede 6">
            <a:extLst>
              <a:ext uri="{FF2B5EF4-FFF2-40B4-BE49-F238E27FC236}">
                <a16:creationId xmlns:a16="http://schemas.microsoft.com/office/drawing/2014/main" id="{D93FD1DB-20F0-CEC4-EDFC-D7D0BC32467B}"/>
              </a:ext>
            </a:extLst>
          </p:cNvPr>
          <p:cNvPicPr>
            <a:picLocks noChangeAspect="1"/>
          </p:cNvPicPr>
          <p:nvPr/>
        </p:nvPicPr>
        <p:blipFill>
          <a:blip r:embed="rId3"/>
          <a:stretch>
            <a:fillRect/>
          </a:stretch>
        </p:blipFill>
        <p:spPr>
          <a:xfrm>
            <a:off x="6480313" y="1647479"/>
            <a:ext cx="4651732" cy="4937151"/>
          </a:xfrm>
          <a:prstGeom prst="rect">
            <a:avLst/>
          </a:prstGeom>
        </p:spPr>
      </p:pic>
      <p:pic>
        <p:nvPicPr>
          <p:cNvPr id="5" name="Billede 4">
            <a:extLst>
              <a:ext uri="{FF2B5EF4-FFF2-40B4-BE49-F238E27FC236}">
                <a16:creationId xmlns:a16="http://schemas.microsoft.com/office/drawing/2014/main" id="{8503CBB3-ECA6-CF1B-15F4-D68E1C16BE30}"/>
              </a:ext>
            </a:extLst>
          </p:cNvPr>
          <p:cNvPicPr>
            <a:picLocks noChangeAspect="1"/>
          </p:cNvPicPr>
          <p:nvPr/>
        </p:nvPicPr>
        <p:blipFill>
          <a:blip r:embed="rId4"/>
          <a:stretch>
            <a:fillRect/>
          </a:stretch>
        </p:blipFill>
        <p:spPr>
          <a:xfrm>
            <a:off x="932403" y="1642982"/>
            <a:ext cx="4975416" cy="4839546"/>
          </a:xfrm>
          <a:prstGeom prst="rect">
            <a:avLst/>
          </a:prstGeom>
        </p:spPr>
      </p:pic>
      <p:sp>
        <p:nvSpPr>
          <p:cNvPr id="2" name="Titel 1">
            <a:extLst>
              <a:ext uri="{FF2B5EF4-FFF2-40B4-BE49-F238E27FC236}">
                <a16:creationId xmlns:a16="http://schemas.microsoft.com/office/drawing/2014/main" id="{377DF222-354F-6F14-D622-9FBD064EF0EF}"/>
              </a:ext>
            </a:extLst>
          </p:cNvPr>
          <p:cNvSpPr>
            <a:spLocks noGrp="1"/>
          </p:cNvSpPr>
          <p:nvPr>
            <p:ph type="title"/>
          </p:nvPr>
        </p:nvSpPr>
        <p:spPr/>
        <p:txBody>
          <a:bodyPr>
            <a:normAutofit/>
          </a:bodyPr>
          <a:lstStyle/>
          <a:p>
            <a:r>
              <a:rPr lang="da-DK" sz="3600">
                <a:solidFill>
                  <a:schemeClr val="tx2">
                    <a:lumMod val="75000"/>
                  </a:schemeClr>
                </a:solidFill>
                <a:latin typeface="Arial Black" panose="020B0A04020102020204" pitchFamily="34" charset="0"/>
              </a:rPr>
              <a:t>Brugen af bæredygtighedsudsagn</a:t>
            </a:r>
          </a:p>
        </p:txBody>
      </p:sp>
      <p:pic>
        <p:nvPicPr>
          <p:cNvPr id="3" name="Picture 2" descr="Worried GIFs | Tenor">
            <a:extLst>
              <a:ext uri="{FF2B5EF4-FFF2-40B4-BE49-F238E27FC236}">
                <a16:creationId xmlns:a16="http://schemas.microsoft.com/office/drawing/2014/main" id="{05ECA420-A388-7936-309E-FE07692A86EE}"/>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r="33855"/>
          <a:stretch/>
        </p:blipFill>
        <p:spPr bwMode="auto">
          <a:xfrm>
            <a:off x="4668420" y="1690688"/>
            <a:ext cx="1427580" cy="12539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6" descr="Pleased Season 3 GIF by The Office">
            <a:extLst>
              <a:ext uri="{FF2B5EF4-FFF2-40B4-BE49-F238E27FC236}">
                <a16:creationId xmlns:a16="http://schemas.microsoft.com/office/drawing/2014/main" id="{41B2AA12-92A3-E234-6B8B-A3FB744213B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291942" y="1528794"/>
            <a:ext cx="1504753" cy="12539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C29A59FA-77E5-C1F7-E959-942FC311A7DB}"/>
              </a:ext>
            </a:extLst>
          </p:cNvPr>
          <p:cNvSpPr txBox="1"/>
          <p:nvPr/>
        </p:nvSpPr>
        <p:spPr>
          <a:xfrm>
            <a:off x="508882" y="6496216"/>
            <a:ext cx="9783060" cy="276999"/>
          </a:xfrm>
          <a:prstGeom prst="rect">
            <a:avLst/>
          </a:prstGeom>
          <a:noFill/>
        </p:spPr>
        <p:txBody>
          <a:bodyPr wrap="square" rtlCol="0">
            <a:spAutoFit/>
          </a:bodyPr>
          <a:lstStyle/>
          <a:p>
            <a:r>
              <a:rPr lang="da-DK" sz="1200"/>
              <a:t>Kilde: Eksemplerne er illustrative og stammer fra </a:t>
            </a:r>
            <a:r>
              <a:rPr lang="da-DK" sz="1200">
                <a:hlinkClick r:id="rId7"/>
              </a:rPr>
              <a:t>Forbrugerombudsmandens anbefalinger til virksomheders miljømarkedsføring</a:t>
            </a:r>
            <a:r>
              <a:rPr lang="da-DK" sz="1200"/>
              <a:t> fra 2024 </a:t>
            </a:r>
          </a:p>
        </p:txBody>
      </p:sp>
    </p:spTree>
    <p:extLst>
      <p:ext uri="{BB962C8B-B14F-4D97-AF65-F5344CB8AC3E}">
        <p14:creationId xmlns:p14="http://schemas.microsoft.com/office/powerpoint/2010/main" val="96793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8945B-3F59-175A-6604-646272B84A7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E8FBDB5-1C83-519C-06CE-82A1203D896F}"/>
              </a:ext>
            </a:extLst>
          </p:cNvPr>
          <p:cNvSpPr>
            <a:spLocks noGrp="1"/>
          </p:cNvSpPr>
          <p:nvPr>
            <p:ph type="title"/>
          </p:nvPr>
        </p:nvSpPr>
        <p:spPr>
          <a:xfrm>
            <a:off x="838200" y="365125"/>
            <a:ext cx="5578503" cy="1325563"/>
          </a:xfrm>
        </p:spPr>
        <p:txBody>
          <a:bodyPr>
            <a:normAutofit/>
          </a:bodyPr>
          <a:lstStyle/>
          <a:p>
            <a:r>
              <a:rPr lang="da-DK">
                <a:solidFill>
                  <a:schemeClr val="tx2">
                    <a:lumMod val="75000"/>
                  </a:schemeClr>
                </a:solidFill>
                <a:latin typeface="Arial Black" panose="020B0A04020102020204" pitchFamily="34" charset="0"/>
              </a:rPr>
              <a:t>Fra den virkelige verden</a:t>
            </a:r>
          </a:p>
        </p:txBody>
      </p:sp>
      <p:sp>
        <p:nvSpPr>
          <p:cNvPr id="4" name="Tekstfelt 3">
            <a:extLst>
              <a:ext uri="{FF2B5EF4-FFF2-40B4-BE49-F238E27FC236}">
                <a16:creationId xmlns:a16="http://schemas.microsoft.com/office/drawing/2014/main" id="{F9DFD7D4-D97C-3B00-1CEF-6FC419BFC56A}"/>
              </a:ext>
            </a:extLst>
          </p:cNvPr>
          <p:cNvSpPr txBox="1"/>
          <p:nvPr/>
        </p:nvSpPr>
        <p:spPr>
          <a:xfrm>
            <a:off x="838200" y="6262042"/>
            <a:ext cx="5904506" cy="461665"/>
          </a:xfrm>
          <a:prstGeom prst="rect">
            <a:avLst/>
          </a:prstGeom>
          <a:noFill/>
        </p:spPr>
        <p:txBody>
          <a:bodyPr wrap="square">
            <a:spAutoFit/>
          </a:bodyPr>
          <a:lstStyle/>
          <a:p>
            <a:r>
              <a:rPr lang="da-DK" sz="1200"/>
              <a:t>Kilder: billede fra </a:t>
            </a:r>
            <a:r>
              <a:rPr lang="da-DK" sz="1200">
                <a:hlinkClick r:id="rId3"/>
              </a:rPr>
              <a:t>annoncetillæg</a:t>
            </a:r>
            <a:r>
              <a:rPr lang="da-DK" sz="1200"/>
              <a:t> publiceret 12.11.2021. Artikler fra </a:t>
            </a:r>
            <a:r>
              <a:rPr lang="da-DK" sz="1200">
                <a:hlinkClick r:id="rId4"/>
              </a:rPr>
              <a:t>Greenpeace</a:t>
            </a:r>
            <a:r>
              <a:rPr lang="da-DK" sz="1200"/>
              <a:t> og </a:t>
            </a:r>
            <a:r>
              <a:rPr lang="da-DK" sz="1200">
                <a:hlinkClick r:id="rId5"/>
              </a:rPr>
              <a:t>Finans.dk</a:t>
            </a:r>
            <a:r>
              <a:rPr lang="da-DK" sz="1200"/>
              <a:t> samt pressemeddelelse fra </a:t>
            </a:r>
            <a:r>
              <a:rPr lang="da-DK" sz="1200">
                <a:hlinkClick r:id="rId6"/>
              </a:rPr>
              <a:t>forbrugerombudsmanden</a:t>
            </a:r>
            <a:r>
              <a:rPr lang="da-DK" sz="1200"/>
              <a:t>  </a:t>
            </a:r>
          </a:p>
        </p:txBody>
      </p:sp>
      <p:pic>
        <p:nvPicPr>
          <p:cNvPr id="6" name="Billede 5">
            <a:extLst>
              <a:ext uri="{FF2B5EF4-FFF2-40B4-BE49-F238E27FC236}">
                <a16:creationId xmlns:a16="http://schemas.microsoft.com/office/drawing/2014/main" id="{63348B13-1470-86F1-9761-EFF46BAB89BE}"/>
              </a:ext>
            </a:extLst>
          </p:cNvPr>
          <p:cNvPicPr>
            <a:picLocks noChangeAspect="1"/>
          </p:cNvPicPr>
          <p:nvPr/>
        </p:nvPicPr>
        <p:blipFill>
          <a:blip r:embed="rId7"/>
          <a:stretch>
            <a:fillRect/>
          </a:stretch>
        </p:blipFill>
        <p:spPr>
          <a:xfrm>
            <a:off x="6973294" y="0"/>
            <a:ext cx="5218706" cy="6869434"/>
          </a:xfrm>
          <a:prstGeom prst="rect">
            <a:avLst/>
          </a:prstGeom>
        </p:spPr>
      </p:pic>
      <p:pic>
        <p:nvPicPr>
          <p:cNvPr id="10" name="Billede 9">
            <a:extLst>
              <a:ext uri="{FF2B5EF4-FFF2-40B4-BE49-F238E27FC236}">
                <a16:creationId xmlns:a16="http://schemas.microsoft.com/office/drawing/2014/main" id="{306397F8-9D62-98FE-270A-B2417F22FB48}"/>
              </a:ext>
            </a:extLst>
          </p:cNvPr>
          <p:cNvPicPr>
            <a:picLocks noChangeAspect="1"/>
          </p:cNvPicPr>
          <p:nvPr/>
        </p:nvPicPr>
        <p:blipFill>
          <a:blip r:embed="rId8"/>
          <a:srcRect l="18993" t="11878"/>
          <a:stretch/>
        </p:blipFill>
        <p:spPr>
          <a:xfrm>
            <a:off x="966483" y="2083242"/>
            <a:ext cx="6048921" cy="34284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Billede 11">
            <a:extLst>
              <a:ext uri="{FF2B5EF4-FFF2-40B4-BE49-F238E27FC236}">
                <a16:creationId xmlns:a16="http://schemas.microsoft.com/office/drawing/2014/main" id="{645FCADB-20E4-EEFB-62F0-3D4C810C2427}"/>
              </a:ext>
            </a:extLst>
          </p:cNvPr>
          <p:cNvPicPr>
            <a:picLocks noChangeAspect="1"/>
          </p:cNvPicPr>
          <p:nvPr/>
        </p:nvPicPr>
        <p:blipFill>
          <a:blip r:embed="rId9"/>
          <a:stretch>
            <a:fillRect/>
          </a:stretch>
        </p:blipFill>
        <p:spPr>
          <a:xfrm>
            <a:off x="2480806" y="1769222"/>
            <a:ext cx="5032129" cy="40564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Billede 13">
            <a:extLst>
              <a:ext uri="{FF2B5EF4-FFF2-40B4-BE49-F238E27FC236}">
                <a16:creationId xmlns:a16="http://schemas.microsoft.com/office/drawing/2014/main" id="{E37757F9-D1B2-DF81-71A9-521201F6FB80}"/>
              </a:ext>
            </a:extLst>
          </p:cNvPr>
          <p:cNvPicPr>
            <a:picLocks noChangeAspect="1"/>
          </p:cNvPicPr>
          <p:nvPr/>
        </p:nvPicPr>
        <p:blipFill>
          <a:blip r:embed="rId10"/>
          <a:stretch>
            <a:fillRect/>
          </a:stretch>
        </p:blipFill>
        <p:spPr>
          <a:xfrm>
            <a:off x="4399754" y="1690688"/>
            <a:ext cx="5581155" cy="40436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5916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3131D65E-31E5-9800-8C7C-03AB647B1FB1}"/>
              </a:ext>
            </a:extLst>
          </p:cNvPr>
          <p:cNvSpPr/>
          <p:nvPr/>
        </p:nvSpPr>
        <p:spPr>
          <a:xfrm>
            <a:off x="0" y="0"/>
            <a:ext cx="12192000" cy="685800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BB620D4C-0B6F-37B6-F673-C9DFFD28E118}"/>
              </a:ext>
            </a:extLst>
          </p:cNvPr>
          <p:cNvSpPr/>
          <p:nvPr/>
        </p:nvSpPr>
        <p:spPr>
          <a:xfrm>
            <a:off x="128916" y="165740"/>
            <a:ext cx="990600" cy="990600"/>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BE2D907B-F34A-F192-55AB-549130B00991}"/>
              </a:ext>
            </a:extLst>
          </p:cNvPr>
          <p:cNvSpPr>
            <a:spLocks noGrp="1"/>
          </p:cNvSpPr>
          <p:nvPr>
            <p:ph type="title"/>
          </p:nvPr>
        </p:nvSpPr>
        <p:spPr>
          <a:xfrm>
            <a:off x="831850" y="1680002"/>
            <a:ext cx="10515600" cy="2852737"/>
          </a:xfrm>
        </p:spPr>
        <p:txBody>
          <a:bodyPr>
            <a:noAutofit/>
          </a:bodyPr>
          <a:lstStyle/>
          <a:p>
            <a:r>
              <a:rPr lang="da-DK" sz="4800" b="0" i="0" u="none" strike="noStrike">
                <a:solidFill>
                  <a:schemeClr val="tx2">
                    <a:lumMod val="75000"/>
                  </a:schemeClr>
                </a:solidFill>
                <a:effectLst/>
                <a:latin typeface="Arial Black" panose="020B0A04020102020204" pitchFamily="34" charset="0"/>
              </a:rPr>
              <a:t>Pas på med farver og billeder for markedsføring er mere end ord </a:t>
            </a:r>
            <a:endParaRPr lang="da-DK" sz="4800">
              <a:solidFill>
                <a:schemeClr val="tx2">
                  <a:lumMod val="75000"/>
                </a:schemeClr>
              </a:solidFill>
              <a:latin typeface="Arial Black" panose="020B0A04020102020204" pitchFamily="34" charset="0"/>
            </a:endParaRPr>
          </a:p>
        </p:txBody>
      </p:sp>
      <p:sp>
        <p:nvSpPr>
          <p:cNvPr id="3" name="Pladsholder til tekst 2">
            <a:extLst>
              <a:ext uri="{FF2B5EF4-FFF2-40B4-BE49-F238E27FC236}">
                <a16:creationId xmlns:a16="http://schemas.microsoft.com/office/drawing/2014/main" id="{511953A6-2F61-D40A-EDC3-7F3D8AE77A22}"/>
              </a:ext>
            </a:extLst>
          </p:cNvPr>
          <p:cNvSpPr>
            <a:spLocks noGrp="1"/>
          </p:cNvSpPr>
          <p:nvPr>
            <p:ph type="body" idx="1"/>
          </p:nvPr>
        </p:nvSpPr>
        <p:spPr/>
        <p:txBody>
          <a:bodyPr/>
          <a:lstStyle/>
          <a:p>
            <a:r>
              <a:rPr lang="da-DK" b="0" i="0" u="none" strike="noStrike">
                <a:solidFill>
                  <a:srgbClr val="4B6A7A"/>
                </a:solidFill>
                <a:effectLst/>
              </a:rPr>
              <a:t>Det er </a:t>
            </a:r>
            <a:r>
              <a:rPr lang="da-DK">
                <a:solidFill>
                  <a:srgbClr val="4B6A7A"/>
                </a:solidFill>
              </a:rPr>
              <a:t>helhedsindtrykket som gælder</a:t>
            </a:r>
            <a:endParaRPr lang="da-DK"/>
          </a:p>
        </p:txBody>
      </p:sp>
      <p:sp>
        <p:nvSpPr>
          <p:cNvPr id="9" name="Tekstfelt 8">
            <a:extLst>
              <a:ext uri="{FF2B5EF4-FFF2-40B4-BE49-F238E27FC236}">
                <a16:creationId xmlns:a16="http://schemas.microsoft.com/office/drawing/2014/main" id="{91D17A06-73F5-310C-AB0D-E13D92C381EE}"/>
              </a:ext>
            </a:extLst>
          </p:cNvPr>
          <p:cNvSpPr txBox="1"/>
          <p:nvPr/>
        </p:nvSpPr>
        <p:spPr>
          <a:xfrm>
            <a:off x="448003" y="307097"/>
            <a:ext cx="352425" cy="707886"/>
          </a:xfrm>
          <a:prstGeom prst="rect">
            <a:avLst/>
          </a:prstGeom>
          <a:noFill/>
        </p:spPr>
        <p:txBody>
          <a:bodyPr wrap="square" rtlCol="0">
            <a:spAutoFit/>
          </a:bodyPr>
          <a:lstStyle/>
          <a:p>
            <a:pPr algn="ctr"/>
            <a:r>
              <a:rPr lang="da-DK" sz="4000">
                <a:solidFill>
                  <a:schemeClr val="bg1"/>
                </a:solidFill>
                <a:latin typeface="Arial Black" panose="020B0A04020102020204" pitchFamily="34" charset="0"/>
              </a:rPr>
              <a:t>2</a:t>
            </a:r>
          </a:p>
        </p:txBody>
      </p:sp>
    </p:spTree>
    <p:extLst>
      <p:ext uri="{BB962C8B-B14F-4D97-AF65-F5344CB8AC3E}">
        <p14:creationId xmlns:p14="http://schemas.microsoft.com/office/powerpoint/2010/main" val="1067268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019B8-7087-2545-DB4D-E31148DE0DEC}"/>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AFC5BF5-CA3D-A3A1-9205-236FB1E52728}"/>
              </a:ext>
            </a:extLst>
          </p:cNvPr>
          <p:cNvSpPr>
            <a:spLocks noGrp="1"/>
          </p:cNvSpPr>
          <p:nvPr>
            <p:ph type="title"/>
          </p:nvPr>
        </p:nvSpPr>
        <p:spPr/>
        <p:txBody>
          <a:bodyPr>
            <a:normAutofit/>
          </a:bodyPr>
          <a:lstStyle/>
          <a:p>
            <a:r>
              <a:rPr lang="da-DK">
                <a:solidFill>
                  <a:schemeClr val="tx2"/>
                </a:solidFill>
                <a:latin typeface="Arial Black" panose="020B0A04020102020204" pitchFamily="34" charset="0"/>
              </a:rPr>
              <a:t>Et (grønt) billede siger mere end 1000 ord</a:t>
            </a:r>
          </a:p>
        </p:txBody>
      </p:sp>
      <p:pic>
        <p:nvPicPr>
          <p:cNvPr id="5" name="Pladsholder til indhold 9" descr="Et billede, der indeholder tekst, grøn&#10;&#10;Automatisk genereret beskrivelse">
            <a:extLst>
              <a:ext uri="{FF2B5EF4-FFF2-40B4-BE49-F238E27FC236}">
                <a16:creationId xmlns:a16="http://schemas.microsoft.com/office/drawing/2014/main" id="{9EB4A772-0B30-DFD5-10BC-9D8E5B067B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88" t="9265" r="52396" b="51609"/>
          <a:stretch/>
        </p:blipFill>
        <p:spPr>
          <a:xfrm>
            <a:off x="409437" y="4773050"/>
            <a:ext cx="3681515" cy="1719824"/>
          </a:xfrm>
          <a:prstGeom prst="rect">
            <a:avLst/>
          </a:prstGeom>
          <a:noFill/>
        </p:spPr>
      </p:pic>
      <p:pic>
        <p:nvPicPr>
          <p:cNvPr id="6" name="Pladsholder til indhold 9" descr="Et billede, der indeholder tekst, grøn&#10;&#10;Automatisk genereret beskrivelse">
            <a:extLst>
              <a:ext uri="{FF2B5EF4-FFF2-40B4-BE49-F238E27FC236}">
                <a16:creationId xmlns:a16="http://schemas.microsoft.com/office/drawing/2014/main" id="{1330D340-5177-321D-FD2A-26E1BFE49D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884" t="-1" r="26555" b="62511"/>
          <a:stretch/>
        </p:blipFill>
        <p:spPr>
          <a:xfrm>
            <a:off x="3963739" y="4985456"/>
            <a:ext cx="1292332" cy="1325563"/>
          </a:xfrm>
          <a:prstGeom prst="rect">
            <a:avLst/>
          </a:prstGeom>
          <a:noFill/>
        </p:spPr>
      </p:pic>
      <p:pic>
        <p:nvPicPr>
          <p:cNvPr id="7" name="Pladsholder til indhold 9" descr="Et billede, der indeholder tekst, grøn&#10;&#10;Automatisk genereret beskrivelse">
            <a:extLst>
              <a:ext uri="{FF2B5EF4-FFF2-40B4-BE49-F238E27FC236}">
                <a16:creationId xmlns:a16="http://schemas.microsoft.com/office/drawing/2014/main" id="{695C803C-172B-E794-E6BC-662B9CE544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411" t="38986"/>
          <a:stretch/>
        </p:blipFill>
        <p:spPr>
          <a:xfrm>
            <a:off x="8406083" y="4264979"/>
            <a:ext cx="3463333" cy="2497885"/>
          </a:xfrm>
          <a:prstGeom prst="rect">
            <a:avLst/>
          </a:prstGeom>
          <a:noFill/>
        </p:spPr>
      </p:pic>
      <p:pic>
        <p:nvPicPr>
          <p:cNvPr id="8" name="Pladsholder til indhold 9" descr="Et billede, der indeholder tekst, grøn&#10;&#10;Automatisk genereret beskrivelse">
            <a:extLst>
              <a:ext uri="{FF2B5EF4-FFF2-40B4-BE49-F238E27FC236}">
                <a16:creationId xmlns:a16="http://schemas.microsoft.com/office/drawing/2014/main" id="{D187EADC-11E3-C4D9-6752-71EE8283C6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350" t="49471" r="48573" b="6700"/>
          <a:stretch/>
        </p:blipFill>
        <p:spPr>
          <a:xfrm>
            <a:off x="9928928" y="2436531"/>
            <a:ext cx="1940488" cy="1590675"/>
          </a:xfrm>
          <a:prstGeom prst="rect">
            <a:avLst/>
          </a:prstGeom>
          <a:noFill/>
        </p:spPr>
      </p:pic>
      <p:pic>
        <p:nvPicPr>
          <p:cNvPr id="9" name="Billede 8">
            <a:extLst>
              <a:ext uri="{FF2B5EF4-FFF2-40B4-BE49-F238E27FC236}">
                <a16:creationId xmlns:a16="http://schemas.microsoft.com/office/drawing/2014/main" id="{82C69A9E-655B-F620-1788-650D7DE47347}"/>
              </a:ext>
            </a:extLst>
          </p:cNvPr>
          <p:cNvPicPr>
            <a:picLocks noChangeAspect="1"/>
          </p:cNvPicPr>
          <p:nvPr/>
        </p:nvPicPr>
        <p:blipFill>
          <a:blip r:embed="rId4"/>
          <a:stretch>
            <a:fillRect/>
          </a:stretch>
        </p:blipFill>
        <p:spPr>
          <a:xfrm>
            <a:off x="891330" y="1913196"/>
            <a:ext cx="4109295" cy="2568309"/>
          </a:xfrm>
          <a:prstGeom prst="rect">
            <a:avLst/>
          </a:prstGeom>
        </p:spPr>
      </p:pic>
      <p:pic>
        <p:nvPicPr>
          <p:cNvPr id="10" name="Billede 9">
            <a:extLst>
              <a:ext uri="{FF2B5EF4-FFF2-40B4-BE49-F238E27FC236}">
                <a16:creationId xmlns:a16="http://schemas.microsoft.com/office/drawing/2014/main" id="{20808D34-4743-AA77-7F79-6D19A1E49DEB}"/>
              </a:ext>
            </a:extLst>
          </p:cNvPr>
          <p:cNvPicPr>
            <a:picLocks noChangeAspect="1"/>
          </p:cNvPicPr>
          <p:nvPr/>
        </p:nvPicPr>
        <p:blipFill>
          <a:blip r:embed="rId5"/>
          <a:stretch>
            <a:fillRect/>
          </a:stretch>
        </p:blipFill>
        <p:spPr>
          <a:xfrm>
            <a:off x="5506991" y="1948469"/>
            <a:ext cx="4364741" cy="2168731"/>
          </a:xfrm>
          <a:prstGeom prst="rect">
            <a:avLst/>
          </a:prstGeom>
        </p:spPr>
      </p:pic>
      <p:pic>
        <p:nvPicPr>
          <p:cNvPr id="11" name="Billede 10">
            <a:extLst>
              <a:ext uri="{FF2B5EF4-FFF2-40B4-BE49-F238E27FC236}">
                <a16:creationId xmlns:a16="http://schemas.microsoft.com/office/drawing/2014/main" id="{33DB912D-3EB8-4662-5922-616939B5DB7E}"/>
              </a:ext>
            </a:extLst>
          </p:cNvPr>
          <p:cNvPicPr>
            <a:picLocks noChangeAspect="1"/>
          </p:cNvPicPr>
          <p:nvPr/>
        </p:nvPicPr>
        <p:blipFill>
          <a:blip r:embed="rId6"/>
          <a:stretch>
            <a:fillRect/>
          </a:stretch>
        </p:blipFill>
        <p:spPr>
          <a:xfrm>
            <a:off x="5385497" y="4374981"/>
            <a:ext cx="2827652" cy="2120739"/>
          </a:xfrm>
          <a:prstGeom prst="rect">
            <a:avLst/>
          </a:prstGeom>
        </p:spPr>
      </p:pic>
    </p:spTree>
    <p:extLst>
      <p:ext uri="{BB962C8B-B14F-4D97-AF65-F5344CB8AC3E}">
        <p14:creationId xmlns:p14="http://schemas.microsoft.com/office/powerpoint/2010/main" val="1258649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9B82D40-E885-6521-7228-B9FC44C9C95D}"/>
              </a:ext>
            </a:extLst>
          </p:cNvPr>
          <p:cNvSpPr/>
          <p:nvPr/>
        </p:nvSpPr>
        <p:spPr>
          <a:xfrm>
            <a:off x="0" y="0"/>
            <a:ext cx="12192000" cy="685800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BE2D907B-F34A-F192-55AB-549130B00991}"/>
              </a:ext>
            </a:extLst>
          </p:cNvPr>
          <p:cNvSpPr>
            <a:spLocks noGrp="1"/>
          </p:cNvSpPr>
          <p:nvPr>
            <p:ph type="title"/>
          </p:nvPr>
        </p:nvSpPr>
        <p:spPr>
          <a:xfrm>
            <a:off x="831850" y="1680002"/>
            <a:ext cx="10515600" cy="2852737"/>
          </a:xfrm>
        </p:spPr>
        <p:txBody>
          <a:bodyPr>
            <a:noAutofit/>
          </a:bodyPr>
          <a:lstStyle/>
          <a:p>
            <a:r>
              <a:rPr lang="da-DK" sz="5400">
                <a:solidFill>
                  <a:schemeClr val="tx2">
                    <a:lumMod val="75000"/>
                  </a:schemeClr>
                </a:solidFill>
                <a:latin typeface="Arial Black" panose="020B0A04020102020204" pitchFamily="34" charset="0"/>
              </a:rPr>
              <a:t>Vælg specifikke fremfor generelle udsagn</a:t>
            </a:r>
          </a:p>
        </p:txBody>
      </p:sp>
      <p:sp>
        <p:nvSpPr>
          <p:cNvPr id="3" name="Pladsholder til tekst 2">
            <a:extLst>
              <a:ext uri="{FF2B5EF4-FFF2-40B4-BE49-F238E27FC236}">
                <a16:creationId xmlns:a16="http://schemas.microsoft.com/office/drawing/2014/main" id="{511953A6-2F61-D40A-EDC3-7F3D8AE77A22}"/>
              </a:ext>
            </a:extLst>
          </p:cNvPr>
          <p:cNvSpPr>
            <a:spLocks noGrp="1"/>
          </p:cNvSpPr>
          <p:nvPr>
            <p:ph type="body" idx="1"/>
          </p:nvPr>
        </p:nvSpPr>
        <p:spPr/>
        <p:txBody>
          <a:bodyPr/>
          <a:lstStyle/>
          <a:p>
            <a:endParaRPr lang="da-DK"/>
          </a:p>
        </p:txBody>
      </p:sp>
      <p:sp>
        <p:nvSpPr>
          <p:cNvPr id="6" name="Ellipse 5">
            <a:extLst>
              <a:ext uri="{FF2B5EF4-FFF2-40B4-BE49-F238E27FC236}">
                <a16:creationId xmlns:a16="http://schemas.microsoft.com/office/drawing/2014/main" id="{0EC036CC-CEE9-AC42-CB57-A10E954A2C64}"/>
              </a:ext>
            </a:extLst>
          </p:cNvPr>
          <p:cNvSpPr/>
          <p:nvPr/>
        </p:nvSpPr>
        <p:spPr>
          <a:xfrm>
            <a:off x="128916" y="165740"/>
            <a:ext cx="990600" cy="990600"/>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6E5E431D-C17E-E931-FAB5-75AA5D99C5B4}"/>
              </a:ext>
            </a:extLst>
          </p:cNvPr>
          <p:cNvSpPr txBox="1"/>
          <p:nvPr/>
        </p:nvSpPr>
        <p:spPr>
          <a:xfrm>
            <a:off x="448003" y="307097"/>
            <a:ext cx="352425" cy="707886"/>
          </a:xfrm>
          <a:prstGeom prst="rect">
            <a:avLst/>
          </a:prstGeom>
          <a:noFill/>
        </p:spPr>
        <p:txBody>
          <a:bodyPr wrap="square" rtlCol="0">
            <a:spAutoFit/>
          </a:bodyPr>
          <a:lstStyle/>
          <a:p>
            <a:pPr algn="ctr"/>
            <a:r>
              <a:rPr lang="da-DK" sz="4000">
                <a:solidFill>
                  <a:schemeClr val="bg1"/>
                </a:solidFill>
                <a:latin typeface="Arial Black" panose="020B0A04020102020204" pitchFamily="34" charset="0"/>
              </a:rPr>
              <a:t>3</a:t>
            </a:r>
          </a:p>
        </p:txBody>
      </p:sp>
    </p:spTree>
    <p:extLst>
      <p:ext uri="{BB962C8B-B14F-4D97-AF65-F5344CB8AC3E}">
        <p14:creationId xmlns:p14="http://schemas.microsoft.com/office/powerpoint/2010/main" val="120314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C31DCC-1BD1-B00D-1E9A-9B083E89C0B0}"/>
              </a:ext>
            </a:extLst>
          </p:cNvPr>
          <p:cNvSpPr>
            <a:spLocks noGrp="1"/>
          </p:cNvSpPr>
          <p:nvPr>
            <p:ph type="title"/>
          </p:nvPr>
        </p:nvSpPr>
        <p:spPr/>
        <p:txBody>
          <a:bodyPr>
            <a:normAutofit/>
          </a:bodyPr>
          <a:lstStyle/>
          <a:p>
            <a:r>
              <a:rPr lang="da-DK" sz="3600">
                <a:solidFill>
                  <a:schemeClr val="tx2">
                    <a:lumMod val="75000"/>
                  </a:schemeClr>
                </a:solidFill>
                <a:latin typeface="Arial Black" panose="020B0A04020102020204" pitchFamily="34" charset="0"/>
              </a:rPr>
              <a:t>Groft sagt 2 kategorier af grønne udsagn</a:t>
            </a:r>
          </a:p>
        </p:txBody>
      </p:sp>
      <p:sp>
        <p:nvSpPr>
          <p:cNvPr id="3" name="Pladsholder til indhold 2">
            <a:extLst>
              <a:ext uri="{FF2B5EF4-FFF2-40B4-BE49-F238E27FC236}">
                <a16:creationId xmlns:a16="http://schemas.microsoft.com/office/drawing/2014/main" id="{3CBCF496-8146-916A-A4C1-9AC0643A5C20}"/>
              </a:ext>
            </a:extLst>
          </p:cNvPr>
          <p:cNvSpPr>
            <a:spLocks noGrp="1"/>
          </p:cNvSpPr>
          <p:nvPr>
            <p:ph sz="half" idx="1"/>
          </p:nvPr>
        </p:nvSpPr>
        <p:spPr>
          <a:xfrm>
            <a:off x="838200" y="1852905"/>
            <a:ext cx="5181600" cy="4351338"/>
          </a:xfrm>
        </p:spPr>
        <p:txBody>
          <a:bodyPr>
            <a:normAutofit/>
          </a:bodyPr>
          <a:lstStyle/>
          <a:p>
            <a:pPr marL="0" indent="0">
              <a:buNone/>
            </a:pPr>
            <a:r>
              <a:rPr lang="da-DK" sz="2400" b="1" dirty="0">
                <a:solidFill>
                  <a:schemeClr val="tx2">
                    <a:lumMod val="75000"/>
                  </a:schemeClr>
                </a:solidFill>
              </a:rPr>
              <a:t>Generelle udsagn</a:t>
            </a:r>
          </a:p>
          <a:p>
            <a:pPr lvl="1"/>
            <a:r>
              <a:rPr lang="da-DK" sz="2000" dirty="0">
                <a:solidFill>
                  <a:schemeClr val="tx2">
                    <a:lumMod val="75000"/>
                  </a:schemeClr>
                </a:solidFill>
              </a:rPr>
              <a:t>Grøn</a:t>
            </a:r>
          </a:p>
          <a:p>
            <a:pPr lvl="1"/>
            <a:r>
              <a:rPr lang="da-DK" sz="2000" dirty="0">
                <a:solidFill>
                  <a:schemeClr val="tx2">
                    <a:lumMod val="75000"/>
                  </a:schemeClr>
                </a:solidFill>
              </a:rPr>
              <a:t>Et grøn valg</a:t>
            </a:r>
          </a:p>
          <a:p>
            <a:pPr lvl="1"/>
            <a:r>
              <a:rPr lang="da-DK" sz="2000" dirty="0">
                <a:solidFill>
                  <a:schemeClr val="tx2">
                    <a:lumMod val="75000"/>
                  </a:schemeClr>
                </a:solidFill>
              </a:rPr>
              <a:t>Klimavenlig</a:t>
            </a:r>
          </a:p>
          <a:p>
            <a:pPr lvl="1"/>
            <a:r>
              <a:rPr lang="da-DK" sz="2000" dirty="0">
                <a:solidFill>
                  <a:schemeClr val="tx2">
                    <a:lumMod val="75000"/>
                  </a:schemeClr>
                </a:solidFill>
              </a:rPr>
              <a:t>Miljøvenlig</a:t>
            </a:r>
          </a:p>
          <a:p>
            <a:pPr lvl="1"/>
            <a:r>
              <a:rPr lang="da-DK" sz="2000" dirty="0">
                <a:solidFill>
                  <a:schemeClr val="tx2">
                    <a:lumMod val="75000"/>
                  </a:schemeClr>
                </a:solidFill>
              </a:rPr>
              <a:t>Vi passer på miljøet</a:t>
            </a:r>
          </a:p>
          <a:p>
            <a:pPr lvl="1"/>
            <a:r>
              <a:rPr lang="da-DK" sz="2000" dirty="0">
                <a:solidFill>
                  <a:schemeClr val="tx2">
                    <a:lumMod val="75000"/>
                  </a:schemeClr>
                </a:solidFill>
              </a:rPr>
              <a:t>Godt for planeten</a:t>
            </a:r>
          </a:p>
        </p:txBody>
      </p:sp>
      <p:sp>
        <p:nvSpPr>
          <p:cNvPr id="4" name="Pladsholder til indhold 3">
            <a:extLst>
              <a:ext uri="{FF2B5EF4-FFF2-40B4-BE49-F238E27FC236}">
                <a16:creationId xmlns:a16="http://schemas.microsoft.com/office/drawing/2014/main" id="{3DF1994F-EA8B-A8AD-46F5-ADDA2515A8FC}"/>
              </a:ext>
            </a:extLst>
          </p:cNvPr>
          <p:cNvSpPr>
            <a:spLocks noGrp="1"/>
          </p:cNvSpPr>
          <p:nvPr>
            <p:ph sz="half" idx="2"/>
          </p:nvPr>
        </p:nvSpPr>
        <p:spPr>
          <a:xfrm>
            <a:off x="6172199" y="1852905"/>
            <a:ext cx="5437683" cy="4351338"/>
          </a:xfrm>
        </p:spPr>
        <p:txBody>
          <a:bodyPr>
            <a:normAutofit/>
          </a:bodyPr>
          <a:lstStyle/>
          <a:p>
            <a:pPr marL="0" indent="0">
              <a:buNone/>
            </a:pPr>
            <a:r>
              <a:rPr lang="da-DK" sz="2400" b="1" dirty="0">
                <a:solidFill>
                  <a:schemeClr val="tx2">
                    <a:lumMod val="75000"/>
                  </a:schemeClr>
                </a:solidFill>
              </a:rPr>
              <a:t>Konkrete udsagn</a:t>
            </a:r>
          </a:p>
          <a:p>
            <a:pPr lvl="1"/>
            <a:r>
              <a:rPr lang="da-DK" sz="2000" i="1" dirty="0">
                <a:solidFill>
                  <a:schemeClr val="tx2">
                    <a:lumMod val="75000"/>
                  </a:schemeClr>
                </a:solidFill>
              </a:rPr>
              <a:t>Vi har reduceret vores CO2 udledning med 30% på vores leveringer”</a:t>
            </a:r>
          </a:p>
          <a:p>
            <a:pPr lvl="1"/>
            <a:r>
              <a:rPr lang="da-DK" sz="2000" i="1" dirty="0">
                <a:solidFill>
                  <a:schemeClr val="tx2">
                    <a:lumMod val="75000"/>
                  </a:schemeClr>
                </a:solidFill>
              </a:rPr>
              <a:t>Vores færge er 100%  </a:t>
            </a:r>
            <a:r>
              <a:rPr lang="da-DK" sz="2000" i="1" dirty="0" err="1">
                <a:solidFill>
                  <a:schemeClr val="tx2">
                    <a:lumMod val="75000"/>
                  </a:schemeClr>
                </a:solidFill>
              </a:rPr>
              <a:t>el-dreven</a:t>
            </a:r>
            <a:endParaRPr lang="da-DK" sz="2000" i="1" dirty="0">
              <a:solidFill>
                <a:schemeClr val="tx2">
                  <a:lumMod val="75000"/>
                </a:schemeClr>
              </a:solidFill>
            </a:endParaRPr>
          </a:p>
          <a:p>
            <a:pPr lvl="1"/>
            <a:r>
              <a:rPr lang="da-DK" sz="2000" i="1" dirty="0">
                <a:solidFill>
                  <a:schemeClr val="tx2">
                    <a:lumMod val="75000"/>
                  </a:schemeClr>
                </a:solidFill>
              </a:rPr>
              <a:t>Emballage af 100% genanvendt plast</a:t>
            </a:r>
          </a:p>
          <a:p>
            <a:pPr lvl="1"/>
            <a:r>
              <a:rPr lang="da-DK" sz="2000" i="1" dirty="0">
                <a:solidFill>
                  <a:schemeClr val="tx2">
                    <a:lumMod val="75000"/>
                  </a:schemeClr>
                </a:solidFill>
              </a:rPr>
              <a:t>Dette produkt er certificeret økologisk</a:t>
            </a:r>
          </a:p>
          <a:p>
            <a:pPr lvl="1"/>
            <a:r>
              <a:rPr lang="da-DK" sz="2000" i="1" dirty="0">
                <a:solidFill>
                  <a:schemeClr val="tx2">
                    <a:lumMod val="75000"/>
                  </a:schemeClr>
                </a:solidFill>
              </a:rPr>
              <a:t>Vores produkter er svanemærkede</a:t>
            </a:r>
          </a:p>
          <a:p>
            <a:pPr lvl="1"/>
            <a:endParaRPr lang="da-DK" sz="2000" i="1" dirty="0">
              <a:solidFill>
                <a:schemeClr val="tx2">
                  <a:lumMod val="75000"/>
                </a:schemeClr>
              </a:solidFill>
            </a:endParaRPr>
          </a:p>
          <a:p>
            <a:pPr marL="0" indent="0">
              <a:buNone/>
            </a:pPr>
            <a:endParaRPr lang="da-DK" sz="2400" dirty="0">
              <a:solidFill>
                <a:schemeClr val="tx2">
                  <a:lumMod val="75000"/>
                </a:schemeClr>
              </a:solidFill>
            </a:endParaRPr>
          </a:p>
        </p:txBody>
      </p:sp>
      <p:pic>
        <p:nvPicPr>
          <p:cNvPr id="7170" name="Picture 2" descr="Worried GIFs | Tenor">
            <a:extLst>
              <a:ext uri="{FF2B5EF4-FFF2-40B4-BE49-F238E27FC236}">
                <a16:creationId xmlns:a16="http://schemas.microsoft.com/office/drawing/2014/main" id="{094D3C74-39D2-42D5-8740-8137995D9885}"/>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r="32078"/>
          <a:stretch/>
        </p:blipFill>
        <p:spPr bwMode="auto">
          <a:xfrm>
            <a:off x="1813518" y="4526991"/>
            <a:ext cx="2377084" cy="189835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4" name="Picture 6" descr="Pleased Season 3 GIF by The Office">
            <a:extLst>
              <a:ext uri="{FF2B5EF4-FFF2-40B4-BE49-F238E27FC236}">
                <a16:creationId xmlns:a16="http://schemas.microsoft.com/office/drawing/2014/main" id="{38C8D6BB-1919-3EA5-B0DE-6B6F22F1C99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01398" y="4389224"/>
            <a:ext cx="2377084" cy="19809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41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170"/>
                                        </p:tgtEl>
                                        <p:attrNameLst>
                                          <p:attrName>style.visibility</p:attrName>
                                        </p:attrNameLst>
                                      </p:cBhvr>
                                      <p:to>
                                        <p:strVal val="visible"/>
                                      </p:to>
                                    </p:set>
                                    <p:animEffect transition="in" filter="fade">
                                      <p:cBhvr>
                                        <p:cTn id="30" dur="500"/>
                                        <p:tgtEl>
                                          <p:spTgt spid="717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500"/>
                                        <p:tgtEl>
                                          <p:spTgt spid="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Effect transition="in" filter="fade">
                                      <p:cBhvr>
                                        <p:cTn id="38" dur="500"/>
                                        <p:tgtEl>
                                          <p:spTgt spid="4">
                                            <p:txEl>
                                              <p:pRg st="1" end="1"/>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fade">
                                      <p:cBhvr>
                                        <p:cTn id="41" dur="500"/>
                                        <p:tgtEl>
                                          <p:spTgt spid="4">
                                            <p:txEl>
                                              <p:pRg st="2" end="2"/>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txEl>
                                              <p:pRg st="3" end="3"/>
                                            </p:txEl>
                                          </p:spTgt>
                                        </p:tgtEl>
                                        <p:attrNameLst>
                                          <p:attrName>style.visibility</p:attrName>
                                        </p:attrNameLst>
                                      </p:cBhvr>
                                      <p:to>
                                        <p:strVal val="visible"/>
                                      </p:to>
                                    </p:set>
                                    <p:animEffect transition="in" filter="fade">
                                      <p:cBhvr>
                                        <p:cTn id="44" dur="500"/>
                                        <p:tgtEl>
                                          <p:spTgt spid="4">
                                            <p:txEl>
                                              <p:pRg st="3" end="3"/>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fade">
                                      <p:cBhvr>
                                        <p:cTn id="47" dur="500"/>
                                        <p:tgtEl>
                                          <p:spTgt spid="4">
                                            <p:txEl>
                                              <p:pRg st="4" end="4"/>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txEl>
                                              <p:pRg st="5" end="5"/>
                                            </p:txEl>
                                          </p:spTgt>
                                        </p:tgtEl>
                                        <p:attrNameLst>
                                          <p:attrName>style.visibility</p:attrName>
                                        </p:attrNameLst>
                                      </p:cBhvr>
                                      <p:to>
                                        <p:strVal val="visible"/>
                                      </p:to>
                                    </p:set>
                                    <p:animEffect transition="in" filter="fade">
                                      <p:cBhvr>
                                        <p:cTn id="50" dur="500"/>
                                        <p:tgtEl>
                                          <p:spTgt spid="4">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174"/>
                                        </p:tgtEl>
                                        <p:attrNameLst>
                                          <p:attrName>style.visibility</p:attrName>
                                        </p:attrNameLst>
                                      </p:cBhvr>
                                      <p:to>
                                        <p:strVal val="visible"/>
                                      </p:to>
                                    </p:set>
                                    <p:animEffect transition="in" filter="fade">
                                      <p:cBhvr>
                                        <p:cTn id="55"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E2146-F0C3-D7C3-5ACF-44F802E54F5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31ACAAD-DA52-A306-2438-EE1267AAA040}"/>
              </a:ext>
            </a:extLst>
          </p:cNvPr>
          <p:cNvSpPr>
            <a:spLocks noGrp="1"/>
          </p:cNvSpPr>
          <p:nvPr>
            <p:ph type="title"/>
          </p:nvPr>
        </p:nvSpPr>
        <p:spPr/>
        <p:txBody>
          <a:bodyPr>
            <a:normAutofit/>
          </a:bodyPr>
          <a:lstStyle/>
          <a:p>
            <a:r>
              <a:rPr lang="da-DK" sz="3600">
                <a:solidFill>
                  <a:schemeClr val="tx2">
                    <a:lumMod val="75000"/>
                  </a:schemeClr>
                </a:solidFill>
                <a:latin typeface="Arial Black" panose="020B0A04020102020204" pitchFamily="34" charset="0"/>
              </a:rPr>
              <a:t>CO2 reduktion</a:t>
            </a:r>
          </a:p>
        </p:txBody>
      </p:sp>
      <p:pic>
        <p:nvPicPr>
          <p:cNvPr id="11" name="Billede 10">
            <a:extLst>
              <a:ext uri="{FF2B5EF4-FFF2-40B4-BE49-F238E27FC236}">
                <a16:creationId xmlns:a16="http://schemas.microsoft.com/office/drawing/2014/main" id="{B1A435E4-A22B-215A-82AC-C73E579553FF}"/>
              </a:ext>
            </a:extLst>
          </p:cNvPr>
          <p:cNvPicPr>
            <a:picLocks noChangeAspect="1"/>
          </p:cNvPicPr>
          <p:nvPr/>
        </p:nvPicPr>
        <p:blipFill>
          <a:blip r:embed="rId3"/>
          <a:stretch>
            <a:fillRect/>
          </a:stretch>
        </p:blipFill>
        <p:spPr>
          <a:xfrm>
            <a:off x="562067" y="1860407"/>
            <a:ext cx="5533933" cy="3625993"/>
          </a:xfrm>
          <a:prstGeom prst="rect">
            <a:avLst/>
          </a:prstGeom>
        </p:spPr>
      </p:pic>
      <p:pic>
        <p:nvPicPr>
          <p:cNvPr id="3" name="Picture 2" descr="Worried GIFs | Tenor">
            <a:extLst>
              <a:ext uri="{FF2B5EF4-FFF2-40B4-BE49-F238E27FC236}">
                <a16:creationId xmlns:a16="http://schemas.microsoft.com/office/drawing/2014/main" id="{E0C021D1-28DA-E51D-DF82-CE88F0E7026B}"/>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r="33855"/>
          <a:stretch/>
        </p:blipFill>
        <p:spPr bwMode="auto">
          <a:xfrm>
            <a:off x="4668420" y="1690688"/>
            <a:ext cx="1427580" cy="12539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Billede 12">
            <a:extLst>
              <a:ext uri="{FF2B5EF4-FFF2-40B4-BE49-F238E27FC236}">
                <a16:creationId xmlns:a16="http://schemas.microsoft.com/office/drawing/2014/main" id="{C8171509-D24C-86EA-146D-47FD6847F392}"/>
              </a:ext>
            </a:extLst>
          </p:cNvPr>
          <p:cNvPicPr>
            <a:picLocks noChangeAspect="1"/>
          </p:cNvPicPr>
          <p:nvPr/>
        </p:nvPicPr>
        <p:blipFill>
          <a:blip r:embed="rId5"/>
          <a:stretch>
            <a:fillRect/>
          </a:stretch>
        </p:blipFill>
        <p:spPr>
          <a:xfrm>
            <a:off x="6221047" y="1860407"/>
            <a:ext cx="5575648" cy="3625994"/>
          </a:xfrm>
          <a:prstGeom prst="rect">
            <a:avLst/>
          </a:prstGeom>
        </p:spPr>
      </p:pic>
      <p:pic>
        <p:nvPicPr>
          <p:cNvPr id="14" name="Picture 6" descr="Pleased Season 3 GIF by The Office">
            <a:extLst>
              <a:ext uri="{FF2B5EF4-FFF2-40B4-BE49-F238E27FC236}">
                <a16:creationId xmlns:a16="http://schemas.microsoft.com/office/drawing/2014/main" id="{2A34DC89-1C46-A03D-7B3D-0B8C4AD7EC1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291942" y="1528794"/>
            <a:ext cx="1504753" cy="12539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378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C31DCC-1BD1-B00D-1E9A-9B083E89C0B0}"/>
              </a:ext>
            </a:extLst>
          </p:cNvPr>
          <p:cNvSpPr>
            <a:spLocks noGrp="1"/>
          </p:cNvSpPr>
          <p:nvPr>
            <p:ph type="title"/>
          </p:nvPr>
        </p:nvSpPr>
        <p:spPr/>
        <p:txBody>
          <a:bodyPr>
            <a:normAutofit/>
          </a:bodyPr>
          <a:lstStyle/>
          <a:p>
            <a:r>
              <a:rPr lang="da-DK" sz="3600">
                <a:solidFill>
                  <a:schemeClr val="tx2">
                    <a:lumMod val="75000"/>
                  </a:schemeClr>
                </a:solidFill>
                <a:latin typeface="Arial Black" panose="020B0A04020102020204" pitchFamily="34" charset="0"/>
              </a:rPr>
              <a:t>Groft sagt 2 kategorier af grønne udsagn</a:t>
            </a:r>
          </a:p>
        </p:txBody>
      </p:sp>
      <p:pic>
        <p:nvPicPr>
          <p:cNvPr id="9" name="Billede 8">
            <a:extLst>
              <a:ext uri="{FF2B5EF4-FFF2-40B4-BE49-F238E27FC236}">
                <a16:creationId xmlns:a16="http://schemas.microsoft.com/office/drawing/2014/main" id="{890ECB49-D785-EC3D-6DE1-80EDE88674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53841" y="2250836"/>
            <a:ext cx="4641841" cy="2801382"/>
          </a:xfrm>
          <a:prstGeom prst="rect">
            <a:avLst/>
          </a:prstGeom>
        </p:spPr>
      </p:pic>
      <p:sp>
        <p:nvSpPr>
          <p:cNvPr id="11" name="Tekstfelt 10">
            <a:extLst>
              <a:ext uri="{FF2B5EF4-FFF2-40B4-BE49-F238E27FC236}">
                <a16:creationId xmlns:a16="http://schemas.microsoft.com/office/drawing/2014/main" id="{C83E3D0B-D4BE-0483-A4F0-82E4493D6E7A}"/>
              </a:ext>
            </a:extLst>
          </p:cNvPr>
          <p:cNvSpPr txBox="1"/>
          <p:nvPr/>
        </p:nvSpPr>
        <p:spPr>
          <a:xfrm>
            <a:off x="6249140" y="1714623"/>
            <a:ext cx="2152650" cy="400110"/>
          </a:xfrm>
          <a:prstGeom prst="rect">
            <a:avLst/>
          </a:prstGeom>
          <a:noFill/>
        </p:spPr>
        <p:txBody>
          <a:bodyPr wrap="square">
            <a:spAutoFit/>
          </a:bodyPr>
          <a:lstStyle/>
          <a:p>
            <a:pPr marL="0" indent="0">
              <a:buNone/>
            </a:pPr>
            <a:r>
              <a:rPr lang="da-DK" sz="2000" b="1">
                <a:solidFill>
                  <a:schemeClr val="tx2">
                    <a:lumMod val="75000"/>
                  </a:schemeClr>
                </a:solidFill>
              </a:rPr>
              <a:t>Konkrete udsagn</a:t>
            </a:r>
          </a:p>
        </p:txBody>
      </p:sp>
      <p:sp>
        <p:nvSpPr>
          <p:cNvPr id="16" name="Tekstfelt 15">
            <a:extLst>
              <a:ext uri="{FF2B5EF4-FFF2-40B4-BE49-F238E27FC236}">
                <a16:creationId xmlns:a16="http://schemas.microsoft.com/office/drawing/2014/main" id="{C4C23195-2B2F-90C9-9D5E-69365489213C}"/>
              </a:ext>
            </a:extLst>
          </p:cNvPr>
          <p:cNvSpPr txBox="1"/>
          <p:nvPr/>
        </p:nvSpPr>
        <p:spPr>
          <a:xfrm>
            <a:off x="841326" y="1690688"/>
            <a:ext cx="2152650" cy="400110"/>
          </a:xfrm>
          <a:prstGeom prst="rect">
            <a:avLst/>
          </a:prstGeom>
          <a:noFill/>
        </p:spPr>
        <p:txBody>
          <a:bodyPr wrap="square">
            <a:spAutoFit/>
          </a:bodyPr>
          <a:lstStyle/>
          <a:p>
            <a:pPr marL="0" indent="0">
              <a:buNone/>
            </a:pPr>
            <a:r>
              <a:rPr lang="da-DK" sz="2000" b="1">
                <a:solidFill>
                  <a:schemeClr val="tx2">
                    <a:lumMod val="75000"/>
                  </a:schemeClr>
                </a:solidFill>
              </a:rPr>
              <a:t>Generelt udsagn</a:t>
            </a:r>
          </a:p>
        </p:txBody>
      </p:sp>
      <p:pic>
        <p:nvPicPr>
          <p:cNvPr id="4" name="Picture 6" descr="Pleased Season 3 GIF by The Office">
            <a:extLst>
              <a:ext uri="{FF2B5EF4-FFF2-40B4-BE49-F238E27FC236}">
                <a16:creationId xmlns:a16="http://schemas.microsoft.com/office/drawing/2014/main" id="{9384546B-5731-8F8C-629C-F885A58D5BB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01398" y="4389224"/>
            <a:ext cx="2377084" cy="19809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Billede 5">
            <a:extLst>
              <a:ext uri="{FF2B5EF4-FFF2-40B4-BE49-F238E27FC236}">
                <a16:creationId xmlns:a16="http://schemas.microsoft.com/office/drawing/2014/main" id="{86429E01-79BA-013C-B9AF-ABE84597BDC7}"/>
              </a:ext>
            </a:extLst>
          </p:cNvPr>
          <p:cNvPicPr>
            <a:picLocks noChangeAspect="1"/>
          </p:cNvPicPr>
          <p:nvPr/>
        </p:nvPicPr>
        <p:blipFill>
          <a:blip r:embed="rId5"/>
          <a:stretch>
            <a:fillRect/>
          </a:stretch>
        </p:blipFill>
        <p:spPr>
          <a:xfrm>
            <a:off x="1364592" y="2289619"/>
            <a:ext cx="4597636" cy="2819545"/>
          </a:xfrm>
          <a:prstGeom prst="rect">
            <a:avLst/>
          </a:prstGeom>
        </p:spPr>
      </p:pic>
      <p:pic>
        <p:nvPicPr>
          <p:cNvPr id="12" name="Billede 11">
            <a:extLst>
              <a:ext uri="{FF2B5EF4-FFF2-40B4-BE49-F238E27FC236}">
                <a16:creationId xmlns:a16="http://schemas.microsoft.com/office/drawing/2014/main" id="{AB4C2822-EB41-6626-6EBF-3FCB6DC40F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0782" y="2568332"/>
            <a:ext cx="4627378" cy="342146"/>
          </a:xfrm>
          <a:prstGeom prst="rect">
            <a:avLst/>
          </a:prstGeom>
        </p:spPr>
      </p:pic>
      <p:pic>
        <p:nvPicPr>
          <p:cNvPr id="3" name="Picture 2" descr="Worried GIFs | Tenor">
            <a:extLst>
              <a:ext uri="{FF2B5EF4-FFF2-40B4-BE49-F238E27FC236}">
                <a16:creationId xmlns:a16="http://schemas.microsoft.com/office/drawing/2014/main" id="{21702509-48E9-317B-27B9-7AA031DA8CF2}"/>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r="32078"/>
          <a:stretch/>
        </p:blipFill>
        <p:spPr bwMode="auto">
          <a:xfrm>
            <a:off x="2304867" y="4218136"/>
            <a:ext cx="2377084" cy="189835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85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3668888-95DF-62DB-E0ED-786989AD591E}"/>
              </a:ext>
            </a:extLst>
          </p:cNvPr>
          <p:cNvSpPr>
            <a:spLocks noGrp="1"/>
          </p:cNvSpPr>
          <p:nvPr>
            <p:ph type="title"/>
          </p:nvPr>
        </p:nvSpPr>
        <p:spPr/>
        <p:txBody>
          <a:bodyPr/>
          <a:lstStyle/>
          <a:p>
            <a:r>
              <a:rPr lang="da-DK">
                <a:solidFill>
                  <a:schemeClr val="tx2"/>
                </a:solidFill>
                <a:latin typeface="Arial Black" panose="020B0A04020102020204" pitchFamily="34" charset="0"/>
              </a:rPr>
              <a:t>Agenda</a:t>
            </a:r>
          </a:p>
        </p:txBody>
      </p:sp>
      <p:pic>
        <p:nvPicPr>
          <p:cNvPr id="3" name="Billede 2">
            <a:extLst>
              <a:ext uri="{FF2B5EF4-FFF2-40B4-BE49-F238E27FC236}">
                <a16:creationId xmlns:a16="http://schemas.microsoft.com/office/drawing/2014/main" id="{7EC5316A-1E45-4F10-866D-FBE1569A2B63}"/>
              </a:ext>
            </a:extLst>
          </p:cNvPr>
          <p:cNvPicPr>
            <a:picLocks noChangeAspect="1"/>
          </p:cNvPicPr>
          <p:nvPr/>
        </p:nvPicPr>
        <p:blipFill>
          <a:blip r:embed="rId3" cstate="screen">
            <a:extLst>
              <a:ext uri="{28A0092B-C50C-407E-A947-70E740481C1C}">
                <a14:useLocalDpi xmlns:a14="http://schemas.microsoft.com/office/drawing/2010/main"/>
              </a:ext>
            </a:extLst>
          </a:blip>
          <a:srcRect l="9957" t="11207" r="12214" b="14068"/>
          <a:stretch/>
        </p:blipFill>
        <p:spPr>
          <a:xfrm>
            <a:off x="7229960" y="1805553"/>
            <a:ext cx="3370882" cy="2983422"/>
          </a:xfrm>
          <a:prstGeom prst="rect">
            <a:avLst/>
          </a:prstGeom>
        </p:spPr>
      </p:pic>
      <p:sp>
        <p:nvSpPr>
          <p:cNvPr id="2" name="Tekstfelt 1">
            <a:extLst>
              <a:ext uri="{FF2B5EF4-FFF2-40B4-BE49-F238E27FC236}">
                <a16:creationId xmlns:a16="http://schemas.microsoft.com/office/drawing/2014/main" id="{C6E6935F-AD5A-7C79-CF00-705880900E57}"/>
              </a:ext>
            </a:extLst>
          </p:cNvPr>
          <p:cNvSpPr txBox="1"/>
          <p:nvPr/>
        </p:nvSpPr>
        <p:spPr>
          <a:xfrm>
            <a:off x="921605" y="1690688"/>
            <a:ext cx="6963963" cy="2835841"/>
          </a:xfrm>
          <a:prstGeom prst="rect">
            <a:avLst/>
          </a:prstGeom>
          <a:noFill/>
        </p:spPr>
        <p:txBody>
          <a:bodyPr wrap="square" lIns="91440" tIns="45720" rIns="91440" bIns="45720" anchor="t">
            <a:spAutoFit/>
          </a:bodyPr>
          <a:lstStyle/>
          <a:p>
            <a:pPr>
              <a:lnSpc>
                <a:spcPct val="150000"/>
              </a:lnSpc>
              <a:buClr>
                <a:srgbClr val="70AD47">
                  <a:lumMod val="75000"/>
                </a:srgbClr>
              </a:buClr>
              <a:defRPr/>
            </a:pPr>
            <a:endParaRPr lang="da-DK" sz="2400" dirty="0">
              <a:solidFill>
                <a:prstClr val="black"/>
              </a:solidFill>
              <a:latin typeface="Calibri" panose="020F0502020204030204"/>
            </a:endParaRPr>
          </a:p>
          <a:p>
            <a:pPr marL="342900" indent="-342900" algn="l" rtl="0" fontAlgn="base">
              <a:lnSpc>
                <a:spcPts val="4350"/>
              </a:lnSpc>
              <a:buClr>
                <a:srgbClr val="008C95"/>
              </a:buClr>
              <a:buFont typeface="Wingdings" panose="05000000000000000000" pitchFamily="2" charset="2"/>
              <a:buChar char="Ø"/>
            </a:pPr>
            <a:r>
              <a:rPr lang="da-DK" sz="2400" b="1" i="0" u="none" strike="noStrike" dirty="0">
                <a:solidFill>
                  <a:srgbClr val="000000"/>
                </a:solidFill>
                <a:effectLst/>
              </a:rPr>
              <a:t>HVAD</a:t>
            </a:r>
            <a:r>
              <a:rPr lang="da-DK" sz="2400" b="0" i="0" u="none" strike="noStrike" dirty="0">
                <a:solidFill>
                  <a:srgbClr val="000000"/>
                </a:solidFill>
                <a:effectLst/>
              </a:rPr>
              <a:t> er </a:t>
            </a:r>
            <a:r>
              <a:rPr lang="da-DK" sz="2400" b="0" i="0" u="none" strike="noStrike" dirty="0" err="1">
                <a:solidFill>
                  <a:srgbClr val="000000"/>
                </a:solidFill>
                <a:effectLst/>
              </a:rPr>
              <a:t>greenwashing</a:t>
            </a:r>
            <a:r>
              <a:rPr lang="da-DK" sz="2400" b="0" i="0" dirty="0">
                <a:solidFill>
                  <a:srgbClr val="000000"/>
                </a:solidFill>
                <a:effectLst/>
              </a:rPr>
              <a:t>​</a:t>
            </a:r>
          </a:p>
          <a:p>
            <a:pPr marL="342900" indent="-342900" algn="l" rtl="0" fontAlgn="base">
              <a:lnSpc>
                <a:spcPts val="4350"/>
              </a:lnSpc>
              <a:buClr>
                <a:srgbClr val="008C95"/>
              </a:buClr>
              <a:buFont typeface="Wingdings" panose="05000000000000000000" pitchFamily="2" charset="2"/>
              <a:buChar char="Ø"/>
            </a:pPr>
            <a:r>
              <a:rPr lang="da-DK" sz="2400" b="1" i="0" u="none" strike="noStrike" dirty="0">
                <a:solidFill>
                  <a:srgbClr val="000000"/>
                </a:solidFill>
                <a:effectLst/>
              </a:rPr>
              <a:t>HVORFOR</a:t>
            </a:r>
            <a:r>
              <a:rPr lang="da-DK" sz="2400" b="0" i="0" u="none" strike="noStrike" dirty="0">
                <a:solidFill>
                  <a:srgbClr val="000000"/>
                </a:solidFill>
                <a:effectLst/>
              </a:rPr>
              <a:t> skal du kende til </a:t>
            </a:r>
            <a:r>
              <a:rPr lang="da-DK" sz="2400" b="0" i="0" u="none" strike="noStrike" dirty="0" err="1">
                <a:solidFill>
                  <a:srgbClr val="000000"/>
                </a:solidFill>
                <a:effectLst/>
              </a:rPr>
              <a:t>greenwashing</a:t>
            </a:r>
            <a:r>
              <a:rPr lang="da-DK" sz="2400" b="0" i="0" dirty="0">
                <a:solidFill>
                  <a:srgbClr val="000000"/>
                </a:solidFill>
                <a:effectLst/>
              </a:rPr>
              <a:t>​</a:t>
            </a:r>
          </a:p>
          <a:p>
            <a:pPr marL="342900" indent="-342900" algn="l" rtl="0" fontAlgn="base">
              <a:lnSpc>
                <a:spcPts val="4350"/>
              </a:lnSpc>
              <a:buClr>
                <a:srgbClr val="008C95"/>
              </a:buClr>
              <a:buFont typeface="Wingdings" panose="05000000000000000000" pitchFamily="2" charset="2"/>
              <a:buChar char="Ø"/>
            </a:pPr>
            <a:r>
              <a:rPr lang="da-DK" sz="2400" b="1" i="0" u="none" strike="noStrike" dirty="0">
                <a:solidFill>
                  <a:srgbClr val="000000"/>
                </a:solidFill>
                <a:effectLst/>
              </a:rPr>
              <a:t>HVORDAN</a:t>
            </a:r>
            <a:r>
              <a:rPr lang="da-DK" sz="2400" b="0" i="0" u="none" strike="noStrike" dirty="0">
                <a:solidFill>
                  <a:srgbClr val="000000"/>
                </a:solidFill>
                <a:effectLst/>
              </a:rPr>
              <a:t> undgår du </a:t>
            </a:r>
            <a:r>
              <a:rPr lang="da-DK" sz="2400" b="0" i="0" u="none" strike="noStrike" dirty="0" err="1">
                <a:solidFill>
                  <a:srgbClr val="000000"/>
                </a:solidFill>
                <a:effectLst/>
              </a:rPr>
              <a:t>greenwashing</a:t>
            </a:r>
            <a:r>
              <a:rPr lang="da-DK" sz="2400" b="0" i="0" u="none" strike="noStrike" dirty="0">
                <a:solidFill>
                  <a:srgbClr val="000000"/>
                </a:solidFill>
                <a:effectLst/>
              </a:rPr>
              <a:t> </a:t>
            </a:r>
            <a:endParaRPr lang="en-US" sz="2400" b="0" i="0" dirty="0">
              <a:solidFill>
                <a:srgbClr val="000000"/>
              </a:solidFill>
              <a:effectLst/>
            </a:endParaRPr>
          </a:p>
          <a:p>
            <a:pPr marL="342900" indent="-342900">
              <a:lnSpc>
                <a:spcPct val="150000"/>
              </a:lnSpc>
              <a:buClr>
                <a:srgbClr val="008C95"/>
              </a:buClr>
              <a:buFont typeface="Wingdings" panose="05000000000000000000" pitchFamily="2" charset="2"/>
              <a:buChar char="Ø"/>
              <a:defRPr/>
            </a:pPr>
            <a:r>
              <a:rPr lang="da-DK" sz="2400" b="1" dirty="0">
                <a:solidFill>
                  <a:prstClr val="black"/>
                </a:solidFill>
                <a:latin typeface="Calibri" panose="020F0502020204030204"/>
              </a:rPr>
              <a:t>Opsamling</a:t>
            </a:r>
            <a:r>
              <a:rPr lang="da-DK" sz="2400" dirty="0">
                <a:solidFill>
                  <a:prstClr val="black"/>
                </a:solidFill>
                <a:latin typeface="Calibri" panose="020F0502020204030204"/>
              </a:rPr>
              <a:t> og </a:t>
            </a:r>
            <a:r>
              <a:rPr lang="da-DK" sz="2400" b="1" dirty="0">
                <a:solidFill>
                  <a:prstClr val="black"/>
                </a:solidFill>
                <a:latin typeface="Calibri" panose="020F0502020204030204"/>
              </a:rPr>
              <a:t>inspiration</a:t>
            </a:r>
          </a:p>
        </p:txBody>
      </p:sp>
    </p:spTree>
    <p:extLst>
      <p:ext uri="{BB962C8B-B14F-4D97-AF65-F5344CB8AC3E}">
        <p14:creationId xmlns:p14="http://schemas.microsoft.com/office/powerpoint/2010/main" val="1740310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C80D9-3D67-0EF3-3ADC-8A17DB3CCB8E}"/>
            </a:ext>
          </a:extLst>
        </p:cNvPr>
        <p:cNvGrpSpPr/>
        <p:nvPr/>
      </p:nvGrpSpPr>
      <p:grpSpPr>
        <a:xfrm>
          <a:off x="0" y="0"/>
          <a:ext cx="0" cy="0"/>
          <a:chOff x="0" y="0"/>
          <a:chExt cx="0" cy="0"/>
        </a:xfrm>
      </p:grpSpPr>
      <p:pic>
        <p:nvPicPr>
          <p:cNvPr id="10" name="Billede 9">
            <a:extLst>
              <a:ext uri="{FF2B5EF4-FFF2-40B4-BE49-F238E27FC236}">
                <a16:creationId xmlns:a16="http://schemas.microsoft.com/office/drawing/2014/main" id="{14946284-5CB8-6B86-D18E-2A9CB20AE5E4}"/>
              </a:ext>
            </a:extLst>
          </p:cNvPr>
          <p:cNvPicPr>
            <a:picLocks noChangeAspect="1"/>
          </p:cNvPicPr>
          <p:nvPr/>
        </p:nvPicPr>
        <p:blipFill>
          <a:blip r:embed="rId3"/>
          <a:srcRect r="4894" b="8671"/>
          <a:stretch/>
        </p:blipFill>
        <p:spPr>
          <a:xfrm>
            <a:off x="6451041" y="1663925"/>
            <a:ext cx="5149505" cy="47524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el 1">
            <a:extLst>
              <a:ext uri="{FF2B5EF4-FFF2-40B4-BE49-F238E27FC236}">
                <a16:creationId xmlns:a16="http://schemas.microsoft.com/office/drawing/2014/main" id="{437AA0EB-ED56-AB07-31B2-77AB0466F79B}"/>
              </a:ext>
            </a:extLst>
          </p:cNvPr>
          <p:cNvSpPr>
            <a:spLocks noGrp="1"/>
          </p:cNvSpPr>
          <p:nvPr>
            <p:ph type="title"/>
          </p:nvPr>
        </p:nvSpPr>
        <p:spPr>
          <a:xfrm>
            <a:off x="838200" y="365125"/>
            <a:ext cx="8279423" cy="1325563"/>
          </a:xfrm>
        </p:spPr>
        <p:txBody>
          <a:bodyPr>
            <a:normAutofit/>
          </a:bodyPr>
          <a:lstStyle/>
          <a:p>
            <a:r>
              <a:rPr lang="da-DK" sz="3600">
                <a:solidFill>
                  <a:schemeClr val="tx2">
                    <a:lumMod val="75000"/>
                  </a:schemeClr>
                </a:solidFill>
                <a:latin typeface="Arial Black" panose="020B0A04020102020204" pitchFamily="34" charset="0"/>
              </a:rPr>
              <a:t>Generelle udsagn du kan bruge, hvis du har dokumentation </a:t>
            </a:r>
          </a:p>
        </p:txBody>
      </p:sp>
      <p:sp>
        <p:nvSpPr>
          <p:cNvPr id="6" name="Pladsholder til indhold 2">
            <a:extLst>
              <a:ext uri="{FF2B5EF4-FFF2-40B4-BE49-F238E27FC236}">
                <a16:creationId xmlns:a16="http://schemas.microsoft.com/office/drawing/2014/main" id="{30E8C3D8-B16A-6ED9-6262-A99A0BB87F62}"/>
              </a:ext>
            </a:extLst>
          </p:cNvPr>
          <p:cNvSpPr>
            <a:spLocks noGrp="1"/>
          </p:cNvSpPr>
          <p:nvPr>
            <p:ph sz="half" idx="1"/>
          </p:nvPr>
        </p:nvSpPr>
        <p:spPr>
          <a:xfrm>
            <a:off x="838200" y="2127737"/>
            <a:ext cx="5181600" cy="4076505"/>
          </a:xfrm>
        </p:spPr>
        <p:txBody>
          <a:bodyPr>
            <a:normAutofit/>
          </a:bodyPr>
          <a:lstStyle/>
          <a:p>
            <a:pPr lvl="1"/>
            <a:r>
              <a:rPr lang="da-DK">
                <a:solidFill>
                  <a:schemeClr val="tx2">
                    <a:lumMod val="75000"/>
                  </a:schemeClr>
                </a:solidFill>
              </a:rPr>
              <a:t>Mindre miljøbelastende</a:t>
            </a:r>
          </a:p>
          <a:p>
            <a:pPr lvl="1"/>
            <a:r>
              <a:rPr lang="da-DK">
                <a:solidFill>
                  <a:schemeClr val="tx2">
                    <a:lumMod val="75000"/>
                  </a:schemeClr>
                </a:solidFill>
              </a:rPr>
              <a:t>Mere miljøvenlig</a:t>
            </a:r>
          </a:p>
          <a:p>
            <a:pPr lvl="1"/>
            <a:r>
              <a:rPr lang="da-DK">
                <a:solidFill>
                  <a:schemeClr val="tx2">
                    <a:lumMod val="75000"/>
                  </a:schemeClr>
                </a:solidFill>
              </a:rPr>
              <a:t>Mere miljørigtigt </a:t>
            </a:r>
          </a:p>
          <a:p>
            <a:pPr lvl="1"/>
            <a:r>
              <a:rPr lang="da-DK">
                <a:solidFill>
                  <a:schemeClr val="tx2">
                    <a:lumMod val="75000"/>
                  </a:schemeClr>
                </a:solidFill>
              </a:rPr>
              <a:t>Bedre for miljøet</a:t>
            </a:r>
          </a:p>
          <a:p>
            <a:pPr marL="457200" lvl="1" indent="0">
              <a:buNone/>
            </a:pPr>
            <a:endParaRPr lang="da-DK" sz="1100" b="1">
              <a:solidFill>
                <a:schemeClr val="tx2">
                  <a:lumMod val="75000"/>
                </a:schemeClr>
              </a:solidFill>
            </a:endParaRPr>
          </a:p>
          <a:p>
            <a:pPr marL="0" indent="0">
              <a:buNone/>
            </a:pPr>
            <a:r>
              <a:rPr lang="da-DK" sz="2000" i="1">
                <a:solidFill>
                  <a:schemeClr val="tx2">
                    <a:lumMod val="75000"/>
                  </a:schemeClr>
                </a:solidFill>
              </a:rPr>
              <a:t>Ovenstående og lignende kan bruges, hvis virksomheden har miljømærkede produkter eller LCA dokumentation på at deres produkter eller ydelser i den bedste tredjedel </a:t>
            </a:r>
          </a:p>
        </p:txBody>
      </p:sp>
      <p:pic>
        <p:nvPicPr>
          <p:cNvPr id="7" name="Billede 6">
            <a:extLst>
              <a:ext uri="{FF2B5EF4-FFF2-40B4-BE49-F238E27FC236}">
                <a16:creationId xmlns:a16="http://schemas.microsoft.com/office/drawing/2014/main" id="{AF772EC2-9F8E-5BD0-29D5-D90E68894C11}"/>
              </a:ext>
            </a:extLst>
          </p:cNvPr>
          <p:cNvPicPr>
            <a:picLocks noChangeAspect="1"/>
          </p:cNvPicPr>
          <p:nvPr/>
        </p:nvPicPr>
        <p:blipFill>
          <a:blip r:embed="rId4"/>
          <a:stretch>
            <a:fillRect/>
          </a:stretch>
        </p:blipFill>
        <p:spPr>
          <a:xfrm>
            <a:off x="838200" y="5614621"/>
            <a:ext cx="1704975" cy="805418"/>
          </a:xfrm>
          <a:prstGeom prst="rect">
            <a:avLst/>
          </a:prstGeom>
        </p:spPr>
      </p:pic>
    </p:spTree>
    <p:extLst>
      <p:ext uri="{BB962C8B-B14F-4D97-AF65-F5344CB8AC3E}">
        <p14:creationId xmlns:p14="http://schemas.microsoft.com/office/powerpoint/2010/main" val="270387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fade">
                                      <p:cBhvr>
                                        <p:cTn id="21" dur="500"/>
                                        <p:tgtEl>
                                          <p:spTgt spid="6">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9B82D40-E885-6521-7228-B9FC44C9C95D}"/>
              </a:ext>
            </a:extLst>
          </p:cNvPr>
          <p:cNvSpPr/>
          <p:nvPr/>
        </p:nvSpPr>
        <p:spPr>
          <a:xfrm>
            <a:off x="0" y="0"/>
            <a:ext cx="12192000" cy="685800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BE2D907B-F34A-F192-55AB-549130B00991}"/>
              </a:ext>
            </a:extLst>
          </p:cNvPr>
          <p:cNvSpPr>
            <a:spLocks noGrp="1"/>
          </p:cNvSpPr>
          <p:nvPr>
            <p:ph type="title"/>
          </p:nvPr>
        </p:nvSpPr>
        <p:spPr>
          <a:xfrm>
            <a:off x="831850" y="1680002"/>
            <a:ext cx="10241689" cy="2852737"/>
          </a:xfrm>
        </p:spPr>
        <p:txBody>
          <a:bodyPr>
            <a:noAutofit/>
          </a:bodyPr>
          <a:lstStyle/>
          <a:p>
            <a:r>
              <a:rPr lang="da-DK" sz="5400">
                <a:solidFill>
                  <a:schemeClr val="tx2">
                    <a:lumMod val="75000"/>
                  </a:schemeClr>
                </a:solidFill>
                <a:latin typeface="Arial Black" panose="020B0A04020102020204" pitchFamily="34" charset="0"/>
              </a:rPr>
              <a:t>Blæs ikke noget småt stort op</a:t>
            </a:r>
          </a:p>
        </p:txBody>
      </p:sp>
      <p:sp>
        <p:nvSpPr>
          <p:cNvPr id="3" name="Pladsholder til tekst 2">
            <a:extLst>
              <a:ext uri="{FF2B5EF4-FFF2-40B4-BE49-F238E27FC236}">
                <a16:creationId xmlns:a16="http://schemas.microsoft.com/office/drawing/2014/main" id="{511953A6-2F61-D40A-EDC3-7F3D8AE77A22}"/>
              </a:ext>
            </a:extLst>
          </p:cNvPr>
          <p:cNvSpPr>
            <a:spLocks noGrp="1"/>
          </p:cNvSpPr>
          <p:nvPr>
            <p:ph type="body" idx="1"/>
          </p:nvPr>
        </p:nvSpPr>
        <p:spPr/>
        <p:txBody>
          <a:bodyPr/>
          <a:lstStyle/>
          <a:p>
            <a:r>
              <a:rPr lang="da-DK"/>
              <a:t>Er sagt med andre ord – din markedsføring skal være væsentlig og relevant </a:t>
            </a:r>
          </a:p>
        </p:txBody>
      </p:sp>
      <p:sp>
        <p:nvSpPr>
          <p:cNvPr id="6" name="Ellipse 5">
            <a:extLst>
              <a:ext uri="{FF2B5EF4-FFF2-40B4-BE49-F238E27FC236}">
                <a16:creationId xmlns:a16="http://schemas.microsoft.com/office/drawing/2014/main" id="{0EC036CC-CEE9-AC42-CB57-A10E954A2C64}"/>
              </a:ext>
            </a:extLst>
          </p:cNvPr>
          <p:cNvSpPr/>
          <p:nvPr/>
        </p:nvSpPr>
        <p:spPr>
          <a:xfrm>
            <a:off x="128916" y="165740"/>
            <a:ext cx="990600" cy="990600"/>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6E5E431D-C17E-E931-FAB5-75AA5D99C5B4}"/>
              </a:ext>
            </a:extLst>
          </p:cNvPr>
          <p:cNvSpPr txBox="1"/>
          <p:nvPr/>
        </p:nvSpPr>
        <p:spPr>
          <a:xfrm>
            <a:off x="448003" y="307097"/>
            <a:ext cx="352425" cy="707886"/>
          </a:xfrm>
          <a:prstGeom prst="rect">
            <a:avLst/>
          </a:prstGeom>
          <a:noFill/>
        </p:spPr>
        <p:txBody>
          <a:bodyPr wrap="square" rtlCol="0">
            <a:spAutoFit/>
          </a:bodyPr>
          <a:lstStyle/>
          <a:p>
            <a:pPr algn="ctr"/>
            <a:r>
              <a:rPr lang="da-DK" sz="4000">
                <a:solidFill>
                  <a:schemeClr val="bg1"/>
                </a:solidFill>
                <a:latin typeface="Arial Black" panose="020B0A04020102020204" pitchFamily="34" charset="0"/>
              </a:rPr>
              <a:t>4</a:t>
            </a:r>
          </a:p>
        </p:txBody>
      </p:sp>
    </p:spTree>
    <p:extLst>
      <p:ext uri="{BB962C8B-B14F-4D97-AF65-F5344CB8AC3E}">
        <p14:creationId xmlns:p14="http://schemas.microsoft.com/office/powerpoint/2010/main" val="4189773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9CE11B-2C62-7794-C456-70E5A3CA72A3}"/>
              </a:ext>
            </a:extLst>
          </p:cNvPr>
          <p:cNvSpPr>
            <a:spLocks noGrp="1"/>
          </p:cNvSpPr>
          <p:nvPr>
            <p:ph type="title"/>
          </p:nvPr>
        </p:nvSpPr>
        <p:spPr/>
        <p:txBody>
          <a:bodyPr/>
          <a:lstStyle/>
          <a:p>
            <a:r>
              <a:rPr lang="da-DK">
                <a:solidFill>
                  <a:schemeClr val="tx2">
                    <a:lumMod val="75000"/>
                  </a:schemeClr>
                </a:solidFill>
                <a:latin typeface="Arial Black" panose="020B0A04020102020204" pitchFamily="34" charset="0"/>
              </a:rPr>
              <a:t>Det skal være væsentligt</a:t>
            </a:r>
          </a:p>
        </p:txBody>
      </p:sp>
      <p:pic>
        <p:nvPicPr>
          <p:cNvPr id="8" name="Billede 7">
            <a:extLst>
              <a:ext uri="{FF2B5EF4-FFF2-40B4-BE49-F238E27FC236}">
                <a16:creationId xmlns:a16="http://schemas.microsoft.com/office/drawing/2014/main" id="{1980EC28-9459-0812-371D-07885FA3EA72}"/>
              </a:ext>
            </a:extLst>
          </p:cNvPr>
          <p:cNvPicPr>
            <a:picLocks noChangeAspect="1"/>
          </p:cNvPicPr>
          <p:nvPr/>
        </p:nvPicPr>
        <p:blipFill rotWithShape="1">
          <a:blip r:embed="rId3"/>
          <a:srcRect l="13600" r="21800"/>
          <a:stretch/>
        </p:blipFill>
        <p:spPr>
          <a:xfrm>
            <a:off x="952500" y="1827483"/>
            <a:ext cx="4800060" cy="4179617"/>
          </a:xfrm>
          <a:prstGeom prst="rect">
            <a:avLst/>
          </a:prstGeom>
        </p:spPr>
      </p:pic>
      <p:pic>
        <p:nvPicPr>
          <p:cNvPr id="7" name="Billede 6">
            <a:extLst>
              <a:ext uri="{FF2B5EF4-FFF2-40B4-BE49-F238E27FC236}">
                <a16:creationId xmlns:a16="http://schemas.microsoft.com/office/drawing/2014/main" id="{7A2146E5-BDBB-FF05-C1A3-D7DA1AC057B9}"/>
              </a:ext>
            </a:extLst>
          </p:cNvPr>
          <p:cNvPicPr>
            <a:picLocks noChangeAspect="1"/>
          </p:cNvPicPr>
          <p:nvPr/>
        </p:nvPicPr>
        <p:blipFill>
          <a:blip r:embed="rId4"/>
          <a:stretch>
            <a:fillRect/>
          </a:stretch>
        </p:blipFill>
        <p:spPr>
          <a:xfrm>
            <a:off x="6088815" y="2671810"/>
            <a:ext cx="5264985" cy="2490961"/>
          </a:xfrm>
          <a:prstGeom prst="rect">
            <a:avLst/>
          </a:prstGeom>
        </p:spPr>
      </p:pic>
      <p:sp>
        <p:nvSpPr>
          <p:cNvPr id="9" name="Tekstfelt 8">
            <a:extLst>
              <a:ext uri="{FF2B5EF4-FFF2-40B4-BE49-F238E27FC236}">
                <a16:creationId xmlns:a16="http://schemas.microsoft.com/office/drawing/2014/main" id="{6ACC99FE-3B41-6AA9-0F3B-33FAB5EF9DFE}"/>
              </a:ext>
            </a:extLst>
          </p:cNvPr>
          <p:cNvSpPr txBox="1"/>
          <p:nvPr/>
        </p:nvSpPr>
        <p:spPr>
          <a:xfrm>
            <a:off x="838200" y="6277079"/>
            <a:ext cx="5462847" cy="276999"/>
          </a:xfrm>
          <a:prstGeom prst="rect">
            <a:avLst/>
          </a:prstGeom>
          <a:noFill/>
        </p:spPr>
        <p:txBody>
          <a:bodyPr wrap="square" lIns="91440" tIns="45720" rIns="91440" bIns="45720" anchor="t">
            <a:spAutoFit/>
          </a:bodyPr>
          <a:lstStyle/>
          <a:p>
            <a:pPr marR="0" lvl="0" defTabSz="914400" rtl="0" eaLnBrk="1" fontAlgn="auto" latinLnBrk="0" hangingPunct="1">
              <a:lnSpc>
                <a:spcPct val="100000"/>
              </a:lnSpc>
              <a:spcBef>
                <a:spcPts val="0"/>
              </a:spcBef>
              <a:spcAft>
                <a:spcPts val="0"/>
              </a:spcAft>
              <a:buClr>
                <a:srgbClr val="70AD47">
                  <a:lumMod val="75000"/>
                </a:srgbClr>
              </a:buClr>
              <a:buSzTx/>
              <a:tabLst/>
              <a:defRPr/>
            </a:pPr>
            <a:r>
              <a:rPr kumimoji="0" lang="da-DK" sz="1200" i="0" u="none" strike="noStrike" kern="1200" cap="none" spc="0" normalizeH="0" baseline="0" noProof="0">
                <a:ln>
                  <a:noFill/>
                </a:ln>
                <a:solidFill>
                  <a:prstClr val="black"/>
                </a:solidFill>
                <a:effectLst/>
                <a:uLnTx/>
                <a:uFillTx/>
                <a:latin typeface="Calibri" panose="020F0502020204030204"/>
                <a:ea typeface="+mn-ea"/>
                <a:cs typeface="+mn-cs"/>
              </a:rPr>
              <a:t>Billede via </a:t>
            </a:r>
            <a:r>
              <a:rPr kumimoji="0" lang="da-DK" sz="1200" i="0" u="none" strike="noStrike" kern="1200" cap="none" spc="0" normalizeH="0" baseline="0" noProof="0">
                <a:ln>
                  <a:noFill/>
                </a:ln>
                <a:solidFill>
                  <a:prstClr val="black"/>
                </a:solidFill>
                <a:effectLst/>
                <a:uLnTx/>
                <a:uFillTx/>
                <a:latin typeface="Calibri" panose="020F0502020204030204"/>
                <a:ea typeface="+mn-ea"/>
                <a:cs typeface="+mn-cs"/>
                <a:hlinkClick r:id="rId5"/>
              </a:rPr>
              <a:t>dr.dk</a:t>
            </a:r>
            <a:endParaRPr kumimoji="0" lang="da-DK" sz="120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Billede 2">
            <a:extLst>
              <a:ext uri="{FF2B5EF4-FFF2-40B4-BE49-F238E27FC236}">
                <a16:creationId xmlns:a16="http://schemas.microsoft.com/office/drawing/2014/main" id="{41FC2210-05DE-179C-E6A3-5813441D4EE3}"/>
              </a:ext>
            </a:extLst>
          </p:cNvPr>
          <p:cNvPicPr>
            <a:picLocks noChangeAspect="1"/>
          </p:cNvPicPr>
          <p:nvPr/>
        </p:nvPicPr>
        <p:blipFill>
          <a:blip r:embed="rId6"/>
          <a:srcRect b="51138"/>
          <a:stretch/>
        </p:blipFill>
        <p:spPr>
          <a:xfrm rot="21314421">
            <a:off x="1802789" y="2861487"/>
            <a:ext cx="8105696" cy="1718329"/>
          </a:xfrm>
          <a:prstGeom prst="rect">
            <a:avLst/>
          </a:prstGeom>
        </p:spPr>
      </p:pic>
    </p:spTree>
    <p:extLst>
      <p:ext uri="{BB962C8B-B14F-4D97-AF65-F5344CB8AC3E}">
        <p14:creationId xmlns:p14="http://schemas.microsoft.com/office/powerpoint/2010/main" val="124234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9CE11B-2C62-7794-C456-70E5A3CA72A3}"/>
              </a:ext>
            </a:extLst>
          </p:cNvPr>
          <p:cNvSpPr>
            <a:spLocks noGrp="1"/>
          </p:cNvSpPr>
          <p:nvPr>
            <p:ph type="title"/>
          </p:nvPr>
        </p:nvSpPr>
        <p:spPr/>
        <p:txBody>
          <a:bodyPr/>
          <a:lstStyle/>
          <a:p>
            <a:r>
              <a:rPr lang="da-DK" dirty="0">
                <a:solidFill>
                  <a:schemeClr val="tx2">
                    <a:lumMod val="75000"/>
                  </a:schemeClr>
                </a:solidFill>
                <a:latin typeface="Arial Black" panose="020B0A04020102020204" pitchFamily="34" charset="0"/>
              </a:rPr>
              <a:t>Et bedre eksempel</a:t>
            </a:r>
          </a:p>
        </p:txBody>
      </p:sp>
      <p:sp>
        <p:nvSpPr>
          <p:cNvPr id="9" name="Tekstfelt 8">
            <a:extLst>
              <a:ext uri="{FF2B5EF4-FFF2-40B4-BE49-F238E27FC236}">
                <a16:creationId xmlns:a16="http://schemas.microsoft.com/office/drawing/2014/main" id="{6ACC99FE-3B41-6AA9-0F3B-33FAB5EF9DFE}"/>
              </a:ext>
            </a:extLst>
          </p:cNvPr>
          <p:cNvSpPr txBox="1"/>
          <p:nvPr/>
        </p:nvSpPr>
        <p:spPr>
          <a:xfrm>
            <a:off x="952500" y="6354375"/>
            <a:ext cx="5462847" cy="276999"/>
          </a:xfrm>
          <a:prstGeom prst="rect">
            <a:avLst/>
          </a:prstGeom>
          <a:noFill/>
        </p:spPr>
        <p:txBody>
          <a:bodyPr wrap="square" lIns="91440" tIns="45720" rIns="91440" bIns="45720" anchor="t">
            <a:spAutoFit/>
          </a:bodyPr>
          <a:lstStyle/>
          <a:p>
            <a:pPr marR="0" lvl="0" defTabSz="914400" rtl="0" eaLnBrk="1" fontAlgn="auto" latinLnBrk="0" hangingPunct="1">
              <a:lnSpc>
                <a:spcPct val="100000"/>
              </a:lnSpc>
              <a:spcBef>
                <a:spcPts val="0"/>
              </a:spcBef>
              <a:spcAft>
                <a:spcPts val="0"/>
              </a:spcAft>
              <a:buClr>
                <a:srgbClr val="70AD47">
                  <a:lumMod val="75000"/>
                </a:srgbClr>
              </a:buClr>
              <a:buSzTx/>
              <a:tabLst/>
              <a:defRPr/>
            </a:pPr>
            <a:r>
              <a:rPr kumimoji="0" lang="da-DK" sz="1200" i="0" u="none" strike="noStrike" kern="1200" cap="none" spc="0" normalizeH="0" baseline="0" noProof="0" dirty="0">
                <a:ln>
                  <a:noFill/>
                </a:ln>
                <a:solidFill>
                  <a:prstClr val="black"/>
                </a:solidFill>
                <a:effectLst/>
                <a:uLnTx/>
                <a:uFillTx/>
                <a:latin typeface="Calibri" panose="020F0502020204030204"/>
                <a:ea typeface="+mn-ea"/>
                <a:cs typeface="+mn-cs"/>
              </a:rPr>
              <a:t>Screendumps fra </a:t>
            </a:r>
            <a:r>
              <a:rPr lang="da-DK" sz="1200" dirty="0">
                <a:solidFill>
                  <a:prstClr val="black"/>
                </a:solidFill>
                <a:latin typeface="Calibri" panose="020F0502020204030204"/>
                <a:hlinkClick r:id="rId3"/>
              </a:rPr>
              <a:t>rema1000.dk </a:t>
            </a:r>
            <a:r>
              <a:rPr lang="da-DK" sz="1200" dirty="0">
                <a:solidFill>
                  <a:prstClr val="black"/>
                </a:solidFill>
                <a:latin typeface="Calibri" panose="020F0502020204030204"/>
              </a:rPr>
              <a:t>d. 04.02.25</a:t>
            </a:r>
            <a:endParaRPr kumimoji="0" lang="da-DK" sz="12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Billede 3">
            <a:extLst>
              <a:ext uri="{FF2B5EF4-FFF2-40B4-BE49-F238E27FC236}">
                <a16:creationId xmlns:a16="http://schemas.microsoft.com/office/drawing/2014/main" id="{424B46C7-D034-8EF1-E7F8-FDBA27FCDE5B}"/>
              </a:ext>
            </a:extLst>
          </p:cNvPr>
          <p:cNvPicPr>
            <a:picLocks noChangeAspect="1"/>
          </p:cNvPicPr>
          <p:nvPr/>
        </p:nvPicPr>
        <p:blipFill>
          <a:blip r:embed="rId4"/>
          <a:stretch>
            <a:fillRect/>
          </a:stretch>
        </p:blipFill>
        <p:spPr>
          <a:xfrm>
            <a:off x="952500" y="1545034"/>
            <a:ext cx="8733692" cy="43748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Billede 5">
            <a:extLst>
              <a:ext uri="{FF2B5EF4-FFF2-40B4-BE49-F238E27FC236}">
                <a16:creationId xmlns:a16="http://schemas.microsoft.com/office/drawing/2014/main" id="{019FFD02-F4A1-E352-9F28-DA9CDD28D874}"/>
              </a:ext>
            </a:extLst>
          </p:cNvPr>
          <p:cNvPicPr>
            <a:picLocks noChangeAspect="1"/>
          </p:cNvPicPr>
          <p:nvPr/>
        </p:nvPicPr>
        <p:blipFill>
          <a:blip r:embed="rId5"/>
          <a:stretch>
            <a:fillRect/>
          </a:stretch>
        </p:blipFill>
        <p:spPr>
          <a:xfrm>
            <a:off x="264071" y="1297950"/>
            <a:ext cx="10739215" cy="4839170"/>
          </a:xfrm>
          <a:prstGeom prst="rect">
            <a:avLst/>
          </a:prstGeom>
        </p:spPr>
      </p:pic>
    </p:spTree>
    <p:extLst>
      <p:ext uri="{BB962C8B-B14F-4D97-AF65-F5344CB8AC3E}">
        <p14:creationId xmlns:p14="http://schemas.microsoft.com/office/powerpoint/2010/main" val="95548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9B82D40-E885-6521-7228-B9FC44C9C95D}"/>
              </a:ext>
            </a:extLst>
          </p:cNvPr>
          <p:cNvSpPr/>
          <p:nvPr/>
        </p:nvSpPr>
        <p:spPr>
          <a:xfrm>
            <a:off x="0" y="0"/>
            <a:ext cx="12192000" cy="685800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BE2D907B-F34A-F192-55AB-549130B00991}"/>
              </a:ext>
            </a:extLst>
          </p:cNvPr>
          <p:cNvSpPr>
            <a:spLocks noGrp="1"/>
          </p:cNvSpPr>
          <p:nvPr>
            <p:ph type="title"/>
          </p:nvPr>
        </p:nvSpPr>
        <p:spPr>
          <a:xfrm>
            <a:off x="831850" y="1680002"/>
            <a:ext cx="10515600" cy="2852737"/>
          </a:xfrm>
        </p:spPr>
        <p:txBody>
          <a:bodyPr>
            <a:noAutofit/>
          </a:bodyPr>
          <a:lstStyle/>
          <a:p>
            <a:r>
              <a:rPr lang="da-DK" sz="5400">
                <a:solidFill>
                  <a:schemeClr val="tx2">
                    <a:lumMod val="75000"/>
                  </a:schemeClr>
                </a:solidFill>
                <a:latin typeface="Arial Black" panose="020B0A04020102020204" pitchFamily="34" charset="0"/>
              </a:rPr>
              <a:t>Sørg altid for at have dokumentationen på plads</a:t>
            </a:r>
          </a:p>
        </p:txBody>
      </p:sp>
      <p:sp>
        <p:nvSpPr>
          <p:cNvPr id="3" name="Pladsholder til tekst 2">
            <a:extLst>
              <a:ext uri="{FF2B5EF4-FFF2-40B4-BE49-F238E27FC236}">
                <a16:creationId xmlns:a16="http://schemas.microsoft.com/office/drawing/2014/main" id="{511953A6-2F61-D40A-EDC3-7F3D8AE77A22}"/>
              </a:ext>
            </a:extLst>
          </p:cNvPr>
          <p:cNvSpPr>
            <a:spLocks noGrp="1"/>
          </p:cNvSpPr>
          <p:nvPr>
            <p:ph type="body" idx="1"/>
          </p:nvPr>
        </p:nvSpPr>
        <p:spPr/>
        <p:txBody>
          <a:bodyPr/>
          <a:lstStyle/>
          <a:p>
            <a:r>
              <a:rPr lang="da-DK"/>
              <a:t>Den skal fremgå tæt på dit udsagn og du har ansvaret</a:t>
            </a:r>
          </a:p>
        </p:txBody>
      </p:sp>
      <p:sp>
        <p:nvSpPr>
          <p:cNvPr id="6" name="Ellipse 5">
            <a:extLst>
              <a:ext uri="{FF2B5EF4-FFF2-40B4-BE49-F238E27FC236}">
                <a16:creationId xmlns:a16="http://schemas.microsoft.com/office/drawing/2014/main" id="{0EC036CC-CEE9-AC42-CB57-A10E954A2C64}"/>
              </a:ext>
            </a:extLst>
          </p:cNvPr>
          <p:cNvSpPr/>
          <p:nvPr/>
        </p:nvSpPr>
        <p:spPr>
          <a:xfrm>
            <a:off x="128916" y="165740"/>
            <a:ext cx="990600" cy="990600"/>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6E5E431D-C17E-E931-FAB5-75AA5D99C5B4}"/>
              </a:ext>
            </a:extLst>
          </p:cNvPr>
          <p:cNvSpPr txBox="1"/>
          <p:nvPr/>
        </p:nvSpPr>
        <p:spPr>
          <a:xfrm>
            <a:off x="448003" y="307097"/>
            <a:ext cx="352425" cy="707886"/>
          </a:xfrm>
          <a:prstGeom prst="rect">
            <a:avLst/>
          </a:prstGeom>
          <a:noFill/>
        </p:spPr>
        <p:txBody>
          <a:bodyPr wrap="square" rtlCol="0">
            <a:spAutoFit/>
          </a:bodyPr>
          <a:lstStyle/>
          <a:p>
            <a:pPr algn="ctr"/>
            <a:r>
              <a:rPr lang="da-DK" sz="4000">
                <a:solidFill>
                  <a:schemeClr val="bg1"/>
                </a:solidFill>
                <a:latin typeface="Arial Black" panose="020B0A04020102020204" pitchFamily="34" charset="0"/>
              </a:rPr>
              <a:t>5</a:t>
            </a:r>
          </a:p>
        </p:txBody>
      </p:sp>
    </p:spTree>
    <p:extLst>
      <p:ext uri="{BB962C8B-B14F-4D97-AF65-F5344CB8AC3E}">
        <p14:creationId xmlns:p14="http://schemas.microsoft.com/office/powerpoint/2010/main" val="3890089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6F186B-722D-7FDE-E9FD-9BB757475A5C}"/>
              </a:ext>
            </a:extLst>
          </p:cNvPr>
          <p:cNvSpPr>
            <a:spLocks noGrp="1"/>
          </p:cNvSpPr>
          <p:nvPr>
            <p:ph type="title"/>
          </p:nvPr>
        </p:nvSpPr>
        <p:spPr>
          <a:xfrm>
            <a:off x="516610" y="681037"/>
            <a:ext cx="4927169" cy="1325563"/>
          </a:xfrm>
        </p:spPr>
        <p:txBody>
          <a:bodyPr>
            <a:normAutofit/>
          </a:bodyPr>
          <a:lstStyle/>
          <a:p>
            <a:r>
              <a:rPr lang="da-DK" sz="3600">
                <a:solidFill>
                  <a:schemeClr val="tx2">
                    <a:lumMod val="75000"/>
                  </a:schemeClr>
                </a:solidFill>
                <a:latin typeface="Arial Black" panose="020B0A04020102020204" pitchFamily="34" charset="0"/>
              </a:rPr>
              <a:t>Eksempler på god dokumentation</a:t>
            </a:r>
          </a:p>
        </p:txBody>
      </p:sp>
      <p:sp>
        <p:nvSpPr>
          <p:cNvPr id="3" name="Pladsholder til indhold 2">
            <a:extLst>
              <a:ext uri="{FF2B5EF4-FFF2-40B4-BE49-F238E27FC236}">
                <a16:creationId xmlns:a16="http://schemas.microsoft.com/office/drawing/2014/main" id="{E0722BEE-8570-6453-DC95-13C50BB534BD}"/>
              </a:ext>
            </a:extLst>
          </p:cNvPr>
          <p:cNvSpPr>
            <a:spLocks noGrp="1"/>
          </p:cNvSpPr>
          <p:nvPr>
            <p:ph idx="1"/>
          </p:nvPr>
        </p:nvSpPr>
        <p:spPr>
          <a:xfrm>
            <a:off x="621223" y="2394488"/>
            <a:ext cx="4407976" cy="3464760"/>
          </a:xfrm>
        </p:spPr>
        <p:txBody>
          <a:bodyPr>
            <a:normAutofit/>
          </a:bodyPr>
          <a:lstStyle/>
          <a:p>
            <a:r>
              <a:rPr lang="da-DK" sz="2400">
                <a:solidFill>
                  <a:schemeClr val="tx2">
                    <a:lumMod val="75000"/>
                  </a:schemeClr>
                </a:solidFill>
              </a:rPr>
              <a:t>ESG regnskaber</a:t>
            </a:r>
          </a:p>
          <a:p>
            <a:r>
              <a:rPr lang="da-DK" sz="2400">
                <a:solidFill>
                  <a:schemeClr val="tx2">
                    <a:lumMod val="75000"/>
                  </a:schemeClr>
                </a:solidFill>
              </a:rPr>
              <a:t>Klimaregnskaber</a:t>
            </a:r>
          </a:p>
          <a:p>
            <a:r>
              <a:rPr lang="da-DK" sz="2400" b="1">
                <a:solidFill>
                  <a:schemeClr val="tx2">
                    <a:lumMod val="75000"/>
                  </a:schemeClr>
                </a:solidFill>
              </a:rPr>
              <a:t>L</a:t>
            </a:r>
            <a:r>
              <a:rPr lang="da-DK" sz="2400">
                <a:solidFill>
                  <a:schemeClr val="tx2">
                    <a:lumMod val="75000"/>
                  </a:schemeClr>
                </a:solidFill>
              </a:rPr>
              <a:t>ife </a:t>
            </a:r>
            <a:r>
              <a:rPr lang="da-DK" sz="2400" b="1" err="1">
                <a:solidFill>
                  <a:schemeClr val="tx2">
                    <a:lumMod val="75000"/>
                  </a:schemeClr>
                </a:solidFill>
              </a:rPr>
              <a:t>C</a:t>
            </a:r>
            <a:r>
              <a:rPr lang="da-DK" sz="2400" err="1">
                <a:solidFill>
                  <a:schemeClr val="tx2">
                    <a:lumMod val="75000"/>
                  </a:schemeClr>
                </a:solidFill>
              </a:rPr>
              <a:t>ycle</a:t>
            </a:r>
            <a:r>
              <a:rPr lang="da-DK" sz="2400">
                <a:solidFill>
                  <a:schemeClr val="tx2">
                    <a:lumMod val="75000"/>
                  </a:schemeClr>
                </a:solidFill>
              </a:rPr>
              <a:t> </a:t>
            </a:r>
            <a:r>
              <a:rPr lang="en-US" sz="2400" b="1" err="1">
                <a:solidFill>
                  <a:schemeClr val="tx2">
                    <a:lumMod val="75000"/>
                  </a:schemeClr>
                </a:solidFill>
              </a:rPr>
              <a:t>A</a:t>
            </a:r>
            <a:r>
              <a:rPr lang="en-US" sz="2400" err="1">
                <a:solidFill>
                  <a:schemeClr val="tx2">
                    <a:lumMod val="75000"/>
                  </a:schemeClr>
                </a:solidFill>
              </a:rPr>
              <a:t>ssesment</a:t>
            </a:r>
            <a:r>
              <a:rPr lang="da-DK" sz="2400">
                <a:solidFill>
                  <a:schemeClr val="tx2">
                    <a:lumMod val="75000"/>
                  </a:schemeClr>
                </a:solidFill>
              </a:rPr>
              <a:t> – LCA</a:t>
            </a:r>
          </a:p>
          <a:p>
            <a:r>
              <a:rPr lang="da-DK" sz="2400">
                <a:solidFill>
                  <a:schemeClr val="tx2">
                    <a:lumMod val="75000"/>
                  </a:schemeClr>
                </a:solidFill>
              </a:rPr>
              <a:t>Mærkningsordninger</a:t>
            </a:r>
          </a:p>
          <a:p>
            <a:pPr marL="0" indent="0">
              <a:buNone/>
            </a:pPr>
            <a:endParaRPr lang="da-DK" sz="2400">
              <a:solidFill>
                <a:schemeClr val="tx2">
                  <a:lumMod val="75000"/>
                </a:schemeClr>
              </a:solidFill>
            </a:endParaRPr>
          </a:p>
          <a:p>
            <a:pPr marL="0" indent="0">
              <a:buNone/>
            </a:pPr>
            <a:r>
              <a:rPr lang="da-DK" sz="2400" i="1">
                <a:solidFill>
                  <a:schemeClr val="tx2">
                    <a:lumMod val="75000"/>
                  </a:schemeClr>
                </a:solidFill>
              </a:rPr>
              <a:t>Husk den eksterne validering </a:t>
            </a:r>
          </a:p>
        </p:txBody>
      </p:sp>
      <p:pic>
        <p:nvPicPr>
          <p:cNvPr id="4" name="Billede 3">
            <a:extLst>
              <a:ext uri="{FF2B5EF4-FFF2-40B4-BE49-F238E27FC236}">
                <a16:creationId xmlns:a16="http://schemas.microsoft.com/office/drawing/2014/main" id="{053009B0-93DA-DBA2-3114-14C6522661F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641383" y="0"/>
            <a:ext cx="6858000" cy="6858000"/>
          </a:xfrm>
          <a:prstGeom prst="rect">
            <a:avLst/>
          </a:prstGeom>
        </p:spPr>
      </p:pic>
    </p:spTree>
    <p:extLst>
      <p:ext uri="{BB962C8B-B14F-4D97-AF65-F5344CB8AC3E}">
        <p14:creationId xmlns:p14="http://schemas.microsoft.com/office/powerpoint/2010/main" val="996664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064892-6B47-4D0B-66F7-B4D2F88BF441}"/>
              </a:ext>
            </a:extLst>
          </p:cNvPr>
          <p:cNvSpPr>
            <a:spLocks noGrp="1"/>
          </p:cNvSpPr>
          <p:nvPr>
            <p:ph type="title"/>
          </p:nvPr>
        </p:nvSpPr>
        <p:spPr/>
        <p:txBody>
          <a:bodyPr>
            <a:normAutofit/>
          </a:bodyPr>
          <a:lstStyle/>
          <a:p>
            <a:r>
              <a:rPr lang="da-DK" dirty="0">
                <a:solidFill>
                  <a:schemeClr val="tx2">
                    <a:lumMod val="75000"/>
                  </a:schemeClr>
                </a:solidFill>
                <a:latin typeface="Arial Black" panose="020B0A04020102020204" pitchFamily="34" charset="0"/>
              </a:rPr>
              <a:t>Livscyklusvurdering (LCA)</a:t>
            </a:r>
          </a:p>
        </p:txBody>
      </p:sp>
      <p:pic>
        <p:nvPicPr>
          <p:cNvPr id="5" name="Billede 4">
            <a:extLst>
              <a:ext uri="{FF2B5EF4-FFF2-40B4-BE49-F238E27FC236}">
                <a16:creationId xmlns:a16="http://schemas.microsoft.com/office/drawing/2014/main" id="{EC7060D6-EDFC-632C-8B65-10C483CFA991}"/>
              </a:ext>
            </a:extLst>
          </p:cNvPr>
          <p:cNvPicPr>
            <a:picLocks noChangeAspect="1"/>
          </p:cNvPicPr>
          <p:nvPr/>
        </p:nvPicPr>
        <p:blipFill rotWithShape="1">
          <a:blip r:embed="rId3"/>
          <a:srcRect t="17029"/>
          <a:stretch/>
        </p:blipFill>
        <p:spPr>
          <a:xfrm>
            <a:off x="838200" y="1759351"/>
            <a:ext cx="9674491" cy="2188830"/>
          </a:xfrm>
          <a:prstGeom prst="rect">
            <a:avLst/>
          </a:prstGeom>
        </p:spPr>
      </p:pic>
      <p:pic>
        <p:nvPicPr>
          <p:cNvPr id="7" name="Billede 6">
            <a:extLst>
              <a:ext uri="{FF2B5EF4-FFF2-40B4-BE49-F238E27FC236}">
                <a16:creationId xmlns:a16="http://schemas.microsoft.com/office/drawing/2014/main" id="{7853ED78-3EBC-46E3-FA80-732D11D3E1D0}"/>
              </a:ext>
            </a:extLst>
          </p:cNvPr>
          <p:cNvPicPr>
            <a:picLocks noChangeAspect="1"/>
          </p:cNvPicPr>
          <p:nvPr/>
        </p:nvPicPr>
        <p:blipFill rotWithShape="1">
          <a:blip r:embed="rId4"/>
          <a:srcRect b="3255"/>
          <a:stretch/>
        </p:blipFill>
        <p:spPr>
          <a:xfrm>
            <a:off x="2337188" y="3065112"/>
            <a:ext cx="8813606" cy="3151653"/>
          </a:xfrm>
          <a:prstGeom prst="rect">
            <a:avLst/>
          </a:prstGeom>
        </p:spPr>
      </p:pic>
      <p:sp>
        <p:nvSpPr>
          <p:cNvPr id="8" name="Tekstfelt 7">
            <a:extLst>
              <a:ext uri="{FF2B5EF4-FFF2-40B4-BE49-F238E27FC236}">
                <a16:creationId xmlns:a16="http://schemas.microsoft.com/office/drawing/2014/main" id="{2B90B0E8-B31D-0097-FFEE-751F216AA5BC}"/>
              </a:ext>
            </a:extLst>
          </p:cNvPr>
          <p:cNvSpPr txBox="1"/>
          <p:nvPr/>
        </p:nvSpPr>
        <p:spPr>
          <a:xfrm>
            <a:off x="691036" y="6409113"/>
            <a:ext cx="3971706" cy="276999"/>
          </a:xfrm>
          <a:prstGeom prst="rect">
            <a:avLst/>
          </a:prstGeom>
          <a:noFill/>
        </p:spPr>
        <p:txBody>
          <a:bodyPr wrap="square" rtlCol="0">
            <a:spAutoFit/>
          </a:bodyPr>
          <a:lstStyle/>
          <a:p>
            <a:r>
              <a:rPr lang="da-DK" sz="1200" dirty="0"/>
              <a:t>Screendumps fra </a:t>
            </a:r>
            <a:r>
              <a:rPr lang="da-DK" sz="1200" dirty="0">
                <a:hlinkClick r:id="rId5">
                  <a:extLst>
                    <a:ext uri="{A12FA001-AC4F-418D-AE19-62706E023703}">
                      <ahyp:hlinkClr xmlns:ahyp="http://schemas.microsoft.com/office/drawing/2018/hyperlinkcolor" val="tx"/>
                    </a:ext>
                  </a:extLst>
                </a:hlinkClick>
              </a:rPr>
              <a:t>re-zip.dk</a:t>
            </a:r>
            <a:endParaRPr lang="da-DK" sz="1200" dirty="0"/>
          </a:p>
        </p:txBody>
      </p:sp>
    </p:spTree>
    <p:extLst>
      <p:ext uri="{BB962C8B-B14F-4D97-AF65-F5344CB8AC3E}">
        <p14:creationId xmlns:p14="http://schemas.microsoft.com/office/powerpoint/2010/main" val="69618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9B82D40-E885-6521-7228-B9FC44C9C95D}"/>
              </a:ext>
            </a:extLst>
          </p:cNvPr>
          <p:cNvSpPr/>
          <p:nvPr/>
        </p:nvSpPr>
        <p:spPr>
          <a:xfrm>
            <a:off x="0" y="0"/>
            <a:ext cx="12192000" cy="685800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BE2D907B-F34A-F192-55AB-549130B00991}"/>
              </a:ext>
            </a:extLst>
          </p:cNvPr>
          <p:cNvSpPr>
            <a:spLocks noGrp="1"/>
          </p:cNvSpPr>
          <p:nvPr>
            <p:ph type="title"/>
          </p:nvPr>
        </p:nvSpPr>
        <p:spPr>
          <a:xfrm>
            <a:off x="831850" y="1680002"/>
            <a:ext cx="10515600" cy="2852737"/>
          </a:xfrm>
        </p:spPr>
        <p:txBody>
          <a:bodyPr>
            <a:noAutofit/>
          </a:bodyPr>
          <a:lstStyle/>
          <a:p>
            <a:r>
              <a:rPr lang="da-DK" sz="5400">
                <a:solidFill>
                  <a:schemeClr val="tx2">
                    <a:lumMod val="75000"/>
                  </a:schemeClr>
                </a:solidFill>
                <a:latin typeface="Arial Black" panose="020B0A04020102020204" pitchFamily="34" charset="0"/>
              </a:rPr>
              <a:t>Brug mærkerne med omtanke </a:t>
            </a:r>
          </a:p>
        </p:txBody>
      </p:sp>
      <p:sp>
        <p:nvSpPr>
          <p:cNvPr id="3" name="Pladsholder til tekst 2">
            <a:extLst>
              <a:ext uri="{FF2B5EF4-FFF2-40B4-BE49-F238E27FC236}">
                <a16:creationId xmlns:a16="http://schemas.microsoft.com/office/drawing/2014/main" id="{511953A6-2F61-D40A-EDC3-7F3D8AE77A22}"/>
              </a:ext>
            </a:extLst>
          </p:cNvPr>
          <p:cNvSpPr>
            <a:spLocks noGrp="1"/>
          </p:cNvSpPr>
          <p:nvPr>
            <p:ph type="body" idx="1"/>
          </p:nvPr>
        </p:nvSpPr>
        <p:spPr/>
        <p:txBody>
          <a:bodyPr/>
          <a:lstStyle/>
          <a:p>
            <a:r>
              <a:rPr lang="da-DK"/>
              <a:t>De kan være din bedste ven men også værste fjende. </a:t>
            </a:r>
          </a:p>
          <a:p>
            <a:r>
              <a:rPr lang="da-DK"/>
              <a:t>Pas i øvrigt på med at lave dine egne mærker.</a:t>
            </a:r>
          </a:p>
        </p:txBody>
      </p:sp>
      <p:sp>
        <p:nvSpPr>
          <p:cNvPr id="6" name="Ellipse 5">
            <a:extLst>
              <a:ext uri="{FF2B5EF4-FFF2-40B4-BE49-F238E27FC236}">
                <a16:creationId xmlns:a16="http://schemas.microsoft.com/office/drawing/2014/main" id="{0EC036CC-CEE9-AC42-CB57-A10E954A2C64}"/>
              </a:ext>
            </a:extLst>
          </p:cNvPr>
          <p:cNvSpPr/>
          <p:nvPr/>
        </p:nvSpPr>
        <p:spPr>
          <a:xfrm>
            <a:off x="128916" y="165740"/>
            <a:ext cx="990600" cy="990600"/>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6E5E431D-C17E-E931-FAB5-75AA5D99C5B4}"/>
              </a:ext>
            </a:extLst>
          </p:cNvPr>
          <p:cNvSpPr txBox="1"/>
          <p:nvPr/>
        </p:nvSpPr>
        <p:spPr>
          <a:xfrm>
            <a:off x="448003" y="307097"/>
            <a:ext cx="352425" cy="707886"/>
          </a:xfrm>
          <a:prstGeom prst="rect">
            <a:avLst/>
          </a:prstGeom>
          <a:noFill/>
        </p:spPr>
        <p:txBody>
          <a:bodyPr wrap="square" rtlCol="0">
            <a:spAutoFit/>
          </a:bodyPr>
          <a:lstStyle/>
          <a:p>
            <a:pPr algn="ctr"/>
            <a:r>
              <a:rPr lang="da-DK" sz="4000">
                <a:solidFill>
                  <a:schemeClr val="bg1"/>
                </a:solidFill>
                <a:latin typeface="Arial Black" panose="020B0A04020102020204" pitchFamily="34" charset="0"/>
              </a:rPr>
              <a:t>6</a:t>
            </a:r>
          </a:p>
        </p:txBody>
      </p:sp>
    </p:spTree>
    <p:extLst>
      <p:ext uri="{BB962C8B-B14F-4D97-AF65-F5344CB8AC3E}">
        <p14:creationId xmlns:p14="http://schemas.microsoft.com/office/powerpoint/2010/main" val="2875015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28DC39-5F4B-F0ED-EC43-9959F8F3B6DD}"/>
              </a:ext>
            </a:extLst>
          </p:cNvPr>
          <p:cNvSpPr>
            <a:spLocks noGrp="1"/>
          </p:cNvSpPr>
          <p:nvPr>
            <p:ph type="title"/>
          </p:nvPr>
        </p:nvSpPr>
        <p:spPr>
          <a:xfrm>
            <a:off x="910318" y="152666"/>
            <a:ext cx="10515600" cy="1325563"/>
          </a:xfrm>
        </p:spPr>
        <p:txBody>
          <a:bodyPr>
            <a:normAutofit/>
          </a:bodyPr>
          <a:lstStyle/>
          <a:p>
            <a:r>
              <a:rPr lang="da-DK" dirty="0">
                <a:solidFill>
                  <a:schemeClr val="tx2">
                    <a:lumMod val="75000"/>
                  </a:schemeClr>
                </a:solidFill>
                <a:latin typeface="Arial Black" panose="020B0A04020102020204" pitchFamily="34" charset="0"/>
              </a:rPr>
              <a:t>Omkring 600 mærker i alt</a:t>
            </a:r>
          </a:p>
        </p:txBody>
      </p:sp>
      <p:sp>
        <p:nvSpPr>
          <p:cNvPr id="4" name="Tekstfelt 3">
            <a:extLst>
              <a:ext uri="{FF2B5EF4-FFF2-40B4-BE49-F238E27FC236}">
                <a16:creationId xmlns:a16="http://schemas.microsoft.com/office/drawing/2014/main" id="{AAC3354F-B902-31FD-89A7-0FA772CB4CB4}"/>
              </a:ext>
            </a:extLst>
          </p:cNvPr>
          <p:cNvSpPr txBox="1"/>
          <p:nvPr/>
        </p:nvSpPr>
        <p:spPr>
          <a:xfrm>
            <a:off x="838200" y="6529117"/>
            <a:ext cx="8428808"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Calibri" panose="020F0502020204030204"/>
                <a:ea typeface="+mn-ea"/>
                <a:cs typeface="+mn-cs"/>
              </a:rPr>
              <a:t>Kilde: Jakob Zeuthen for Dansk Erhverv</a:t>
            </a:r>
          </a:p>
        </p:txBody>
      </p:sp>
      <p:grpSp>
        <p:nvGrpSpPr>
          <p:cNvPr id="11" name="Gruppe 10">
            <a:extLst>
              <a:ext uri="{FF2B5EF4-FFF2-40B4-BE49-F238E27FC236}">
                <a16:creationId xmlns:a16="http://schemas.microsoft.com/office/drawing/2014/main" id="{26526E7C-C4F1-DD6B-BE1A-A41C29560D7B}"/>
              </a:ext>
            </a:extLst>
          </p:cNvPr>
          <p:cNvGrpSpPr/>
          <p:nvPr/>
        </p:nvGrpSpPr>
        <p:grpSpPr>
          <a:xfrm>
            <a:off x="910318" y="1462534"/>
            <a:ext cx="10152129" cy="4260940"/>
            <a:chOff x="910318" y="1649341"/>
            <a:chExt cx="10301133" cy="4731822"/>
          </a:xfrm>
        </p:grpSpPr>
        <p:pic>
          <p:nvPicPr>
            <p:cNvPr id="5" name="Billede 4">
              <a:extLst>
                <a:ext uri="{FF2B5EF4-FFF2-40B4-BE49-F238E27FC236}">
                  <a16:creationId xmlns:a16="http://schemas.microsoft.com/office/drawing/2014/main" id="{291BF713-79FB-3BAB-F5A5-5C9AED0BC6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242" b="894"/>
            <a:stretch/>
          </p:blipFill>
          <p:spPr>
            <a:xfrm>
              <a:off x="910318" y="1649341"/>
              <a:ext cx="10301133" cy="4731822"/>
            </a:xfrm>
            <a:prstGeom prst="rect">
              <a:avLst/>
            </a:prstGeom>
          </p:spPr>
        </p:pic>
        <p:sp>
          <p:nvSpPr>
            <p:cNvPr id="10" name="Rektangel 9">
              <a:extLst>
                <a:ext uri="{FF2B5EF4-FFF2-40B4-BE49-F238E27FC236}">
                  <a16:creationId xmlns:a16="http://schemas.microsoft.com/office/drawing/2014/main" id="{D31D95D9-9922-1EC2-9B11-2FCBAF7D3D3F}"/>
                </a:ext>
              </a:extLst>
            </p:cNvPr>
            <p:cNvSpPr/>
            <p:nvPr/>
          </p:nvSpPr>
          <p:spPr>
            <a:xfrm>
              <a:off x="10267375" y="5861254"/>
              <a:ext cx="944076" cy="31071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Pladsholder til tekst 12">
            <a:extLst>
              <a:ext uri="{FF2B5EF4-FFF2-40B4-BE49-F238E27FC236}">
                <a16:creationId xmlns:a16="http://schemas.microsoft.com/office/drawing/2014/main" id="{6A42203E-8A95-D0D5-239F-5706A081191A}"/>
              </a:ext>
            </a:extLst>
          </p:cNvPr>
          <p:cNvSpPr txBox="1">
            <a:spLocks/>
          </p:cNvSpPr>
          <p:nvPr/>
        </p:nvSpPr>
        <p:spPr>
          <a:xfrm>
            <a:off x="603259" y="5201714"/>
            <a:ext cx="4917914" cy="643308"/>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1600" kern="1200">
                <a:solidFill>
                  <a:srgbClr val="5C646F"/>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1400" kern="1200">
                <a:solidFill>
                  <a:srgbClr val="5C646F"/>
                </a:solidFill>
                <a:latin typeface="+mn-lt"/>
                <a:ea typeface="+mn-ea"/>
                <a:cs typeface="+mn-cs"/>
              </a:defRPr>
            </a:lvl2pPr>
            <a:lvl3pPr marL="914400"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rgbClr val="5C646F"/>
                </a:solidFill>
                <a:latin typeface="+mn-lt"/>
                <a:ea typeface="+mn-ea"/>
                <a:cs typeface="+mn-cs"/>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000" kern="1200">
                <a:solidFill>
                  <a:srgbClr val="5C646F"/>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Arial" panose="020B0604020202020204" pitchFamily="34" charset="0"/>
              <a:buNone/>
              <a:defRPr sz="1000" kern="1200">
                <a:solidFill>
                  <a:srgbClr val="5C646F"/>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ts val="1200"/>
              </a:lnSpc>
              <a:spcBef>
                <a:spcPts val="1000"/>
              </a:spcBef>
              <a:spcAft>
                <a:spcPts val="0"/>
              </a:spcAft>
              <a:buClr>
                <a:srgbClr val="ED7D31"/>
              </a:buClr>
              <a:buSzTx/>
              <a:buFont typeface="Arial" panose="020B0604020202020204" pitchFamily="34" charset="0"/>
              <a:buNone/>
              <a:tabLst/>
              <a:defRPr/>
            </a:pPr>
            <a:r>
              <a:rPr kumimoji="0" lang="da-DK" sz="1600" b="1" i="0" u="none" strike="noStrike" kern="1200" cap="none" spc="0" normalizeH="0" baseline="0" noProof="0" dirty="0">
                <a:ln>
                  <a:noFill/>
                </a:ln>
                <a:solidFill>
                  <a:srgbClr val="5C646F"/>
                </a:solidFill>
                <a:effectLst/>
                <a:uLnTx/>
                <a:uFillTx/>
                <a:latin typeface="Calibri" panose="020F0502020204030204"/>
                <a:ea typeface="+mn-ea"/>
                <a:cs typeface="+mn-cs"/>
              </a:rPr>
              <a:t>De officielle og de anerkendte private 3. parts mærker</a:t>
            </a:r>
          </a:p>
          <a:p>
            <a:pPr marL="0" marR="0" lvl="0" indent="0" algn="l" defTabSz="914400" rtl="0" eaLnBrk="1" fontAlgn="auto" latinLnBrk="0" hangingPunct="1">
              <a:lnSpc>
                <a:spcPts val="1200"/>
              </a:lnSpc>
              <a:spcBef>
                <a:spcPts val="1000"/>
              </a:spcBef>
              <a:spcAft>
                <a:spcPts val="0"/>
              </a:spcAft>
              <a:buClr>
                <a:srgbClr val="ED7D31"/>
              </a:buClr>
              <a:buSzTx/>
              <a:buFont typeface="Arial" panose="020B0604020202020204" pitchFamily="34" charset="0"/>
              <a:buNone/>
              <a:tabLst/>
              <a:defRPr/>
            </a:pPr>
            <a:r>
              <a:rPr kumimoji="0" lang="da-DK" sz="1600" b="0" i="0" u="none" strike="noStrike" kern="1200" cap="none" spc="0" normalizeH="0" baseline="0" noProof="0" dirty="0">
                <a:ln>
                  <a:noFill/>
                </a:ln>
                <a:solidFill>
                  <a:srgbClr val="5C646F"/>
                </a:solidFill>
                <a:effectLst/>
                <a:uLnTx/>
                <a:uFillTx/>
                <a:latin typeface="Calibri" panose="020F0502020204030204"/>
                <a:ea typeface="+mn-ea"/>
                <a:cs typeface="+mn-cs"/>
              </a:rPr>
              <a:t>- Omkring 60 på de danske marked</a:t>
            </a:r>
          </a:p>
        </p:txBody>
      </p:sp>
      <p:sp>
        <p:nvSpPr>
          <p:cNvPr id="7" name="Pladsholder til tekst 12">
            <a:extLst>
              <a:ext uri="{FF2B5EF4-FFF2-40B4-BE49-F238E27FC236}">
                <a16:creationId xmlns:a16="http://schemas.microsoft.com/office/drawing/2014/main" id="{9FF980E4-1D77-F67B-15FE-D1521C1A6536}"/>
              </a:ext>
            </a:extLst>
          </p:cNvPr>
          <p:cNvSpPr txBox="1">
            <a:spLocks/>
          </p:cNvSpPr>
          <p:nvPr/>
        </p:nvSpPr>
        <p:spPr>
          <a:xfrm>
            <a:off x="6177543" y="5371396"/>
            <a:ext cx="2201775" cy="643308"/>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1600" kern="1200">
                <a:solidFill>
                  <a:srgbClr val="5C646F"/>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1400" kern="1200">
                <a:solidFill>
                  <a:srgbClr val="5C646F"/>
                </a:solidFill>
                <a:latin typeface="+mn-lt"/>
                <a:ea typeface="+mn-ea"/>
                <a:cs typeface="+mn-cs"/>
              </a:defRPr>
            </a:lvl2pPr>
            <a:lvl3pPr marL="914400"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rgbClr val="5C646F"/>
                </a:solidFill>
                <a:latin typeface="+mn-lt"/>
                <a:ea typeface="+mn-ea"/>
                <a:cs typeface="+mn-cs"/>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000" kern="1200">
                <a:solidFill>
                  <a:srgbClr val="5C646F"/>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Arial" panose="020B0604020202020204" pitchFamily="34" charset="0"/>
              <a:buNone/>
              <a:defRPr sz="1000" kern="1200">
                <a:solidFill>
                  <a:srgbClr val="5C646F"/>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ts val="1200"/>
              </a:lnSpc>
              <a:spcBef>
                <a:spcPts val="1000"/>
              </a:spcBef>
              <a:spcAft>
                <a:spcPts val="0"/>
              </a:spcAft>
              <a:buClr>
                <a:srgbClr val="ED7D31"/>
              </a:buClr>
              <a:buSzTx/>
              <a:buFont typeface="Arial" panose="020B0604020202020204" pitchFamily="34" charset="0"/>
              <a:buNone/>
              <a:tabLst/>
              <a:defRPr/>
            </a:pPr>
            <a:r>
              <a:rPr kumimoji="0" lang="da-DK" sz="1600" b="1" i="0" u="none" strike="noStrike" kern="1200" cap="none" spc="0" normalizeH="0" baseline="0" noProof="0" dirty="0">
                <a:ln>
                  <a:noFill/>
                </a:ln>
                <a:solidFill>
                  <a:srgbClr val="5C646F"/>
                </a:solidFill>
                <a:effectLst/>
                <a:uLnTx/>
                <a:uFillTx/>
                <a:latin typeface="Calibri" panose="020F0502020204030204"/>
                <a:ea typeface="+mn-ea"/>
                <a:cs typeface="+mn-cs"/>
              </a:rPr>
              <a:t>Virksomhedsmærker</a:t>
            </a:r>
          </a:p>
          <a:p>
            <a:pPr marL="0" marR="0" lvl="0" indent="0" algn="l" defTabSz="914400" rtl="0" eaLnBrk="1" fontAlgn="auto" latinLnBrk="0" hangingPunct="1">
              <a:lnSpc>
                <a:spcPts val="1200"/>
              </a:lnSpc>
              <a:spcBef>
                <a:spcPts val="1000"/>
              </a:spcBef>
              <a:spcAft>
                <a:spcPts val="0"/>
              </a:spcAft>
              <a:buClr>
                <a:srgbClr val="ED7D31"/>
              </a:buClr>
              <a:buSzTx/>
              <a:buFont typeface="Arial" panose="020B0604020202020204" pitchFamily="34" charset="0"/>
              <a:buNone/>
              <a:tabLst/>
              <a:defRPr/>
            </a:pPr>
            <a:r>
              <a:rPr kumimoji="0" lang="da-DK" sz="1600" b="0" i="0" u="none" strike="noStrike" kern="1200" cap="none" spc="0" normalizeH="0" baseline="0" noProof="0" dirty="0">
                <a:ln>
                  <a:noFill/>
                </a:ln>
                <a:solidFill>
                  <a:srgbClr val="5C646F"/>
                </a:solidFill>
                <a:effectLst/>
                <a:uLnTx/>
                <a:uFillTx/>
                <a:latin typeface="Calibri" panose="020F0502020204030204"/>
                <a:ea typeface="+mn-ea"/>
                <a:cs typeface="+mn-cs"/>
              </a:rPr>
              <a:t>- Brancheinitiativer</a:t>
            </a:r>
          </a:p>
        </p:txBody>
      </p:sp>
      <p:sp>
        <p:nvSpPr>
          <p:cNvPr id="8" name="Pladsholder til tekst 12">
            <a:extLst>
              <a:ext uri="{FF2B5EF4-FFF2-40B4-BE49-F238E27FC236}">
                <a16:creationId xmlns:a16="http://schemas.microsoft.com/office/drawing/2014/main" id="{05A7386E-6144-BD33-DD37-D3FA1003ED8B}"/>
              </a:ext>
            </a:extLst>
          </p:cNvPr>
          <p:cNvSpPr txBox="1">
            <a:spLocks/>
          </p:cNvSpPr>
          <p:nvPr/>
        </p:nvSpPr>
        <p:spPr>
          <a:xfrm>
            <a:off x="6096000" y="1115094"/>
            <a:ext cx="2201775" cy="544356"/>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1600" kern="1200">
                <a:solidFill>
                  <a:srgbClr val="5C646F"/>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1400" kern="1200">
                <a:solidFill>
                  <a:srgbClr val="5C646F"/>
                </a:solidFill>
                <a:latin typeface="+mn-lt"/>
                <a:ea typeface="+mn-ea"/>
                <a:cs typeface="+mn-cs"/>
              </a:defRPr>
            </a:lvl2pPr>
            <a:lvl3pPr marL="914400"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rgbClr val="5C646F"/>
                </a:solidFill>
                <a:latin typeface="+mn-lt"/>
                <a:ea typeface="+mn-ea"/>
                <a:cs typeface="+mn-cs"/>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000" kern="1200">
                <a:solidFill>
                  <a:srgbClr val="5C646F"/>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Arial" panose="020B0604020202020204" pitchFamily="34" charset="0"/>
              <a:buNone/>
              <a:defRPr sz="1000" kern="1200">
                <a:solidFill>
                  <a:srgbClr val="5C646F"/>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ts val="1200"/>
              </a:lnSpc>
              <a:spcBef>
                <a:spcPts val="1000"/>
              </a:spcBef>
              <a:spcAft>
                <a:spcPts val="0"/>
              </a:spcAft>
              <a:buClr>
                <a:srgbClr val="ED7D31"/>
              </a:buClr>
              <a:buSzTx/>
              <a:buFont typeface="Arial" panose="020B0604020202020204" pitchFamily="34" charset="0"/>
              <a:buNone/>
              <a:tabLst/>
              <a:defRPr/>
            </a:pPr>
            <a:r>
              <a:rPr kumimoji="0" lang="da-DK" sz="1600" b="1" i="0" u="none" strike="noStrike" kern="1200" cap="none" spc="0" normalizeH="0" baseline="0" noProof="0" dirty="0">
                <a:ln>
                  <a:noFill/>
                </a:ln>
                <a:solidFill>
                  <a:srgbClr val="5C646F"/>
                </a:solidFill>
                <a:effectLst/>
                <a:uLnTx/>
                <a:uFillTx/>
                <a:latin typeface="Calibri" panose="020F0502020204030204"/>
                <a:ea typeface="+mn-ea"/>
                <a:cs typeface="+mn-cs"/>
              </a:rPr>
              <a:t>Private label mærker</a:t>
            </a:r>
          </a:p>
          <a:p>
            <a:pPr marL="0" marR="0" lvl="0" indent="0" algn="l" defTabSz="914400" rtl="0" eaLnBrk="1" fontAlgn="auto" latinLnBrk="0" hangingPunct="1">
              <a:lnSpc>
                <a:spcPts val="1200"/>
              </a:lnSpc>
              <a:spcBef>
                <a:spcPts val="1000"/>
              </a:spcBef>
              <a:spcAft>
                <a:spcPts val="0"/>
              </a:spcAft>
              <a:buClr>
                <a:srgbClr val="ED7D31"/>
              </a:buClr>
              <a:buSzTx/>
              <a:buFont typeface="Arial" panose="020B0604020202020204" pitchFamily="34" charset="0"/>
              <a:buNone/>
              <a:tabLst/>
              <a:defRPr/>
            </a:pPr>
            <a:r>
              <a:rPr kumimoji="0" lang="da-DK" sz="1600" b="0" i="0" u="none" strike="noStrike" kern="1200" cap="none" spc="0" normalizeH="0" baseline="0" noProof="0" dirty="0">
                <a:ln>
                  <a:noFill/>
                </a:ln>
                <a:solidFill>
                  <a:srgbClr val="5C646F"/>
                </a:solidFill>
                <a:effectLst/>
                <a:uLnTx/>
                <a:uFillTx/>
                <a:latin typeface="Calibri" panose="020F0502020204030204"/>
                <a:ea typeface="+mn-ea"/>
                <a:cs typeface="+mn-cs"/>
              </a:rPr>
              <a:t>- virksomhedsejede</a:t>
            </a:r>
          </a:p>
        </p:txBody>
      </p:sp>
      <p:sp>
        <p:nvSpPr>
          <p:cNvPr id="9" name="Pladsholder til tekst 12">
            <a:extLst>
              <a:ext uri="{FF2B5EF4-FFF2-40B4-BE49-F238E27FC236}">
                <a16:creationId xmlns:a16="http://schemas.microsoft.com/office/drawing/2014/main" id="{2D2317B0-1A30-757A-2364-2040E9546DB0}"/>
              </a:ext>
            </a:extLst>
          </p:cNvPr>
          <p:cNvSpPr txBox="1">
            <a:spLocks/>
          </p:cNvSpPr>
          <p:nvPr/>
        </p:nvSpPr>
        <p:spPr>
          <a:xfrm>
            <a:off x="8647777" y="1887845"/>
            <a:ext cx="2201775" cy="643308"/>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1600" kern="1200">
                <a:solidFill>
                  <a:srgbClr val="5C646F"/>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1400" kern="1200">
                <a:solidFill>
                  <a:srgbClr val="5C646F"/>
                </a:solidFill>
                <a:latin typeface="+mn-lt"/>
                <a:ea typeface="+mn-ea"/>
                <a:cs typeface="+mn-cs"/>
              </a:defRPr>
            </a:lvl2pPr>
            <a:lvl3pPr marL="914400"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rgbClr val="5C646F"/>
                </a:solidFill>
                <a:latin typeface="+mn-lt"/>
                <a:ea typeface="+mn-ea"/>
                <a:cs typeface="+mn-cs"/>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000" kern="1200">
                <a:solidFill>
                  <a:srgbClr val="5C646F"/>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Arial" panose="020B0604020202020204" pitchFamily="34" charset="0"/>
              <a:buNone/>
              <a:defRPr sz="1000" kern="1200">
                <a:solidFill>
                  <a:srgbClr val="5C646F"/>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ts val="1200"/>
              </a:lnSpc>
              <a:spcBef>
                <a:spcPts val="1000"/>
              </a:spcBef>
              <a:spcAft>
                <a:spcPts val="0"/>
              </a:spcAft>
              <a:buClr>
                <a:srgbClr val="ED7D31"/>
              </a:buClr>
              <a:buSzTx/>
              <a:buFont typeface="Arial" panose="020B0604020202020204" pitchFamily="34" charset="0"/>
              <a:buNone/>
              <a:tabLst/>
              <a:defRPr/>
            </a:pPr>
            <a:r>
              <a:rPr kumimoji="0" lang="da-DK" sz="1600" b="1" i="0" u="none" strike="noStrike" kern="1200" cap="none" spc="0" normalizeH="0" baseline="0" noProof="0" dirty="0">
                <a:ln>
                  <a:noFill/>
                </a:ln>
                <a:solidFill>
                  <a:srgbClr val="5C646F"/>
                </a:solidFill>
                <a:effectLst/>
                <a:uLnTx/>
                <a:uFillTx/>
                <a:latin typeface="Calibri" panose="020F0502020204030204"/>
                <a:ea typeface="+mn-ea"/>
                <a:cs typeface="+mn-cs"/>
              </a:rPr>
              <a:t>Produktmærker</a:t>
            </a:r>
          </a:p>
          <a:p>
            <a:pPr marL="0" marR="0" lvl="0" indent="0" algn="l" defTabSz="914400" rtl="0" eaLnBrk="1" fontAlgn="auto" latinLnBrk="0" hangingPunct="1">
              <a:lnSpc>
                <a:spcPts val="1200"/>
              </a:lnSpc>
              <a:spcBef>
                <a:spcPts val="1000"/>
              </a:spcBef>
              <a:spcAft>
                <a:spcPts val="0"/>
              </a:spcAft>
              <a:buClr>
                <a:srgbClr val="ED7D31"/>
              </a:buClr>
              <a:buSzTx/>
              <a:buFont typeface="Arial" panose="020B0604020202020204" pitchFamily="34" charset="0"/>
              <a:buNone/>
              <a:tabLst/>
              <a:defRPr/>
            </a:pPr>
            <a:r>
              <a:rPr kumimoji="0" lang="da-DK" sz="1600" b="0" i="0" u="none" strike="noStrike" kern="1200" cap="none" spc="0" normalizeH="0" baseline="0" noProof="0" dirty="0">
                <a:ln>
                  <a:noFill/>
                </a:ln>
                <a:solidFill>
                  <a:srgbClr val="5C646F"/>
                </a:solidFill>
                <a:effectLst/>
                <a:uLnTx/>
                <a:uFillTx/>
                <a:latin typeface="Calibri" panose="020F0502020204030204"/>
                <a:ea typeface="+mn-ea"/>
                <a:cs typeface="+mn-cs"/>
              </a:rPr>
              <a:t>- virksomhedsejede</a:t>
            </a:r>
          </a:p>
        </p:txBody>
      </p:sp>
      <p:sp>
        <p:nvSpPr>
          <p:cNvPr id="3" name="Rektangel 2">
            <a:extLst>
              <a:ext uri="{FF2B5EF4-FFF2-40B4-BE49-F238E27FC236}">
                <a16:creationId xmlns:a16="http://schemas.microsoft.com/office/drawing/2014/main" id="{4883507E-C0C2-80A9-2A39-BF549E30260F}"/>
              </a:ext>
            </a:extLst>
          </p:cNvPr>
          <p:cNvSpPr/>
          <p:nvPr/>
        </p:nvSpPr>
        <p:spPr>
          <a:xfrm>
            <a:off x="11173944" y="115410"/>
            <a:ext cx="944076" cy="87977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felt 12">
            <a:extLst>
              <a:ext uri="{FF2B5EF4-FFF2-40B4-BE49-F238E27FC236}">
                <a16:creationId xmlns:a16="http://schemas.microsoft.com/office/drawing/2014/main" id="{4E8C1F19-69C0-E675-3388-BE9038BBC5A7}"/>
              </a:ext>
            </a:extLst>
          </p:cNvPr>
          <p:cNvSpPr txBox="1"/>
          <p:nvPr/>
        </p:nvSpPr>
        <p:spPr>
          <a:xfrm>
            <a:off x="10091485" y="6529117"/>
            <a:ext cx="210051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Kilde: Slide fra Jakob Zeuthen</a:t>
            </a:r>
          </a:p>
        </p:txBody>
      </p:sp>
    </p:spTree>
    <p:extLst>
      <p:ext uri="{BB962C8B-B14F-4D97-AF65-F5344CB8AC3E}">
        <p14:creationId xmlns:p14="http://schemas.microsoft.com/office/powerpoint/2010/main" val="1022621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4AAF3B-723D-2A27-F4FE-E2E7E26BFCB8}"/>
              </a:ext>
            </a:extLst>
          </p:cNvPr>
          <p:cNvSpPr>
            <a:spLocks noGrp="1"/>
          </p:cNvSpPr>
          <p:nvPr>
            <p:ph type="title"/>
          </p:nvPr>
        </p:nvSpPr>
        <p:spPr/>
        <p:txBody>
          <a:bodyPr>
            <a:normAutofit/>
          </a:bodyPr>
          <a:lstStyle/>
          <a:p>
            <a:r>
              <a:rPr lang="da-DK">
                <a:solidFill>
                  <a:schemeClr val="tx2">
                    <a:lumMod val="75000"/>
                  </a:schemeClr>
                </a:solidFill>
                <a:latin typeface="Arial Black" panose="020B0A04020102020204" pitchFamily="34" charset="0"/>
              </a:rPr>
              <a:t>Brug mærkerne korrekt</a:t>
            </a:r>
          </a:p>
        </p:txBody>
      </p:sp>
      <p:sp>
        <p:nvSpPr>
          <p:cNvPr id="3" name="Pladsholder til indhold 2">
            <a:extLst>
              <a:ext uri="{FF2B5EF4-FFF2-40B4-BE49-F238E27FC236}">
                <a16:creationId xmlns:a16="http://schemas.microsoft.com/office/drawing/2014/main" id="{49671F5F-95BC-E131-3171-D31305DC2B02}"/>
              </a:ext>
            </a:extLst>
          </p:cNvPr>
          <p:cNvSpPr>
            <a:spLocks noGrp="1"/>
          </p:cNvSpPr>
          <p:nvPr>
            <p:ph idx="1"/>
          </p:nvPr>
        </p:nvSpPr>
        <p:spPr>
          <a:xfrm>
            <a:off x="838200" y="2141537"/>
            <a:ext cx="8248650" cy="4351338"/>
          </a:xfrm>
        </p:spPr>
        <p:txBody>
          <a:bodyPr>
            <a:normAutofit/>
          </a:bodyPr>
          <a:lstStyle/>
          <a:p>
            <a:r>
              <a:rPr lang="da-DK" dirty="0">
                <a:solidFill>
                  <a:schemeClr val="tx2">
                    <a:lumMod val="75000"/>
                  </a:schemeClr>
                </a:solidFill>
              </a:rPr>
              <a:t>Det røde økomærke er ikke lig bæredygtighed </a:t>
            </a:r>
          </a:p>
          <a:p>
            <a:pPr lvl="1"/>
            <a:r>
              <a:rPr lang="da-DK" dirty="0">
                <a:solidFill>
                  <a:schemeClr val="tx2">
                    <a:lumMod val="75000"/>
                  </a:schemeClr>
                </a:solidFill>
              </a:rPr>
              <a:t>At kunne betegnes som økologisk forudsætter 95% økologisk indhold</a:t>
            </a:r>
          </a:p>
          <a:p>
            <a:endParaRPr lang="da-DK" dirty="0">
              <a:solidFill>
                <a:schemeClr val="tx2">
                  <a:lumMod val="75000"/>
                </a:schemeClr>
              </a:solidFill>
            </a:endParaRPr>
          </a:p>
          <a:p>
            <a:r>
              <a:rPr lang="da-DK" dirty="0">
                <a:solidFill>
                  <a:schemeClr val="tx2">
                    <a:lumMod val="75000"/>
                  </a:schemeClr>
                </a:solidFill>
              </a:rPr>
              <a:t>Svanemærket/EU blomsten er ikke lige bæredygtighed </a:t>
            </a:r>
          </a:p>
          <a:p>
            <a:pPr lvl="1"/>
            <a:r>
              <a:rPr lang="da-DK" dirty="0">
                <a:solidFill>
                  <a:schemeClr val="tx2">
                    <a:lumMod val="75000"/>
                  </a:schemeClr>
                </a:solidFill>
              </a:rPr>
              <a:t>Svanemærket betyder </a:t>
            </a:r>
            <a:r>
              <a:rPr lang="da-DK" b="1" dirty="0">
                <a:solidFill>
                  <a:schemeClr val="tx2">
                    <a:lumMod val="75000"/>
                  </a:schemeClr>
                </a:solidFill>
              </a:rPr>
              <a:t>mere</a:t>
            </a:r>
            <a:r>
              <a:rPr lang="da-DK" dirty="0">
                <a:solidFill>
                  <a:schemeClr val="tx2">
                    <a:lumMod val="75000"/>
                  </a:schemeClr>
                </a:solidFill>
              </a:rPr>
              <a:t> miljøvenlig eller </a:t>
            </a:r>
            <a:r>
              <a:rPr lang="da-DK" b="1" dirty="0">
                <a:solidFill>
                  <a:schemeClr val="tx2">
                    <a:lumMod val="75000"/>
                  </a:schemeClr>
                </a:solidFill>
              </a:rPr>
              <a:t>mindre</a:t>
            </a:r>
            <a:r>
              <a:rPr lang="da-DK" dirty="0">
                <a:solidFill>
                  <a:schemeClr val="tx2">
                    <a:lumMod val="75000"/>
                  </a:schemeClr>
                </a:solidFill>
              </a:rPr>
              <a:t> miljøbelastende (undgå kun at skrive </a:t>
            </a:r>
            <a:r>
              <a:rPr lang="da-DK" b="1" dirty="0">
                <a:solidFill>
                  <a:schemeClr val="tx2">
                    <a:lumMod val="75000"/>
                  </a:schemeClr>
                </a:solidFill>
              </a:rPr>
              <a:t>miljøvenlig</a:t>
            </a:r>
            <a:r>
              <a:rPr lang="da-DK" dirty="0">
                <a:solidFill>
                  <a:schemeClr val="tx2">
                    <a:lumMod val="75000"/>
                  </a:schemeClr>
                </a:solidFill>
              </a:rPr>
              <a:t>)</a:t>
            </a:r>
          </a:p>
        </p:txBody>
      </p:sp>
      <p:pic>
        <p:nvPicPr>
          <p:cNvPr id="4" name="Picture 2" descr="Svanemærket og EU-Blomsten fortsætter væksten | Miljømærkning Danmark">
            <a:extLst>
              <a:ext uri="{FF2B5EF4-FFF2-40B4-BE49-F238E27FC236}">
                <a16:creationId xmlns:a16="http://schemas.microsoft.com/office/drawing/2014/main" id="{BD968AD5-1ABB-EBCD-F78D-A7D1ABF770F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80006" y="4209952"/>
            <a:ext cx="1951175" cy="9073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Økologimærker - Landbrugsstyrelsen">
            <a:extLst>
              <a:ext uri="{FF2B5EF4-FFF2-40B4-BE49-F238E27FC236}">
                <a16:creationId xmlns:a16="http://schemas.microsoft.com/office/drawing/2014/main" id="{A4996C10-D494-5F69-F606-0FF7E411B9A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90993" y="2268908"/>
            <a:ext cx="1929200" cy="96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01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3668888-95DF-62DB-E0ED-786989AD591E}"/>
              </a:ext>
            </a:extLst>
          </p:cNvPr>
          <p:cNvSpPr>
            <a:spLocks noGrp="1"/>
          </p:cNvSpPr>
          <p:nvPr>
            <p:ph type="title"/>
          </p:nvPr>
        </p:nvSpPr>
        <p:spPr/>
        <p:txBody>
          <a:bodyPr/>
          <a:lstStyle/>
          <a:p>
            <a:r>
              <a:rPr lang="da-DK">
                <a:solidFill>
                  <a:schemeClr val="tx2"/>
                </a:solidFill>
                <a:latin typeface="Arial Black" panose="020B0A04020102020204" pitchFamily="34" charset="0"/>
              </a:rPr>
              <a:t>Hvad er </a:t>
            </a:r>
            <a:r>
              <a:rPr lang="da-DK" err="1">
                <a:solidFill>
                  <a:schemeClr val="tx2"/>
                </a:solidFill>
                <a:latin typeface="Arial Black" panose="020B0A04020102020204" pitchFamily="34" charset="0"/>
              </a:rPr>
              <a:t>greenwashing</a:t>
            </a:r>
            <a:r>
              <a:rPr lang="da-DK">
                <a:solidFill>
                  <a:schemeClr val="tx2"/>
                </a:solidFill>
              </a:rPr>
              <a:t>?</a:t>
            </a:r>
            <a:endParaRPr lang="da-DK">
              <a:solidFill>
                <a:schemeClr val="tx2"/>
              </a:solidFill>
              <a:latin typeface="Arial Black" panose="020B0A04020102020204" pitchFamily="34" charset="0"/>
            </a:endParaRPr>
          </a:p>
        </p:txBody>
      </p:sp>
      <p:sp>
        <p:nvSpPr>
          <p:cNvPr id="5" name="Titel 1">
            <a:extLst>
              <a:ext uri="{FF2B5EF4-FFF2-40B4-BE49-F238E27FC236}">
                <a16:creationId xmlns:a16="http://schemas.microsoft.com/office/drawing/2014/main" id="{B5288F69-4FAB-239C-5C37-4C0B67E2FA0E}"/>
              </a:ext>
            </a:extLst>
          </p:cNvPr>
          <p:cNvSpPr txBox="1">
            <a:spLocks/>
          </p:cNvSpPr>
          <p:nvPr/>
        </p:nvSpPr>
        <p:spPr>
          <a:xfrm>
            <a:off x="4485838" y="2392563"/>
            <a:ext cx="6486498" cy="24606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2">
                    <a:lumMod val="75000"/>
                  </a:schemeClr>
                </a:solidFill>
                <a:latin typeface="Arial Black" panose="020B0A04020102020204" pitchFamily="34" charset="0"/>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da-DK" sz="2800" b="0" i="1" u="none" strike="noStrike" kern="1200" cap="none" spc="0" normalizeH="0" baseline="0" noProof="0">
                <a:ln>
                  <a:noFill/>
                </a:ln>
                <a:solidFill>
                  <a:srgbClr val="44546A">
                    <a:lumMod val="75000"/>
                  </a:srgbClr>
                </a:solidFill>
                <a:effectLst/>
                <a:uLnTx/>
                <a:uFillTx/>
                <a:latin typeface="Calibri" panose="020F0502020204030204"/>
                <a:ea typeface="+mj-ea"/>
                <a:cs typeface="+mj-cs"/>
              </a:rPr>
              <a:t>”</a:t>
            </a:r>
            <a:r>
              <a:rPr kumimoji="0" lang="da-DK" sz="2800" b="1" i="1" u="none" strike="noStrike" kern="1200" cap="none" spc="0" normalizeH="0" baseline="0" noProof="0" err="1">
                <a:ln>
                  <a:noFill/>
                </a:ln>
                <a:solidFill>
                  <a:srgbClr val="44546A">
                    <a:lumMod val="75000"/>
                  </a:srgbClr>
                </a:solidFill>
                <a:effectLst/>
                <a:uLnTx/>
                <a:uFillTx/>
                <a:latin typeface="Calibri" panose="020F0502020204030204"/>
                <a:ea typeface="+mj-ea"/>
                <a:cs typeface="+mj-cs"/>
              </a:rPr>
              <a:t>Greenwashing</a:t>
            </a:r>
            <a:r>
              <a:rPr kumimoji="0" lang="da-DK" sz="2800" b="0" i="1" u="none" strike="noStrike" kern="1200" cap="none" spc="0" normalizeH="0" baseline="0" noProof="0">
                <a:ln>
                  <a:noFill/>
                </a:ln>
                <a:solidFill>
                  <a:srgbClr val="44546A">
                    <a:lumMod val="75000"/>
                  </a:srgbClr>
                </a:solidFill>
                <a:effectLst/>
                <a:uLnTx/>
                <a:uFillTx/>
                <a:latin typeface="Calibri" panose="020F0502020204030204"/>
                <a:ea typeface="+mj-ea"/>
                <a:cs typeface="+mj-cs"/>
              </a:rPr>
              <a:t> er, når markedsføringen bruger flotte ord (og billeder) til at få varen til at </a:t>
            </a:r>
            <a:r>
              <a:rPr kumimoji="0" lang="da-DK" sz="2800" b="1" i="1" u="none" strike="noStrike" kern="1200" cap="none" spc="0" normalizeH="0" baseline="0" noProof="0">
                <a:ln>
                  <a:noFill/>
                </a:ln>
                <a:solidFill>
                  <a:srgbClr val="44546A">
                    <a:lumMod val="75000"/>
                  </a:srgbClr>
                </a:solidFill>
                <a:effectLst/>
                <a:uLnTx/>
                <a:uFillTx/>
                <a:latin typeface="Calibri" panose="020F0502020204030204"/>
                <a:ea typeface="+mj-ea"/>
                <a:cs typeface="+mj-cs"/>
              </a:rPr>
              <a:t>fremstå mere grøn eller bæredygtig, </a:t>
            </a:r>
            <a:r>
              <a:rPr kumimoji="0" lang="da-DK" sz="2800" b="0" i="1" u="none" strike="noStrike" kern="1200" cap="none" spc="0" normalizeH="0" baseline="0" noProof="0">
                <a:ln>
                  <a:noFill/>
                </a:ln>
                <a:solidFill>
                  <a:srgbClr val="44546A">
                    <a:lumMod val="75000"/>
                  </a:srgbClr>
                </a:solidFill>
                <a:effectLst/>
                <a:uLnTx/>
                <a:uFillTx/>
                <a:latin typeface="Calibri" panose="020F0502020204030204"/>
                <a:ea typeface="+mj-ea"/>
                <a:cs typeface="+mj-cs"/>
              </a:rPr>
              <a:t>end den egentlig er, for at få dig til at købe mere</a:t>
            </a:r>
            <a:r>
              <a:rPr kumimoji="0" lang="da-DK" sz="2800" b="0" i="1" u="none" strike="noStrike" kern="1200" cap="none" spc="0" normalizeH="0" baseline="0" noProof="0">
                <a:ln>
                  <a:noFill/>
                </a:ln>
                <a:solidFill>
                  <a:srgbClr val="0C3333"/>
                </a:solidFill>
                <a:effectLst/>
                <a:uLnTx/>
                <a:uFillTx/>
                <a:latin typeface="Calibri" panose="020F0502020204030204"/>
                <a:ea typeface="+mj-ea"/>
                <a:cs typeface="+mj-cs"/>
              </a:rPr>
              <a:t>.”</a:t>
            </a:r>
            <a:endParaRPr kumimoji="0" lang="da-DK" sz="2800" b="0" i="1" u="none" strike="noStrike" kern="1200" cap="none" spc="0" normalizeH="0" baseline="0" noProof="0">
              <a:ln>
                <a:noFill/>
              </a:ln>
              <a:solidFill>
                <a:srgbClr val="44546A">
                  <a:lumMod val="75000"/>
                </a:srgbClr>
              </a:solidFill>
              <a:effectLst/>
              <a:uLnTx/>
              <a:uFillTx/>
              <a:latin typeface="Calibri" panose="020F0502020204030204"/>
              <a:ea typeface="+mj-ea"/>
              <a:cs typeface="+mj-cs"/>
            </a:endParaRPr>
          </a:p>
        </p:txBody>
      </p:sp>
      <p:sp>
        <p:nvSpPr>
          <p:cNvPr id="6" name="Undertitel 2">
            <a:extLst>
              <a:ext uri="{FF2B5EF4-FFF2-40B4-BE49-F238E27FC236}">
                <a16:creationId xmlns:a16="http://schemas.microsoft.com/office/drawing/2014/main" id="{10DEFC48-9003-2D24-BA71-5F84C5DA18C5}"/>
              </a:ext>
            </a:extLst>
          </p:cNvPr>
          <p:cNvSpPr txBox="1">
            <a:spLocks/>
          </p:cNvSpPr>
          <p:nvPr/>
        </p:nvSpPr>
        <p:spPr>
          <a:xfrm>
            <a:off x="4290180" y="5599880"/>
            <a:ext cx="6682156" cy="4554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2">
                    <a:lumMod val="7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
                <a:srgbClr val="ED7D31"/>
              </a:buClr>
              <a:buSzTx/>
              <a:buFont typeface="Arial" panose="020B0604020202020204" pitchFamily="34" charset="0"/>
              <a:buNone/>
              <a:tabLst/>
              <a:defRPr/>
            </a:pPr>
            <a:r>
              <a:rPr kumimoji="0" lang="da-DK" sz="2000" b="0" i="0" u="none" strike="noStrike" kern="1200" cap="none" spc="0" normalizeH="0" baseline="0" noProof="0">
                <a:ln>
                  <a:noFill/>
                </a:ln>
                <a:solidFill>
                  <a:srgbClr val="44546A">
                    <a:lumMod val="75000"/>
                  </a:srgbClr>
                </a:solidFill>
                <a:effectLst/>
                <a:uLnTx/>
                <a:uFillTx/>
                <a:latin typeface="Calibri" panose="020F0502020204030204"/>
                <a:ea typeface="+mn-ea"/>
                <a:cs typeface="+mn-cs"/>
              </a:rPr>
              <a:t>Forbrugerrådet Tænk</a:t>
            </a:r>
          </a:p>
        </p:txBody>
      </p:sp>
      <p:pic>
        <p:nvPicPr>
          <p:cNvPr id="8" name="Billede 6" descr="Et billede, der indeholder tekst, whiteboard&#10;&#10;Beskrivelsen er genereret automatisk">
            <a:extLst>
              <a:ext uri="{FF2B5EF4-FFF2-40B4-BE49-F238E27FC236}">
                <a16:creationId xmlns:a16="http://schemas.microsoft.com/office/drawing/2014/main" id="{5D0F7880-5FFB-09D6-2C68-C2FCD4B2F3C0}"/>
              </a:ext>
            </a:extLst>
          </p:cNvPr>
          <p:cNvPicPr>
            <a:picLocks noChangeAspect="1"/>
          </p:cNvPicPr>
          <p:nvPr/>
        </p:nvPicPr>
        <p:blipFill>
          <a:blip r:embed="rId3"/>
          <a:stretch>
            <a:fillRect/>
          </a:stretch>
        </p:blipFill>
        <p:spPr>
          <a:xfrm>
            <a:off x="838200" y="2037025"/>
            <a:ext cx="3016955" cy="3790597"/>
          </a:xfrm>
          <a:prstGeom prst="rect">
            <a:avLst/>
          </a:prstGeom>
        </p:spPr>
      </p:pic>
    </p:spTree>
    <p:extLst>
      <p:ext uri="{BB962C8B-B14F-4D97-AF65-F5344CB8AC3E}">
        <p14:creationId xmlns:p14="http://schemas.microsoft.com/office/powerpoint/2010/main" val="2291247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9B82D40-E885-6521-7228-B9FC44C9C95D}"/>
              </a:ext>
            </a:extLst>
          </p:cNvPr>
          <p:cNvSpPr/>
          <p:nvPr/>
        </p:nvSpPr>
        <p:spPr>
          <a:xfrm>
            <a:off x="0" y="0"/>
            <a:ext cx="12192000" cy="685800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BE2D907B-F34A-F192-55AB-549130B00991}"/>
              </a:ext>
            </a:extLst>
          </p:cNvPr>
          <p:cNvSpPr>
            <a:spLocks noGrp="1"/>
          </p:cNvSpPr>
          <p:nvPr>
            <p:ph type="title"/>
          </p:nvPr>
        </p:nvSpPr>
        <p:spPr>
          <a:xfrm>
            <a:off x="831850" y="1680002"/>
            <a:ext cx="10515600" cy="2852737"/>
          </a:xfrm>
        </p:spPr>
        <p:txBody>
          <a:bodyPr>
            <a:noAutofit/>
          </a:bodyPr>
          <a:lstStyle/>
          <a:p>
            <a:r>
              <a:rPr lang="da-DK" sz="5400">
                <a:solidFill>
                  <a:schemeClr val="tx2">
                    <a:lumMod val="75000"/>
                  </a:schemeClr>
                </a:solidFill>
                <a:latin typeface="Arial Black" panose="020B0A04020102020204" pitchFamily="34" charset="0"/>
              </a:rPr>
              <a:t>Regler gælder alle steder</a:t>
            </a:r>
          </a:p>
        </p:txBody>
      </p:sp>
      <p:sp>
        <p:nvSpPr>
          <p:cNvPr id="3" name="Pladsholder til tekst 2">
            <a:extLst>
              <a:ext uri="{FF2B5EF4-FFF2-40B4-BE49-F238E27FC236}">
                <a16:creationId xmlns:a16="http://schemas.microsoft.com/office/drawing/2014/main" id="{511953A6-2F61-D40A-EDC3-7F3D8AE77A22}"/>
              </a:ext>
            </a:extLst>
          </p:cNvPr>
          <p:cNvSpPr>
            <a:spLocks noGrp="1"/>
          </p:cNvSpPr>
          <p:nvPr>
            <p:ph type="body" idx="1"/>
          </p:nvPr>
        </p:nvSpPr>
        <p:spPr/>
        <p:txBody>
          <a:bodyPr/>
          <a:lstStyle/>
          <a:p>
            <a:r>
              <a:rPr lang="da-DK"/>
              <a:t>Også online</a:t>
            </a:r>
          </a:p>
        </p:txBody>
      </p:sp>
      <p:sp>
        <p:nvSpPr>
          <p:cNvPr id="6" name="Ellipse 5">
            <a:extLst>
              <a:ext uri="{FF2B5EF4-FFF2-40B4-BE49-F238E27FC236}">
                <a16:creationId xmlns:a16="http://schemas.microsoft.com/office/drawing/2014/main" id="{0EC036CC-CEE9-AC42-CB57-A10E954A2C64}"/>
              </a:ext>
            </a:extLst>
          </p:cNvPr>
          <p:cNvSpPr/>
          <p:nvPr/>
        </p:nvSpPr>
        <p:spPr>
          <a:xfrm>
            <a:off x="128916" y="165740"/>
            <a:ext cx="990600" cy="990600"/>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6E5E431D-C17E-E931-FAB5-75AA5D99C5B4}"/>
              </a:ext>
            </a:extLst>
          </p:cNvPr>
          <p:cNvSpPr txBox="1"/>
          <p:nvPr/>
        </p:nvSpPr>
        <p:spPr>
          <a:xfrm>
            <a:off x="448003" y="307097"/>
            <a:ext cx="352425" cy="707886"/>
          </a:xfrm>
          <a:prstGeom prst="rect">
            <a:avLst/>
          </a:prstGeom>
          <a:noFill/>
        </p:spPr>
        <p:txBody>
          <a:bodyPr wrap="square" rtlCol="0">
            <a:spAutoFit/>
          </a:bodyPr>
          <a:lstStyle/>
          <a:p>
            <a:pPr algn="ctr"/>
            <a:r>
              <a:rPr lang="da-DK" sz="4000">
                <a:solidFill>
                  <a:schemeClr val="bg1"/>
                </a:solidFill>
                <a:latin typeface="Arial Black" panose="020B0A04020102020204" pitchFamily="34" charset="0"/>
              </a:rPr>
              <a:t>7</a:t>
            </a:r>
          </a:p>
        </p:txBody>
      </p:sp>
    </p:spTree>
    <p:extLst>
      <p:ext uri="{BB962C8B-B14F-4D97-AF65-F5344CB8AC3E}">
        <p14:creationId xmlns:p14="http://schemas.microsoft.com/office/powerpoint/2010/main" val="880281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F91E2-648B-A023-8646-C123EEE68C4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AFE99AE-F276-EC47-F783-9D1C8E61D386}"/>
              </a:ext>
            </a:extLst>
          </p:cNvPr>
          <p:cNvSpPr>
            <a:spLocks noGrp="1"/>
          </p:cNvSpPr>
          <p:nvPr>
            <p:ph type="title"/>
          </p:nvPr>
        </p:nvSpPr>
        <p:spPr/>
        <p:txBody>
          <a:bodyPr>
            <a:normAutofit/>
          </a:bodyPr>
          <a:lstStyle/>
          <a:p>
            <a:r>
              <a:rPr lang="da-DK" dirty="0">
                <a:solidFill>
                  <a:schemeClr val="tx2">
                    <a:lumMod val="75000"/>
                  </a:schemeClr>
                </a:solidFill>
                <a:latin typeface="Arial Black" panose="020B0A04020102020204" pitchFamily="34" charset="0"/>
              </a:rPr>
              <a:t>Burde ikke kunne finde …..</a:t>
            </a:r>
          </a:p>
        </p:txBody>
      </p:sp>
      <p:sp>
        <p:nvSpPr>
          <p:cNvPr id="10" name="Tekstfelt 9">
            <a:extLst>
              <a:ext uri="{FF2B5EF4-FFF2-40B4-BE49-F238E27FC236}">
                <a16:creationId xmlns:a16="http://schemas.microsoft.com/office/drawing/2014/main" id="{913BB847-7E6A-C44F-9E41-A1E33CC36A49}"/>
              </a:ext>
            </a:extLst>
          </p:cNvPr>
          <p:cNvSpPr txBox="1"/>
          <p:nvPr/>
        </p:nvSpPr>
        <p:spPr>
          <a:xfrm>
            <a:off x="600389" y="6378509"/>
            <a:ext cx="5775918" cy="261610"/>
          </a:xfrm>
          <a:prstGeom prst="rect">
            <a:avLst/>
          </a:prstGeom>
          <a:noFill/>
        </p:spPr>
        <p:txBody>
          <a:bodyPr wrap="square" rtlCol="0">
            <a:spAutoFit/>
          </a:bodyPr>
          <a:lstStyle/>
          <a:p>
            <a:r>
              <a:rPr lang="da-DK" sz="1100">
                <a:solidFill>
                  <a:schemeClr val="tx1">
                    <a:lumMod val="65000"/>
                    <a:lumOff val="35000"/>
                  </a:schemeClr>
                </a:solidFill>
              </a:rPr>
              <a:t>Google søgning på bæredygtig ferie d. 13.11.24</a:t>
            </a:r>
          </a:p>
        </p:txBody>
      </p:sp>
      <p:pic>
        <p:nvPicPr>
          <p:cNvPr id="4" name="Billede 3">
            <a:extLst>
              <a:ext uri="{FF2B5EF4-FFF2-40B4-BE49-F238E27FC236}">
                <a16:creationId xmlns:a16="http://schemas.microsoft.com/office/drawing/2014/main" id="{D329EAC3-2327-1552-10A4-A8A3050C2B68}"/>
              </a:ext>
            </a:extLst>
          </p:cNvPr>
          <p:cNvPicPr>
            <a:picLocks noChangeAspect="1"/>
          </p:cNvPicPr>
          <p:nvPr/>
        </p:nvPicPr>
        <p:blipFill>
          <a:blip r:embed="rId3"/>
          <a:srcRect r="5719" b="44649"/>
          <a:stretch/>
        </p:blipFill>
        <p:spPr>
          <a:xfrm>
            <a:off x="377226" y="1517927"/>
            <a:ext cx="6493922" cy="4208126"/>
          </a:xfrm>
          <a:prstGeom prst="rect">
            <a:avLst/>
          </a:prstGeom>
        </p:spPr>
      </p:pic>
      <p:pic>
        <p:nvPicPr>
          <p:cNvPr id="5" name="Billede 4">
            <a:extLst>
              <a:ext uri="{FF2B5EF4-FFF2-40B4-BE49-F238E27FC236}">
                <a16:creationId xmlns:a16="http://schemas.microsoft.com/office/drawing/2014/main" id="{03B25459-0DCA-3DEB-8F21-A5B2F451CF06}"/>
              </a:ext>
            </a:extLst>
          </p:cNvPr>
          <p:cNvPicPr>
            <a:picLocks noChangeAspect="1"/>
          </p:cNvPicPr>
          <p:nvPr/>
        </p:nvPicPr>
        <p:blipFill>
          <a:blip r:embed="rId3"/>
          <a:srcRect l="12453" t="55350" r="11252"/>
          <a:stretch/>
        </p:blipFill>
        <p:spPr>
          <a:xfrm>
            <a:off x="6600092" y="2345030"/>
            <a:ext cx="5255047" cy="3394569"/>
          </a:xfrm>
          <a:prstGeom prst="rect">
            <a:avLst/>
          </a:prstGeom>
        </p:spPr>
      </p:pic>
      <p:pic>
        <p:nvPicPr>
          <p:cNvPr id="6" name="Billede 2" descr="Tommelfingeren opad kontur">
            <a:extLst>
              <a:ext uri="{FF2B5EF4-FFF2-40B4-BE49-F238E27FC236}">
                <a16:creationId xmlns:a16="http://schemas.microsoft.com/office/drawing/2014/main" id="{A99CEB54-E7AA-CADD-198A-C3533753710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90771" y="2596240"/>
            <a:ext cx="608911" cy="608911"/>
          </a:xfrm>
          <a:prstGeom prst="rect">
            <a:avLst/>
          </a:prstGeom>
        </p:spPr>
      </p:pic>
      <p:pic>
        <p:nvPicPr>
          <p:cNvPr id="7" name="Billede 2" descr="Tommelfinger ned kontur">
            <a:extLst>
              <a:ext uri="{FF2B5EF4-FFF2-40B4-BE49-F238E27FC236}">
                <a16:creationId xmlns:a16="http://schemas.microsoft.com/office/drawing/2014/main" id="{96D3787F-3F0E-0C48-6F3A-B7A321605EF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04335" y="3674553"/>
            <a:ext cx="608911" cy="608911"/>
          </a:xfrm>
          <a:prstGeom prst="rect">
            <a:avLst/>
          </a:prstGeom>
        </p:spPr>
      </p:pic>
      <p:pic>
        <p:nvPicPr>
          <p:cNvPr id="13" name="Billede 2" descr="Tommelfingeren opad kontur">
            <a:extLst>
              <a:ext uri="{FF2B5EF4-FFF2-40B4-BE49-F238E27FC236}">
                <a16:creationId xmlns:a16="http://schemas.microsoft.com/office/drawing/2014/main" id="{B319F581-D335-6651-A4EE-A7B455788CB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1231" y="4900669"/>
            <a:ext cx="608911" cy="608911"/>
          </a:xfrm>
          <a:prstGeom prst="rect">
            <a:avLst/>
          </a:prstGeom>
        </p:spPr>
      </p:pic>
      <p:pic>
        <p:nvPicPr>
          <p:cNvPr id="14" name="Billede 2" descr="Tommelfinger ned kontur">
            <a:extLst>
              <a:ext uri="{FF2B5EF4-FFF2-40B4-BE49-F238E27FC236}">
                <a16:creationId xmlns:a16="http://schemas.microsoft.com/office/drawing/2014/main" id="{E5E65B51-2FBC-319E-DB5D-C3F4C49EBD9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52001" y="4744175"/>
            <a:ext cx="608911" cy="608911"/>
          </a:xfrm>
          <a:prstGeom prst="rect">
            <a:avLst/>
          </a:prstGeom>
        </p:spPr>
      </p:pic>
      <p:pic>
        <p:nvPicPr>
          <p:cNvPr id="15" name="Billede 2" descr="Tommelfinger ned kontur">
            <a:extLst>
              <a:ext uri="{FF2B5EF4-FFF2-40B4-BE49-F238E27FC236}">
                <a16:creationId xmlns:a16="http://schemas.microsoft.com/office/drawing/2014/main" id="{CAC82B10-417C-07C6-90B0-12530FC491B4}"/>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255194" y="3728737"/>
            <a:ext cx="608911" cy="608911"/>
          </a:xfrm>
          <a:prstGeom prst="rect">
            <a:avLst/>
          </a:prstGeom>
        </p:spPr>
      </p:pic>
      <p:pic>
        <p:nvPicPr>
          <p:cNvPr id="16" name="Billede 2" descr="Tommelfinger ned kontur">
            <a:extLst>
              <a:ext uri="{FF2B5EF4-FFF2-40B4-BE49-F238E27FC236}">
                <a16:creationId xmlns:a16="http://schemas.microsoft.com/office/drawing/2014/main" id="{15D92109-3036-B42A-AAEE-CA78FBCDB25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262237" y="2666405"/>
            <a:ext cx="608911" cy="608911"/>
          </a:xfrm>
          <a:prstGeom prst="rect">
            <a:avLst/>
          </a:prstGeom>
        </p:spPr>
      </p:pic>
      <p:pic>
        <p:nvPicPr>
          <p:cNvPr id="17" name="Billede 2" descr="Tommelfingeren opad kontur">
            <a:extLst>
              <a:ext uri="{FF2B5EF4-FFF2-40B4-BE49-F238E27FC236}">
                <a16:creationId xmlns:a16="http://schemas.microsoft.com/office/drawing/2014/main" id="{DBE9E752-1A8B-759F-68EB-B4BD2C5C069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295440" y="4774336"/>
            <a:ext cx="608911" cy="608911"/>
          </a:xfrm>
          <a:prstGeom prst="rect">
            <a:avLst/>
          </a:prstGeom>
        </p:spPr>
      </p:pic>
    </p:spTree>
    <p:extLst>
      <p:ext uri="{BB962C8B-B14F-4D97-AF65-F5344CB8AC3E}">
        <p14:creationId xmlns:p14="http://schemas.microsoft.com/office/powerpoint/2010/main" val="313602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7392E-0550-2B2D-7E96-BBB246864E8F}"/>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E8BB6FB6-8AF8-2A3F-F868-7BE97C60ADB8}"/>
              </a:ext>
            </a:extLst>
          </p:cNvPr>
          <p:cNvSpPr>
            <a:spLocks noGrp="1"/>
          </p:cNvSpPr>
          <p:nvPr>
            <p:ph type="title"/>
          </p:nvPr>
        </p:nvSpPr>
        <p:spPr/>
        <p:txBody>
          <a:bodyPr>
            <a:normAutofit/>
          </a:bodyPr>
          <a:lstStyle/>
          <a:p>
            <a:r>
              <a:rPr lang="da-DK" sz="4000"/>
              <a:t>Undgå </a:t>
            </a:r>
            <a:r>
              <a:rPr lang="da-DK" sz="4000" err="1"/>
              <a:t>greenwashing</a:t>
            </a:r>
            <a:r>
              <a:rPr lang="da-DK" sz="4000"/>
              <a:t> ved at kende de vigtigste faldgruber</a:t>
            </a:r>
          </a:p>
        </p:txBody>
      </p:sp>
      <p:sp>
        <p:nvSpPr>
          <p:cNvPr id="6" name="Pladsholder til indhold 5">
            <a:extLst>
              <a:ext uri="{FF2B5EF4-FFF2-40B4-BE49-F238E27FC236}">
                <a16:creationId xmlns:a16="http://schemas.microsoft.com/office/drawing/2014/main" id="{0BD201DB-3FD5-4B4A-F225-DFCD5A9D54D6}"/>
              </a:ext>
            </a:extLst>
          </p:cNvPr>
          <p:cNvSpPr>
            <a:spLocks noGrp="1"/>
          </p:cNvSpPr>
          <p:nvPr>
            <p:ph idx="1"/>
          </p:nvPr>
        </p:nvSpPr>
        <p:spPr/>
        <p:txBody>
          <a:bodyPr>
            <a:normAutofit/>
          </a:bodyPr>
          <a:lstStyle/>
          <a:p>
            <a:pPr marL="514350" indent="-514350">
              <a:lnSpc>
                <a:spcPct val="150000"/>
              </a:lnSpc>
              <a:buFont typeface="+mj-lt"/>
              <a:buAutoNum type="arabicPeriod"/>
            </a:pPr>
            <a:r>
              <a:rPr lang="da-DK" sz="2000" dirty="0"/>
              <a:t>Begræns brugen af ordet </a:t>
            </a:r>
            <a:r>
              <a:rPr lang="da-DK" sz="2000" b="1" dirty="0"/>
              <a:t>BÆREDYGTIGHED</a:t>
            </a:r>
            <a:r>
              <a:rPr lang="da-DK" sz="2000" dirty="0"/>
              <a:t> (grøn, </a:t>
            </a:r>
            <a:r>
              <a:rPr lang="da-DK" sz="2000" dirty="0" err="1"/>
              <a:t>sustainable</a:t>
            </a:r>
            <a:r>
              <a:rPr lang="da-DK" sz="2000" dirty="0"/>
              <a:t> m.fl.)</a:t>
            </a:r>
          </a:p>
          <a:p>
            <a:pPr marL="514350" indent="-514350">
              <a:lnSpc>
                <a:spcPct val="150000"/>
              </a:lnSpc>
              <a:buFont typeface="+mj-lt"/>
              <a:buAutoNum type="arabicPeriod"/>
            </a:pPr>
            <a:r>
              <a:rPr lang="da-DK" sz="2000" dirty="0"/>
              <a:t>Pas på med farver og billeder for </a:t>
            </a:r>
            <a:r>
              <a:rPr lang="da-DK" sz="2000" b="1" dirty="0"/>
              <a:t>markedsføring er mere end ord </a:t>
            </a:r>
          </a:p>
          <a:p>
            <a:pPr marL="514350" indent="-514350">
              <a:lnSpc>
                <a:spcPct val="150000"/>
              </a:lnSpc>
              <a:buFont typeface="+mj-lt"/>
              <a:buAutoNum type="arabicPeriod"/>
            </a:pPr>
            <a:r>
              <a:rPr lang="da-DK" sz="2000" dirty="0"/>
              <a:t>Vælg </a:t>
            </a:r>
            <a:r>
              <a:rPr lang="da-DK" sz="2000" b="1" dirty="0"/>
              <a:t>specifikke udsagn </a:t>
            </a:r>
            <a:r>
              <a:rPr lang="da-DK" sz="2000" dirty="0"/>
              <a:t>fremfor generelle udsagn </a:t>
            </a:r>
          </a:p>
          <a:p>
            <a:pPr marL="514350" indent="-514350">
              <a:lnSpc>
                <a:spcPct val="150000"/>
              </a:lnSpc>
              <a:buFont typeface="+mj-lt"/>
              <a:buAutoNum type="arabicPeriod"/>
            </a:pPr>
            <a:r>
              <a:rPr lang="da-DK" sz="2000" dirty="0"/>
              <a:t>Blæs ikke noget småt stort op (</a:t>
            </a:r>
            <a:r>
              <a:rPr lang="da-DK" sz="2000" b="1" dirty="0"/>
              <a:t>væsentlighed og relevans</a:t>
            </a:r>
            <a:r>
              <a:rPr lang="da-DK" sz="2000" dirty="0"/>
              <a:t>)</a:t>
            </a:r>
          </a:p>
          <a:p>
            <a:pPr marL="514350" indent="-514350">
              <a:lnSpc>
                <a:spcPct val="150000"/>
              </a:lnSpc>
              <a:buFont typeface="+mj-lt"/>
              <a:buAutoNum type="arabicPeriod"/>
            </a:pPr>
            <a:r>
              <a:rPr lang="da-DK" sz="2000" dirty="0"/>
              <a:t>Sørg altid for at ha’ </a:t>
            </a:r>
            <a:r>
              <a:rPr lang="da-DK" sz="2000" b="1" dirty="0"/>
              <a:t>dokumentationen</a:t>
            </a:r>
            <a:r>
              <a:rPr lang="da-DK" sz="2000" dirty="0"/>
              <a:t> på plads</a:t>
            </a:r>
          </a:p>
          <a:p>
            <a:pPr marL="514350" indent="-514350">
              <a:lnSpc>
                <a:spcPct val="150000"/>
              </a:lnSpc>
              <a:buFont typeface="+mj-lt"/>
              <a:buAutoNum type="arabicPeriod"/>
            </a:pPr>
            <a:r>
              <a:rPr lang="da-DK" sz="2000" dirty="0"/>
              <a:t>Brug </a:t>
            </a:r>
            <a:r>
              <a:rPr lang="da-DK" sz="2000" b="1" dirty="0"/>
              <a:t>mærkerne</a:t>
            </a:r>
            <a:r>
              <a:rPr lang="da-DK" sz="2000" dirty="0"/>
              <a:t> med omtanke</a:t>
            </a:r>
          </a:p>
          <a:p>
            <a:pPr marL="514350" indent="-514350">
              <a:lnSpc>
                <a:spcPct val="150000"/>
              </a:lnSpc>
              <a:buFont typeface="+mj-lt"/>
              <a:buAutoNum type="arabicPeriod"/>
            </a:pPr>
            <a:r>
              <a:rPr lang="da-DK" sz="2000" dirty="0"/>
              <a:t>Reglerne gælder alle steder – </a:t>
            </a:r>
            <a:r>
              <a:rPr lang="da-DK" sz="2000" b="1" dirty="0"/>
              <a:t>også online </a:t>
            </a:r>
          </a:p>
        </p:txBody>
      </p:sp>
      <p:pic>
        <p:nvPicPr>
          <p:cNvPr id="4" name="Grafik 3" descr="Jordklode: Afrika og Europa med massiv udfyldning">
            <a:extLst>
              <a:ext uri="{FF2B5EF4-FFF2-40B4-BE49-F238E27FC236}">
                <a16:creationId xmlns:a16="http://schemas.microsoft.com/office/drawing/2014/main" id="{E6CE4CEB-841E-D5C7-EB73-AB36CDE809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82814" y="1733271"/>
            <a:ext cx="733222" cy="733222"/>
          </a:xfrm>
          <a:prstGeom prst="rect">
            <a:avLst/>
          </a:prstGeom>
        </p:spPr>
      </p:pic>
      <p:pic>
        <p:nvPicPr>
          <p:cNvPr id="7" name="Grafik 6" descr="Åben hånd med plante med massiv udfyldning">
            <a:extLst>
              <a:ext uri="{FF2B5EF4-FFF2-40B4-BE49-F238E27FC236}">
                <a16:creationId xmlns:a16="http://schemas.microsoft.com/office/drawing/2014/main" id="{D646C379-9DC6-693F-C4B0-6BB57DC522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782814" y="2232701"/>
            <a:ext cx="733222" cy="733222"/>
          </a:xfrm>
          <a:prstGeom prst="rect">
            <a:avLst/>
          </a:prstGeom>
        </p:spPr>
      </p:pic>
      <p:pic>
        <p:nvPicPr>
          <p:cNvPr id="8" name="Grafik 7" descr="Bæredygtighed med massiv udfyldning">
            <a:extLst>
              <a:ext uri="{FF2B5EF4-FFF2-40B4-BE49-F238E27FC236}">
                <a16:creationId xmlns:a16="http://schemas.microsoft.com/office/drawing/2014/main" id="{C700DA96-71A3-6485-730F-6BC27D4AC1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890390" y="4814270"/>
            <a:ext cx="625645" cy="625645"/>
          </a:xfrm>
          <a:prstGeom prst="rect">
            <a:avLst/>
          </a:prstGeom>
        </p:spPr>
      </p:pic>
      <p:pic>
        <p:nvPicPr>
          <p:cNvPr id="9" name="Grafik 8" descr="Bullseye med massiv udfyldning">
            <a:extLst>
              <a:ext uri="{FF2B5EF4-FFF2-40B4-BE49-F238E27FC236}">
                <a16:creationId xmlns:a16="http://schemas.microsoft.com/office/drawing/2014/main" id="{D327F7D2-9995-4144-1B19-34FBB8EE6B9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782814" y="2797193"/>
            <a:ext cx="733222" cy="733222"/>
          </a:xfrm>
          <a:prstGeom prst="rect">
            <a:avLst/>
          </a:prstGeom>
        </p:spPr>
      </p:pic>
      <p:pic>
        <p:nvPicPr>
          <p:cNvPr id="10" name="Grafik 9" descr="Forstørrelsesglas med massiv udfyldning">
            <a:extLst>
              <a:ext uri="{FF2B5EF4-FFF2-40B4-BE49-F238E27FC236}">
                <a16:creationId xmlns:a16="http://schemas.microsoft.com/office/drawing/2014/main" id="{75D3E9FF-97A9-EC7B-3AA2-92E9691B5F2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8782814" y="3431009"/>
            <a:ext cx="733222" cy="733222"/>
          </a:xfrm>
          <a:prstGeom prst="rect">
            <a:avLst/>
          </a:prstGeom>
        </p:spPr>
      </p:pic>
      <p:pic>
        <p:nvPicPr>
          <p:cNvPr id="11" name="Grafik 10" descr="Kontrolliste med massiv udfyldning">
            <a:extLst>
              <a:ext uri="{FF2B5EF4-FFF2-40B4-BE49-F238E27FC236}">
                <a16:creationId xmlns:a16="http://schemas.microsoft.com/office/drawing/2014/main" id="{39218C90-3105-A944-83BC-8C13499A47E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8782814" y="4089460"/>
            <a:ext cx="733222" cy="733222"/>
          </a:xfrm>
          <a:prstGeom prst="rect">
            <a:avLst/>
          </a:prstGeom>
        </p:spPr>
      </p:pic>
      <p:pic>
        <p:nvPicPr>
          <p:cNvPr id="12" name="Grafik 11" descr="Internet med massiv udfyldning">
            <a:extLst>
              <a:ext uri="{FF2B5EF4-FFF2-40B4-BE49-F238E27FC236}">
                <a16:creationId xmlns:a16="http://schemas.microsoft.com/office/drawing/2014/main" id="{E318FACB-0973-1532-3C46-7AE99535315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890391" y="5434485"/>
            <a:ext cx="625645" cy="625645"/>
          </a:xfrm>
          <a:prstGeom prst="rect">
            <a:avLst/>
          </a:prstGeom>
        </p:spPr>
      </p:pic>
    </p:spTree>
    <p:extLst>
      <p:ext uri="{BB962C8B-B14F-4D97-AF65-F5344CB8AC3E}">
        <p14:creationId xmlns:p14="http://schemas.microsoft.com/office/powerpoint/2010/main" val="3507782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ktangel: afrundede hjørner 17">
            <a:extLst>
              <a:ext uri="{FF2B5EF4-FFF2-40B4-BE49-F238E27FC236}">
                <a16:creationId xmlns:a16="http://schemas.microsoft.com/office/drawing/2014/main" id="{742C7B81-7657-2FB5-3D23-3A1A8535E265}"/>
              </a:ext>
            </a:extLst>
          </p:cNvPr>
          <p:cNvSpPr/>
          <p:nvPr/>
        </p:nvSpPr>
        <p:spPr>
          <a:xfrm>
            <a:off x="4165263" y="1790097"/>
            <a:ext cx="6869586" cy="82527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ktangel: afrundede hjørner 16">
            <a:extLst>
              <a:ext uri="{FF2B5EF4-FFF2-40B4-BE49-F238E27FC236}">
                <a16:creationId xmlns:a16="http://schemas.microsoft.com/office/drawing/2014/main" id="{03B7990B-C6B7-B2B3-6DB9-98855E6C8A9F}"/>
              </a:ext>
            </a:extLst>
          </p:cNvPr>
          <p:cNvSpPr/>
          <p:nvPr/>
        </p:nvSpPr>
        <p:spPr>
          <a:xfrm>
            <a:off x="3372785" y="2784235"/>
            <a:ext cx="6869586" cy="82527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afrundede hjørner 14">
            <a:extLst>
              <a:ext uri="{FF2B5EF4-FFF2-40B4-BE49-F238E27FC236}">
                <a16:creationId xmlns:a16="http://schemas.microsoft.com/office/drawing/2014/main" id="{EEAC902A-E99C-CA1E-ACFF-0CD6FCF26F68}"/>
              </a:ext>
            </a:extLst>
          </p:cNvPr>
          <p:cNvSpPr/>
          <p:nvPr/>
        </p:nvSpPr>
        <p:spPr>
          <a:xfrm>
            <a:off x="2612185" y="3784832"/>
            <a:ext cx="6869586" cy="82527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afrundede hjørner 12">
            <a:extLst>
              <a:ext uri="{FF2B5EF4-FFF2-40B4-BE49-F238E27FC236}">
                <a16:creationId xmlns:a16="http://schemas.microsoft.com/office/drawing/2014/main" id="{DF9FADBA-589B-DECE-D3FB-64DA9A31FB4B}"/>
              </a:ext>
            </a:extLst>
          </p:cNvPr>
          <p:cNvSpPr/>
          <p:nvPr/>
        </p:nvSpPr>
        <p:spPr>
          <a:xfrm>
            <a:off x="1883416" y="4778970"/>
            <a:ext cx="6761309" cy="82527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afrundede hjørner 11">
            <a:extLst>
              <a:ext uri="{FF2B5EF4-FFF2-40B4-BE49-F238E27FC236}">
                <a16:creationId xmlns:a16="http://schemas.microsoft.com/office/drawing/2014/main" id="{90D4EB34-C504-F0A1-3FF5-1FE641F96D01}"/>
              </a:ext>
            </a:extLst>
          </p:cNvPr>
          <p:cNvSpPr/>
          <p:nvPr/>
        </p:nvSpPr>
        <p:spPr>
          <a:xfrm>
            <a:off x="1114271" y="5773108"/>
            <a:ext cx="6761309" cy="82527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BA4AAF3B-723D-2A27-F4FE-E2E7E26BFCB8}"/>
              </a:ext>
            </a:extLst>
          </p:cNvPr>
          <p:cNvSpPr>
            <a:spLocks noGrp="1"/>
          </p:cNvSpPr>
          <p:nvPr>
            <p:ph type="title"/>
          </p:nvPr>
        </p:nvSpPr>
        <p:spPr/>
        <p:txBody>
          <a:bodyPr>
            <a:normAutofit fontScale="90000"/>
          </a:bodyPr>
          <a:lstStyle/>
          <a:p>
            <a:r>
              <a:rPr lang="da-DK">
                <a:solidFill>
                  <a:schemeClr val="tx2">
                    <a:lumMod val="75000"/>
                  </a:schemeClr>
                </a:solidFill>
                <a:latin typeface="Arial Black" panose="020B0A04020102020204" pitchFamily="34" charset="0"/>
              </a:rPr>
              <a:t>5 trin til at skabe kommunikation om bæredygtighed som når stjernerne</a:t>
            </a:r>
          </a:p>
        </p:txBody>
      </p:sp>
      <p:sp>
        <p:nvSpPr>
          <p:cNvPr id="3" name="Pladsholder til indhold 2">
            <a:extLst>
              <a:ext uri="{FF2B5EF4-FFF2-40B4-BE49-F238E27FC236}">
                <a16:creationId xmlns:a16="http://schemas.microsoft.com/office/drawing/2014/main" id="{49671F5F-95BC-E131-3171-D31305DC2B02}"/>
              </a:ext>
            </a:extLst>
          </p:cNvPr>
          <p:cNvSpPr>
            <a:spLocks noGrp="1"/>
          </p:cNvSpPr>
          <p:nvPr>
            <p:ph idx="1"/>
          </p:nvPr>
        </p:nvSpPr>
        <p:spPr>
          <a:xfrm>
            <a:off x="1994665" y="5981680"/>
            <a:ext cx="5399200" cy="562171"/>
          </a:xfrm>
        </p:spPr>
        <p:txBody>
          <a:bodyPr>
            <a:normAutofit/>
          </a:bodyPr>
          <a:lstStyle/>
          <a:p>
            <a:pPr marL="0" indent="0">
              <a:buNone/>
            </a:pPr>
            <a:r>
              <a:rPr lang="da-DK" sz="2400">
                <a:solidFill>
                  <a:schemeClr val="tx2">
                    <a:lumMod val="75000"/>
                  </a:schemeClr>
                </a:solidFill>
              </a:rPr>
              <a:t>Kend dit </a:t>
            </a:r>
            <a:r>
              <a:rPr lang="da-DK" sz="2400" b="1">
                <a:solidFill>
                  <a:schemeClr val="tx2">
                    <a:lumMod val="75000"/>
                  </a:schemeClr>
                </a:solidFill>
              </a:rPr>
              <a:t>brand</a:t>
            </a:r>
            <a:r>
              <a:rPr lang="da-DK" sz="2400">
                <a:solidFill>
                  <a:schemeClr val="tx2">
                    <a:lumMod val="75000"/>
                  </a:schemeClr>
                </a:solidFill>
              </a:rPr>
              <a:t> og dine </a:t>
            </a:r>
            <a:r>
              <a:rPr lang="da-DK" sz="2400" b="1">
                <a:solidFill>
                  <a:schemeClr val="tx2">
                    <a:lumMod val="75000"/>
                  </a:schemeClr>
                </a:solidFill>
              </a:rPr>
              <a:t>kunder</a:t>
            </a:r>
          </a:p>
          <a:p>
            <a:pPr>
              <a:buFont typeface="Wingdings" panose="05000000000000000000" pitchFamily="2" charset="2"/>
              <a:buChar char="ü"/>
            </a:pPr>
            <a:endParaRPr lang="da-DK" sz="2400">
              <a:solidFill>
                <a:schemeClr val="tx2">
                  <a:lumMod val="75000"/>
                </a:schemeClr>
              </a:solidFill>
            </a:endParaRPr>
          </a:p>
        </p:txBody>
      </p:sp>
      <p:pic>
        <p:nvPicPr>
          <p:cNvPr id="5" name="Grafik 4" descr="Klappende hænder kontur">
            <a:extLst>
              <a:ext uri="{FF2B5EF4-FFF2-40B4-BE49-F238E27FC236}">
                <a16:creationId xmlns:a16="http://schemas.microsoft.com/office/drawing/2014/main" id="{44225620-5406-99A8-8A84-F0769D5561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1259" y="5890888"/>
            <a:ext cx="601987" cy="601987"/>
          </a:xfrm>
          <a:prstGeom prst="rect">
            <a:avLst/>
          </a:prstGeom>
        </p:spPr>
      </p:pic>
      <p:pic>
        <p:nvPicPr>
          <p:cNvPr id="6" name="Grafik 5" descr="Raket kontur">
            <a:extLst>
              <a:ext uri="{FF2B5EF4-FFF2-40B4-BE49-F238E27FC236}">
                <a16:creationId xmlns:a16="http://schemas.microsoft.com/office/drawing/2014/main" id="{FE64EE9C-1F77-B34B-A537-54278E3EA8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47767" y="2900787"/>
            <a:ext cx="571292" cy="571292"/>
          </a:xfrm>
          <a:prstGeom prst="rect">
            <a:avLst/>
          </a:prstGeom>
        </p:spPr>
      </p:pic>
      <p:pic>
        <p:nvPicPr>
          <p:cNvPr id="8" name="Grafik 7" descr="Fyrværkeri kontur">
            <a:extLst>
              <a:ext uri="{FF2B5EF4-FFF2-40B4-BE49-F238E27FC236}">
                <a16:creationId xmlns:a16="http://schemas.microsoft.com/office/drawing/2014/main" id="{F34AEAE3-A217-65C4-1719-64951A0E1E7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11206" y="1924783"/>
            <a:ext cx="598379" cy="598379"/>
          </a:xfrm>
          <a:prstGeom prst="rect">
            <a:avLst/>
          </a:prstGeom>
        </p:spPr>
      </p:pic>
      <p:sp>
        <p:nvSpPr>
          <p:cNvPr id="4" name="Pladsholder til indhold 2">
            <a:extLst>
              <a:ext uri="{FF2B5EF4-FFF2-40B4-BE49-F238E27FC236}">
                <a16:creationId xmlns:a16="http://schemas.microsoft.com/office/drawing/2014/main" id="{6873A731-0AD6-61B8-230E-F7A5871092D7}"/>
              </a:ext>
            </a:extLst>
          </p:cNvPr>
          <p:cNvSpPr txBox="1">
            <a:spLocks/>
          </p:cNvSpPr>
          <p:nvPr/>
        </p:nvSpPr>
        <p:spPr>
          <a:xfrm>
            <a:off x="4951789" y="1981270"/>
            <a:ext cx="5537981" cy="4854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449263" algn="l"/>
              </a:tabLst>
            </a:pPr>
            <a:r>
              <a:rPr lang="da-DK" sz="2400">
                <a:solidFill>
                  <a:schemeClr val="tx2">
                    <a:lumMod val="75000"/>
                  </a:schemeClr>
                </a:solidFill>
              </a:rPr>
              <a:t>Brug gerne </a:t>
            </a:r>
            <a:r>
              <a:rPr lang="da-DK" sz="2400" b="1">
                <a:solidFill>
                  <a:schemeClr val="tx2">
                    <a:lumMod val="75000"/>
                  </a:schemeClr>
                </a:solidFill>
              </a:rPr>
              <a:t>humor</a:t>
            </a:r>
            <a:r>
              <a:rPr lang="da-DK" sz="2400">
                <a:solidFill>
                  <a:schemeClr val="tx2">
                    <a:lumMod val="75000"/>
                  </a:schemeClr>
                </a:solidFill>
              </a:rPr>
              <a:t> og </a:t>
            </a:r>
            <a:r>
              <a:rPr lang="da-DK" sz="2400" b="1">
                <a:solidFill>
                  <a:schemeClr val="tx2">
                    <a:lumMod val="75000"/>
                  </a:schemeClr>
                </a:solidFill>
              </a:rPr>
              <a:t>storytelling</a:t>
            </a:r>
            <a:endParaRPr lang="da-DK" sz="2400">
              <a:solidFill>
                <a:schemeClr val="tx2">
                  <a:lumMod val="75000"/>
                </a:schemeClr>
              </a:solidFill>
            </a:endParaRPr>
          </a:p>
          <a:p>
            <a:pPr>
              <a:buFont typeface="Wingdings" panose="05000000000000000000" pitchFamily="2" charset="2"/>
              <a:buChar char="ü"/>
            </a:pPr>
            <a:endParaRPr lang="da-DK" sz="2400">
              <a:solidFill>
                <a:schemeClr val="tx2">
                  <a:lumMod val="75000"/>
                </a:schemeClr>
              </a:solidFill>
            </a:endParaRPr>
          </a:p>
        </p:txBody>
      </p:sp>
      <p:sp>
        <p:nvSpPr>
          <p:cNvPr id="7" name="Pladsholder til indhold 2">
            <a:extLst>
              <a:ext uri="{FF2B5EF4-FFF2-40B4-BE49-F238E27FC236}">
                <a16:creationId xmlns:a16="http://schemas.microsoft.com/office/drawing/2014/main" id="{3098FE69-D8D3-A8CB-A32A-5E8CA292E4DC}"/>
              </a:ext>
            </a:extLst>
          </p:cNvPr>
          <p:cNvSpPr txBox="1">
            <a:spLocks/>
          </p:cNvSpPr>
          <p:nvPr/>
        </p:nvSpPr>
        <p:spPr>
          <a:xfrm>
            <a:off x="2739130" y="4842816"/>
            <a:ext cx="5455303" cy="74372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a:solidFill>
                  <a:schemeClr val="tx2">
                    <a:lumMod val="75000"/>
                  </a:schemeClr>
                </a:solidFill>
              </a:rPr>
              <a:t>Lær de </a:t>
            </a:r>
            <a:r>
              <a:rPr lang="da-DK" sz="2400" b="1">
                <a:solidFill>
                  <a:schemeClr val="tx2">
                    <a:lumMod val="75000"/>
                  </a:schemeClr>
                </a:solidFill>
              </a:rPr>
              <a:t>7 faldgruber - </a:t>
            </a:r>
            <a:r>
              <a:rPr lang="da-DK" sz="2400">
                <a:solidFill>
                  <a:schemeClr val="tx2">
                    <a:lumMod val="75000"/>
                  </a:schemeClr>
                </a:solidFill>
              </a:rPr>
              <a:t>i særdeleshed vær </a:t>
            </a:r>
            <a:r>
              <a:rPr lang="da-DK" sz="2400" b="1">
                <a:solidFill>
                  <a:schemeClr val="tx2">
                    <a:lumMod val="75000"/>
                  </a:schemeClr>
                </a:solidFill>
              </a:rPr>
              <a:t>konkret </a:t>
            </a:r>
            <a:r>
              <a:rPr lang="da-DK" sz="2400">
                <a:solidFill>
                  <a:schemeClr val="tx2">
                    <a:lumMod val="75000"/>
                  </a:schemeClr>
                </a:solidFill>
              </a:rPr>
              <a:t>og ha’ </a:t>
            </a:r>
            <a:r>
              <a:rPr lang="da-DK" sz="2400" b="1">
                <a:solidFill>
                  <a:schemeClr val="tx2">
                    <a:lumMod val="75000"/>
                  </a:schemeClr>
                </a:solidFill>
              </a:rPr>
              <a:t>dokumentation</a:t>
            </a:r>
          </a:p>
          <a:p>
            <a:pPr marL="0" indent="0">
              <a:buNone/>
            </a:pPr>
            <a:endParaRPr lang="da-DK" sz="2400">
              <a:solidFill>
                <a:schemeClr val="tx2">
                  <a:lumMod val="75000"/>
                </a:schemeClr>
              </a:solidFill>
            </a:endParaRPr>
          </a:p>
        </p:txBody>
      </p:sp>
      <p:sp>
        <p:nvSpPr>
          <p:cNvPr id="9" name="Pladsholder til indhold 2">
            <a:extLst>
              <a:ext uri="{FF2B5EF4-FFF2-40B4-BE49-F238E27FC236}">
                <a16:creationId xmlns:a16="http://schemas.microsoft.com/office/drawing/2014/main" id="{C33CE665-0F71-218D-9E70-E1916D7C50DB}"/>
              </a:ext>
            </a:extLst>
          </p:cNvPr>
          <p:cNvSpPr txBox="1">
            <a:spLocks/>
          </p:cNvSpPr>
          <p:nvPr/>
        </p:nvSpPr>
        <p:spPr>
          <a:xfrm>
            <a:off x="3372785" y="3825555"/>
            <a:ext cx="6108986" cy="8345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a:solidFill>
                  <a:schemeClr val="tx2">
                    <a:lumMod val="75000"/>
                  </a:schemeClr>
                </a:solidFill>
              </a:rPr>
              <a:t>Fortæl om virksomhedens visioner og </a:t>
            </a:r>
            <a:r>
              <a:rPr lang="da-DK" sz="2400" b="1">
                <a:solidFill>
                  <a:schemeClr val="tx2">
                    <a:lumMod val="75000"/>
                  </a:schemeClr>
                </a:solidFill>
              </a:rPr>
              <a:t>INDRØM</a:t>
            </a:r>
            <a:r>
              <a:rPr lang="da-DK" sz="2400">
                <a:solidFill>
                  <a:schemeClr val="tx2">
                    <a:lumMod val="75000"/>
                  </a:schemeClr>
                </a:solidFill>
              </a:rPr>
              <a:t> at virksomheden er i proces </a:t>
            </a:r>
          </a:p>
          <a:p>
            <a:pPr marL="0" indent="0">
              <a:buNone/>
            </a:pPr>
            <a:endParaRPr lang="da-DK" sz="2400">
              <a:solidFill>
                <a:schemeClr val="tx2">
                  <a:lumMod val="75000"/>
                </a:schemeClr>
              </a:solidFill>
            </a:endParaRPr>
          </a:p>
        </p:txBody>
      </p:sp>
      <p:sp>
        <p:nvSpPr>
          <p:cNvPr id="10" name="Pladsholder til indhold 2">
            <a:extLst>
              <a:ext uri="{FF2B5EF4-FFF2-40B4-BE49-F238E27FC236}">
                <a16:creationId xmlns:a16="http://schemas.microsoft.com/office/drawing/2014/main" id="{3F5241FE-4531-0B48-117C-3DE4AC390DC9}"/>
              </a:ext>
            </a:extLst>
          </p:cNvPr>
          <p:cNvSpPr txBox="1">
            <a:spLocks/>
          </p:cNvSpPr>
          <p:nvPr/>
        </p:nvSpPr>
        <p:spPr>
          <a:xfrm>
            <a:off x="4170621" y="2830074"/>
            <a:ext cx="6761309" cy="7338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b="1">
                <a:solidFill>
                  <a:schemeClr val="tx2">
                    <a:lumMod val="75000"/>
                  </a:schemeClr>
                </a:solidFill>
              </a:rPr>
              <a:t>Justér</a:t>
            </a:r>
            <a:r>
              <a:rPr lang="da-DK" sz="2400">
                <a:solidFill>
                  <a:schemeClr val="tx2">
                    <a:lumMod val="75000"/>
                  </a:schemeClr>
                </a:solidFill>
              </a:rPr>
              <a:t> kommunikationen undervejs (det er modtagerens opfattelse, der tæller)</a:t>
            </a:r>
          </a:p>
        </p:txBody>
      </p:sp>
      <p:pic>
        <p:nvPicPr>
          <p:cNvPr id="14" name="Grafik 13" descr="Klappende hænder kontur">
            <a:extLst>
              <a:ext uri="{FF2B5EF4-FFF2-40B4-BE49-F238E27FC236}">
                <a16:creationId xmlns:a16="http://schemas.microsoft.com/office/drawing/2014/main" id="{DA57C8BA-8715-A6D4-47D8-6649CBA3AB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5701" y="4890614"/>
            <a:ext cx="601987" cy="601987"/>
          </a:xfrm>
          <a:prstGeom prst="rect">
            <a:avLst/>
          </a:prstGeom>
        </p:spPr>
      </p:pic>
      <p:pic>
        <p:nvPicPr>
          <p:cNvPr id="16" name="Grafik 15" descr="Raket kontur">
            <a:extLst>
              <a:ext uri="{FF2B5EF4-FFF2-40B4-BE49-F238E27FC236}">
                <a16:creationId xmlns:a16="http://schemas.microsoft.com/office/drawing/2014/main" id="{0F2234C6-3C6D-7CB5-00B1-64262E1145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52004" y="3921131"/>
            <a:ext cx="571292" cy="571292"/>
          </a:xfrm>
          <a:prstGeom prst="rect">
            <a:avLst/>
          </a:prstGeom>
        </p:spPr>
      </p:pic>
    </p:spTree>
    <p:extLst>
      <p:ext uri="{BB962C8B-B14F-4D97-AF65-F5344CB8AC3E}">
        <p14:creationId xmlns:p14="http://schemas.microsoft.com/office/powerpoint/2010/main" val="132207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5" grpId="0" animBg="1"/>
      <p:bldP spid="13" grpId="0" animBg="1"/>
      <p:bldP spid="12" grpId="0" animBg="1"/>
      <p:bldP spid="3" grpId="0" build="p"/>
      <p:bldP spid="4" grpId="0"/>
      <p:bldP spid="7"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064892-6B47-4D0B-66F7-B4D2F88BF441}"/>
              </a:ext>
            </a:extLst>
          </p:cNvPr>
          <p:cNvSpPr>
            <a:spLocks noGrp="1"/>
          </p:cNvSpPr>
          <p:nvPr>
            <p:ph type="title"/>
          </p:nvPr>
        </p:nvSpPr>
        <p:spPr/>
        <p:txBody>
          <a:bodyPr>
            <a:normAutofit/>
          </a:bodyPr>
          <a:lstStyle/>
          <a:p>
            <a:r>
              <a:rPr lang="da-DK">
                <a:solidFill>
                  <a:schemeClr val="tx2">
                    <a:lumMod val="75000"/>
                  </a:schemeClr>
                </a:solidFill>
                <a:latin typeface="Arial Black" panose="020B0A04020102020204" pitchFamily="34" charset="0"/>
              </a:rPr>
              <a:t>Vær konkret og brug storytelling</a:t>
            </a:r>
          </a:p>
        </p:txBody>
      </p:sp>
      <p:pic>
        <p:nvPicPr>
          <p:cNvPr id="1026" name="Billede 2">
            <a:extLst>
              <a:ext uri="{FF2B5EF4-FFF2-40B4-BE49-F238E27FC236}">
                <a16:creationId xmlns:a16="http://schemas.microsoft.com/office/drawing/2014/main" id="{8FC12FEB-6C1F-B60B-3D13-1AF966713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824" y="1871983"/>
            <a:ext cx="11336351" cy="229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Billede 3">
            <a:extLst>
              <a:ext uri="{FF2B5EF4-FFF2-40B4-BE49-F238E27FC236}">
                <a16:creationId xmlns:a16="http://schemas.microsoft.com/office/drawing/2014/main" id="{6A0AEA1B-CCDF-E451-623E-DD27D3F4DF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324" y="3892422"/>
            <a:ext cx="4864433" cy="276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llipse 2">
            <a:extLst>
              <a:ext uri="{FF2B5EF4-FFF2-40B4-BE49-F238E27FC236}">
                <a16:creationId xmlns:a16="http://schemas.microsoft.com/office/drawing/2014/main" id="{4255E67C-1B8C-DFB2-52BB-76F5156C972E}"/>
              </a:ext>
            </a:extLst>
          </p:cNvPr>
          <p:cNvSpPr/>
          <p:nvPr/>
        </p:nvSpPr>
        <p:spPr>
          <a:xfrm>
            <a:off x="5396752" y="4956202"/>
            <a:ext cx="1480457" cy="968188"/>
          </a:xfrm>
          <a:prstGeom prst="ellipse">
            <a:avLst/>
          </a:prstGeom>
          <a:noFill/>
          <a:ln w="38100">
            <a:solidFill>
              <a:srgbClr val="EB8F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0CE38308-74F5-3AEA-5101-83C8B94DD759}"/>
              </a:ext>
            </a:extLst>
          </p:cNvPr>
          <p:cNvSpPr txBox="1"/>
          <p:nvPr/>
        </p:nvSpPr>
        <p:spPr>
          <a:xfrm>
            <a:off x="6969418" y="5147908"/>
            <a:ext cx="5120126" cy="584775"/>
          </a:xfrm>
          <a:prstGeom prst="rect">
            <a:avLst/>
          </a:prstGeom>
          <a:noFill/>
        </p:spPr>
        <p:txBody>
          <a:bodyPr wrap="square" rtlCol="0">
            <a:spAutoFit/>
          </a:bodyPr>
          <a:lstStyle/>
          <a:p>
            <a:r>
              <a:rPr lang="da-DK" sz="3200" b="1"/>
              <a:t>Jordforbindelse siden 1999</a:t>
            </a:r>
          </a:p>
        </p:txBody>
      </p:sp>
    </p:spTree>
    <p:extLst>
      <p:ext uri="{BB962C8B-B14F-4D97-AF65-F5344CB8AC3E}">
        <p14:creationId xmlns:p14="http://schemas.microsoft.com/office/powerpoint/2010/main" val="874555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884106-6C30-88D6-2858-2449C6E9E6A1}"/>
              </a:ext>
            </a:extLst>
          </p:cNvPr>
          <p:cNvSpPr>
            <a:spLocks noGrp="1"/>
          </p:cNvSpPr>
          <p:nvPr>
            <p:ph type="title"/>
          </p:nvPr>
        </p:nvSpPr>
        <p:spPr>
          <a:xfrm>
            <a:off x="831850" y="1709738"/>
            <a:ext cx="5368653" cy="2852737"/>
          </a:xfrm>
        </p:spPr>
        <p:txBody>
          <a:bodyPr>
            <a:normAutofit/>
          </a:bodyPr>
          <a:lstStyle/>
          <a:p>
            <a:r>
              <a:rPr lang="da-DK">
                <a:solidFill>
                  <a:schemeClr val="tx2">
                    <a:lumMod val="75000"/>
                  </a:schemeClr>
                </a:solidFill>
                <a:latin typeface="Arial Black" panose="020B0A04020102020204" pitchFamily="34" charset="0"/>
              </a:rPr>
              <a:t>Fortæl hvad I gør og brug humor</a:t>
            </a:r>
          </a:p>
        </p:txBody>
      </p:sp>
      <p:sp>
        <p:nvSpPr>
          <p:cNvPr id="3" name="Pladsholder til tekst 2">
            <a:extLst>
              <a:ext uri="{FF2B5EF4-FFF2-40B4-BE49-F238E27FC236}">
                <a16:creationId xmlns:a16="http://schemas.microsoft.com/office/drawing/2014/main" id="{0CB20C2D-C2B7-EF88-8FBB-1F1C6080394B}"/>
              </a:ext>
            </a:extLst>
          </p:cNvPr>
          <p:cNvSpPr>
            <a:spLocks noGrp="1"/>
          </p:cNvSpPr>
          <p:nvPr>
            <p:ph type="body" idx="1"/>
          </p:nvPr>
        </p:nvSpPr>
        <p:spPr/>
        <p:txBody>
          <a:bodyPr/>
          <a:lstStyle/>
          <a:p>
            <a:endParaRPr lang="da-DK"/>
          </a:p>
        </p:txBody>
      </p:sp>
      <p:pic>
        <p:nvPicPr>
          <p:cNvPr id="6" name="Billede 5">
            <a:extLst>
              <a:ext uri="{FF2B5EF4-FFF2-40B4-BE49-F238E27FC236}">
                <a16:creationId xmlns:a16="http://schemas.microsoft.com/office/drawing/2014/main" id="{B3BBE362-8720-CF50-A4EA-AF28C5ECA3C0}"/>
              </a:ext>
            </a:extLst>
          </p:cNvPr>
          <p:cNvPicPr>
            <a:picLocks noChangeAspect="1"/>
          </p:cNvPicPr>
          <p:nvPr/>
        </p:nvPicPr>
        <p:blipFill>
          <a:blip r:embed="rId3"/>
          <a:stretch>
            <a:fillRect/>
          </a:stretch>
        </p:blipFill>
        <p:spPr>
          <a:xfrm>
            <a:off x="6740434" y="0"/>
            <a:ext cx="5451566" cy="8096916"/>
          </a:xfrm>
          <a:prstGeom prst="rect">
            <a:avLst/>
          </a:prstGeom>
        </p:spPr>
      </p:pic>
      <p:pic>
        <p:nvPicPr>
          <p:cNvPr id="7" name="Billede 6">
            <a:extLst>
              <a:ext uri="{FF2B5EF4-FFF2-40B4-BE49-F238E27FC236}">
                <a16:creationId xmlns:a16="http://schemas.microsoft.com/office/drawing/2014/main" id="{C89D0DF9-E86D-7110-EE37-751F5C405820}"/>
              </a:ext>
            </a:extLst>
          </p:cNvPr>
          <p:cNvPicPr>
            <a:picLocks noChangeAspect="1"/>
          </p:cNvPicPr>
          <p:nvPr/>
        </p:nvPicPr>
        <p:blipFill rotWithShape="1">
          <a:blip r:embed="rId3"/>
          <a:srcRect l="15667" t="86932" b="1012"/>
          <a:stretch/>
        </p:blipFill>
        <p:spPr>
          <a:xfrm>
            <a:off x="851177" y="4589463"/>
            <a:ext cx="5619292" cy="1193075"/>
          </a:xfrm>
          <a:prstGeom prst="rect">
            <a:avLst/>
          </a:prstGeom>
        </p:spPr>
      </p:pic>
    </p:spTree>
    <p:extLst>
      <p:ext uri="{BB962C8B-B14F-4D97-AF65-F5344CB8AC3E}">
        <p14:creationId xmlns:p14="http://schemas.microsoft.com/office/powerpoint/2010/main" val="66990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1AE600C5-10C0-69C6-6D80-DC6C632CCFEF}"/>
              </a:ext>
            </a:extLst>
          </p:cNvPr>
          <p:cNvPicPr>
            <a:picLocks noChangeAspect="1"/>
          </p:cNvPicPr>
          <p:nvPr/>
        </p:nvPicPr>
        <p:blipFill rotWithShape="1">
          <a:blip r:embed="rId2">
            <a:extLst>
              <a:ext uri="{28A0092B-C50C-407E-A947-70E740481C1C}">
                <a14:useLocalDpi xmlns:a14="http://schemas.microsoft.com/office/drawing/2010/main"/>
              </a:ext>
            </a:extLst>
          </a:blip>
          <a:srcRect l="47952" t="25860" r="24023" b="13167"/>
          <a:stretch/>
        </p:blipFill>
        <p:spPr>
          <a:xfrm>
            <a:off x="8260862" y="1600200"/>
            <a:ext cx="3416788" cy="4181476"/>
          </a:xfrm>
          <a:prstGeom prst="rect">
            <a:avLst/>
          </a:prstGeom>
        </p:spPr>
      </p:pic>
      <p:sp>
        <p:nvSpPr>
          <p:cNvPr id="6" name="Titel 1">
            <a:extLst>
              <a:ext uri="{FF2B5EF4-FFF2-40B4-BE49-F238E27FC236}">
                <a16:creationId xmlns:a16="http://schemas.microsoft.com/office/drawing/2014/main" id="{34CCB0E3-E502-F503-48B2-BA3CEF88038B}"/>
              </a:ext>
            </a:extLst>
          </p:cNvPr>
          <p:cNvSpPr txBox="1">
            <a:spLocks/>
          </p:cNvSpPr>
          <p:nvPr/>
        </p:nvSpPr>
        <p:spPr>
          <a:xfrm>
            <a:off x="838200"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a:solidFill>
                  <a:schemeClr val="tx2">
                    <a:lumMod val="75000"/>
                  </a:schemeClr>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4800" b="0" i="0" u="none" strike="noStrike" kern="1200" cap="none" spc="0" normalizeH="0" baseline="0" noProof="0">
                <a:ln>
                  <a:noFill/>
                </a:ln>
                <a:solidFill>
                  <a:srgbClr val="44546A">
                    <a:lumMod val="75000"/>
                  </a:srgbClr>
                </a:solidFill>
                <a:effectLst/>
                <a:uLnTx/>
                <a:uFillTx/>
                <a:latin typeface="Arial Black" panose="020B0A04020102020204" pitchFamily="34" charset="0"/>
                <a:ea typeface="+mj-ea"/>
                <a:cs typeface="+mj-cs"/>
              </a:rPr>
              <a:t>Anbefalet læsning</a:t>
            </a:r>
          </a:p>
        </p:txBody>
      </p:sp>
      <p:sp>
        <p:nvSpPr>
          <p:cNvPr id="7" name="Tekstfelt 6">
            <a:extLst>
              <a:ext uri="{FF2B5EF4-FFF2-40B4-BE49-F238E27FC236}">
                <a16:creationId xmlns:a16="http://schemas.microsoft.com/office/drawing/2014/main" id="{6AB1D4E2-9DD7-9248-782E-1FC745357648}"/>
              </a:ext>
            </a:extLst>
          </p:cNvPr>
          <p:cNvSpPr txBox="1"/>
          <p:nvPr/>
        </p:nvSpPr>
        <p:spPr>
          <a:xfrm>
            <a:off x="1048567" y="6494463"/>
            <a:ext cx="9611618" cy="307777"/>
          </a:xfrm>
          <a:prstGeom prst="rect">
            <a:avLst/>
          </a:prstGeom>
          <a:noFill/>
        </p:spPr>
        <p:txBody>
          <a:bodyPr wrap="square">
            <a:spAutoFit/>
          </a:bodyPr>
          <a:lstStyle/>
          <a:p>
            <a:r>
              <a:rPr lang="da-DK" sz="1400">
                <a:solidFill>
                  <a:schemeClr val="bg1"/>
                </a:solidFill>
              </a:rPr>
              <a:t>Find den seneste vejledning fra </a:t>
            </a:r>
            <a:r>
              <a:rPr lang="da-DK" sz="1400">
                <a:solidFill>
                  <a:schemeClr val="bg1"/>
                </a:solidFill>
                <a:hlinkClick r:id="rId3">
                  <a:extLst>
                    <a:ext uri="{A12FA001-AC4F-418D-AE19-62706E023703}">
                      <ahyp:hlinkClr xmlns:ahyp="http://schemas.microsoft.com/office/drawing/2018/hyperlinkcolor" val="tx"/>
                    </a:ext>
                  </a:extLst>
                </a:hlinkClick>
              </a:rPr>
              <a:t>Forbrugerombudsmanden</a:t>
            </a:r>
            <a:r>
              <a:rPr lang="da-DK" sz="1400">
                <a:solidFill>
                  <a:schemeClr val="bg1"/>
                </a:solidFill>
              </a:rPr>
              <a:t> eller tilgå forskellige guides via </a:t>
            </a:r>
            <a:r>
              <a:rPr lang="da-DK" sz="1400">
                <a:solidFill>
                  <a:schemeClr val="bg1"/>
                </a:solidFill>
                <a:hlinkClick r:id="rId4">
                  <a:extLst>
                    <a:ext uri="{A12FA001-AC4F-418D-AE19-62706E023703}">
                      <ahyp:hlinkClr xmlns:ahyp="http://schemas.microsoft.com/office/drawing/2018/hyperlinkcolor" val="tx"/>
                    </a:ext>
                  </a:extLst>
                </a:hlinkClick>
              </a:rPr>
              <a:t>videnscenterportalen.dk</a:t>
            </a:r>
            <a:endParaRPr lang="da-DK" sz="1400">
              <a:solidFill>
                <a:schemeClr val="bg1"/>
              </a:solidFill>
            </a:endParaRPr>
          </a:p>
        </p:txBody>
      </p:sp>
      <p:pic>
        <p:nvPicPr>
          <p:cNvPr id="8" name="Billede 7">
            <a:extLst>
              <a:ext uri="{FF2B5EF4-FFF2-40B4-BE49-F238E27FC236}">
                <a16:creationId xmlns:a16="http://schemas.microsoft.com/office/drawing/2014/main" id="{059F2BEC-BCAE-1E2D-8611-AFC190360B68}"/>
              </a:ext>
            </a:extLst>
          </p:cNvPr>
          <p:cNvPicPr>
            <a:picLocks noChangeAspect="1"/>
          </p:cNvPicPr>
          <p:nvPr/>
        </p:nvPicPr>
        <p:blipFill rotWithShape="1">
          <a:blip r:embed="rId5"/>
          <a:srcRect t="470" b="1"/>
          <a:stretch/>
        </p:blipFill>
        <p:spPr>
          <a:xfrm>
            <a:off x="1147457" y="2038350"/>
            <a:ext cx="2534126" cy="3576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Billede 2">
            <a:extLst>
              <a:ext uri="{FF2B5EF4-FFF2-40B4-BE49-F238E27FC236}">
                <a16:creationId xmlns:a16="http://schemas.microsoft.com/office/drawing/2014/main" id="{62E66084-C564-CAF9-17F6-A9AB2B96AB4B}"/>
              </a:ext>
            </a:extLst>
          </p:cNvPr>
          <p:cNvPicPr>
            <a:picLocks noChangeAspect="1"/>
          </p:cNvPicPr>
          <p:nvPr/>
        </p:nvPicPr>
        <p:blipFill>
          <a:blip r:embed="rId6"/>
          <a:srcRect l="505" t="497" r="-1" b="444"/>
          <a:stretch/>
        </p:blipFill>
        <p:spPr>
          <a:xfrm>
            <a:off x="4930685" y="2038350"/>
            <a:ext cx="2589656" cy="3651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463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73332042-9238-6FAF-8F80-30D2CBA0B324}"/>
              </a:ext>
            </a:extLst>
          </p:cNvPr>
          <p:cNvSpPr>
            <a:spLocks noGrp="1"/>
          </p:cNvSpPr>
          <p:nvPr>
            <p:ph type="title"/>
          </p:nvPr>
        </p:nvSpPr>
        <p:spPr/>
        <p:txBody>
          <a:bodyPr/>
          <a:lstStyle/>
          <a:p>
            <a:r>
              <a:rPr lang="da-DK" dirty="0">
                <a:solidFill>
                  <a:schemeClr val="tx2">
                    <a:lumMod val="75000"/>
                  </a:schemeClr>
                </a:solidFill>
                <a:latin typeface="Arial Black" panose="020B0A04020102020204" pitchFamily="34" charset="0"/>
              </a:rPr>
              <a:t>Torben holder øje!</a:t>
            </a:r>
          </a:p>
        </p:txBody>
      </p:sp>
      <p:sp>
        <p:nvSpPr>
          <p:cNvPr id="10" name="Titel 1">
            <a:extLst>
              <a:ext uri="{FF2B5EF4-FFF2-40B4-BE49-F238E27FC236}">
                <a16:creationId xmlns:a16="http://schemas.microsoft.com/office/drawing/2014/main" id="{A17C5C62-A60C-CEB9-C7D7-B5F94EE8727E}"/>
              </a:ext>
            </a:extLst>
          </p:cNvPr>
          <p:cNvSpPr>
            <a:spLocks noGrp="1"/>
          </p:cNvSpPr>
          <p:nvPr>
            <p:ph sz="half" idx="4294967295"/>
          </p:nvPr>
        </p:nvSpPr>
        <p:spPr>
          <a:xfrm>
            <a:off x="1178888" y="2591503"/>
            <a:ext cx="4392613" cy="3129566"/>
          </a:xfrm>
        </p:spPr>
        <p:txBody>
          <a:bodyPr>
            <a:noAutofit/>
          </a:bodyPr>
          <a:lstStyle/>
          <a:p>
            <a:pPr marL="0" indent="0" algn="ctr">
              <a:buNone/>
            </a:pPr>
            <a:r>
              <a:rPr lang="da-DK" sz="4400" dirty="0">
                <a:latin typeface="Aktiv Grotesk Black" panose="020B0903020202020204" pitchFamily="34" charset="0"/>
              </a:rPr>
              <a:t>7 mio. kr. ekstra årligt </a:t>
            </a:r>
          </a:p>
          <a:p>
            <a:pPr marL="0" indent="0" algn="ctr">
              <a:buNone/>
            </a:pPr>
            <a:r>
              <a:rPr lang="da-DK" sz="2400" dirty="0"/>
              <a:t>til at styrke Forbrugerombudsmandens tilsyn med grønne påstande</a:t>
            </a:r>
          </a:p>
          <a:p>
            <a:pPr marL="0" indent="0" algn="ctr">
              <a:buNone/>
            </a:pPr>
            <a:r>
              <a:rPr lang="da-DK" sz="2400" dirty="0"/>
              <a:t>2022-2025</a:t>
            </a:r>
            <a:endParaRPr lang="da-DK" sz="4000" dirty="0"/>
          </a:p>
        </p:txBody>
      </p:sp>
      <p:pic>
        <p:nvPicPr>
          <p:cNvPr id="2050" name="Picture 2">
            <a:extLst>
              <a:ext uri="{FF2B5EF4-FFF2-40B4-BE49-F238E27FC236}">
                <a16:creationId xmlns:a16="http://schemas.microsoft.com/office/drawing/2014/main" id="{4B729E46-B7C5-36DC-1346-91B17E1B49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45" t="-2150" r="21641" b="2150"/>
          <a:stretch/>
        </p:blipFill>
        <p:spPr bwMode="auto">
          <a:xfrm rot="483941">
            <a:off x="7325970" y="1865718"/>
            <a:ext cx="2709256" cy="30398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kstfelt 1">
            <a:extLst>
              <a:ext uri="{FF2B5EF4-FFF2-40B4-BE49-F238E27FC236}">
                <a16:creationId xmlns:a16="http://schemas.microsoft.com/office/drawing/2014/main" id="{5CA76B30-B231-4A06-EA8D-C06700EE9D8F}"/>
              </a:ext>
            </a:extLst>
          </p:cNvPr>
          <p:cNvSpPr txBox="1"/>
          <p:nvPr/>
        </p:nvSpPr>
        <p:spPr>
          <a:xfrm>
            <a:off x="7440753" y="6102588"/>
            <a:ext cx="348286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Billede via </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Forbrugerombudsmandens Årsberetning </a:t>
            </a: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615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2C6F6D0-D1F6-CC0E-FEE8-A1C3434B471A}"/>
              </a:ext>
            </a:extLst>
          </p:cNvPr>
          <p:cNvSpPr>
            <a:spLocks noGrp="1"/>
          </p:cNvSpPr>
          <p:nvPr>
            <p:ph type="title"/>
          </p:nvPr>
        </p:nvSpPr>
        <p:spPr/>
        <p:txBody>
          <a:bodyPr/>
          <a:lstStyle/>
          <a:p>
            <a:r>
              <a:rPr lang="da-DK" err="1"/>
              <a:t>Greenwashing</a:t>
            </a:r>
            <a:r>
              <a:rPr lang="da-DK"/>
              <a:t> fylder </a:t>
            </a:r>
          </a:p>
        </p:txBody>
      </p:sp>
      <p:sp>
        <p:nvSpPr>
          <p:cNvPr id="8" name="Tekstfelt 7">
            <a:extLst>
              <a:ext uri="{FF2B5EF4-FFF2-40B4-BE49-F238E27FC236}">
                <a16:creationId xmlns:a16="http://schemas.microsoft.com/office/drawing/2014/main" id="{3120E30E-65B1-3077-0CDB-FED01F4BE5F0}"/>
              </a:ext>
            </a:extLst>
          </p:cNvPr>
          <p:cNvSpPr txBox="1"/>
          <p:nvPr/>
        </p:nvSpPr>
        <p:spPr>
          <a:xfrm>
            <a:off x="974727" y="6492875"/>
            <a:ext cx="10029878" cy="276999"/>
          </a:xfrm>
          <a:prstGeom prst="rect">
            <a:avLst/>
          </a:prstGeom>
          <a:noFill/>
        </p:spPr>
        <p:txBody>
          <a:bodyPr wrap="square" rtlCol="0">
            <a:spAutoFit/>
          </a:bodyPr>
          <a:lstStyle/>
          <a:p>
            <a:r>
              <a:rPr lang="da-DK" sz="1200" dirty="0"/>
              <a:t>Se forbrugerombudsmandens </a:t>
            </a:r>
            <a:r>
              <a:rPr lang="da-DK" sz="1200" dirty="0">
                <a:hlinkClick r:id="rId3">
                  <a:extLst>
                    <a:ext uri="{A12FA001-AC4F-418D-AE19-62706E023703}">
                      <ahyp:hlinkClr xmlns:ahyp="http://schemas.microsoft.com/office/drawing/2018/hyperlinkcolor" val="tx"/>
                    </a:ext>
                  </a:extLst>
                </a:hlinkClick>
              </a:rPr>
              <a:t>pressemeddelelser</a:t>
            </a:r>
            <a:r>
              <a:rPr lang="da-DK" sz="1200" dirty="0"/>
              <a:t> generelt </a:t>
            </a:r>
          </a:p>
        </p:txBody>
      </p:sp>
      <p:pic>
        <p:nvPicPr>
          <p:cNvPr id="10" name="Billede 9">
            <a:extLst>
              <a:ext uri="{FF2B5EF4-FFF2-40B4-BE49-F238E27FC236}">
                <a16:creationId xmlns:a16="http://schemas.microsoft.com/office/drawing/2014/main" id="{95B3304A-92CD-4FC3-27BC-11A81D69E4B9}"/>
              </a:ext>
            </a:extLst>
          </p:cNvPr>
          <p:cNvPicPr>
            <a:picLocks noChangeAspect="1"/>
          </p:cNvPicPr>
          <p:nvPr/>
        </p:nvPicPr>
        <p:blipFill rotWithShape="1">
          <a:blip r:embed="rId4"/>
          <a:srcRect t="73466"/>
          <a:stretch/>
        </p:blipFill>
        <p:spPr>
          <a:xfrm rot="21406479">
            <a:off x="2226884" y="2430650"/>
            <a:ext cx="7738231" cy="1953067"/>
          </a:xfrm>
          <a:prstGeom prst="rect">
            <a:avLst/>
          </a:prstGeom>
        </p:spPr>
      </p:pic>
      <p:pic>
        <p:nvPicPr>
          <p:cNvPr id="12" name="Billede 11">
            <a:extLst>
              <a:ext uri="{FF2B5EF4-FFF2-40B4-BE49-F238E27FC236}">
                <a16:creationId xmlns:a16="http://schemas.microsoft.com/office/drawing/2014/main" id="{80114392-0BC9-3106-E896-9AEC31B8877A}"/>
              </a:ext>
            </a:extLst>
          </p:cNvPr>
          <p:cNvPicPr>
            <a:picLocks noChangeAspect="1"/>
          </p:cNvPicPr>
          <p:nvPr/>
        </p:nvPicPr>
        <p:blipFill rotWithShape="1">
          <a:blip r:embed="rId4"/>
          <a:srcRect l="-350" t="22382" r="350" b="53038"/>
          <a:stretch/>
        </p:blipFill>
        <p:spPr>
          <a:xfrm>
            <a:off x="2330442" y="2429930"/>
            <a:ext cx="7531116" cy="1760760"/>
          </a:xfrm>
          <a:prstGeom prst="rect">
            <a:avLst/>
          </a:prstGeom>
        </p:spPr>
      </p:pic>
      <p:pic>
        <p:nvPicPr>
          <p:cNvPr id="11" name="Billede 10">
            <a:extLst>
              <a:ext uri="{FF2B5EF4-FFF2-40B4-BE49-F238E27FC236}">
                <a16:creationId xmlns:a16="http://schemas.microsoft.com/office/drawing/2014/main" id="{4A97A34A-2E55-EBD1-3648-C55FEE1EBC56}"/>
              </a:ext>
            </a:extLst>
          </p:cNvPr>
          <p:cNvPicPr>
            <a:picLocks noChangeAspect="1"/>
          </p:cNvPicPr>
          <p:nvPr/>
        </p:nvPicPr>
        <p:blipFill>
          <a:blip r:embed="rId5"/>
          <a:stretch>
            <a:fillRect/>
          </a:stretch>
        </p:blipFill>
        <p:spPr>
          <a:xfrm>
            <a:off x="1936818" y="1825344"/>
            <a:ext cx="8105696" cy="3516717"/>
          </a:xfrm>
          <a:prstGeom prst="rect">
            <a:avLst/>
          </a:prstGeom>
        </p:spPr>
      </p:pic>
      <p:pic>
        <p:nvPicPr>
          <p:cNvPr id="9" name="Billede 8">
            <a:extLst>
              <a:ext uri="{FF2B5EF4-FFF2-40B4-BE49-F238E27FC236}">
                <a16:creationId xmlns:a16="http://schemas.microsoft.com/office/drawing/2014/main" id="{8425B66C-42CE-7AD4-B2C4-1DCDEFDD2FF2}"/>
              </a:ext>
            </a:extLst>
          </p:cNvPr>
          <p:cNvPicPr>
            <a:picLocks noChangeAspect="1"/>
          </p:cNvPicPr>
          <p:nvPr/>
        </p:nvPicPr>
        <p:blipFill>
          <a:blip r:embed="rId6"/>
          <a:stretch>
            <a:fillRect/>
          </a:stretch>
        </p:blipFill>
        <p:spPr>
          <a:xfrm>
            <a:off x="2018898" y="1515939"/>
            <a:ext cx="7835861" cy="4768601"/>
          </a:xfrm>
          <a:prstGeom prst="rect">
            <a:avLst/>
          </a:prstGeom>
        </p:spPr>
      </p:pic>
      <p:pic>
        <p:nvPicPr>
          <p:cNvPr id="13" name="Billede 12">
            <a:extLst>
              <a:ext uri="{FF2B5EF4-FFF2-40B4-BE49-F238E27FC236}">
                <a16:creationId xmlns:a16="http://schemas.microsoft.com/office/drawing/2014/main" id="{1AC4DDF5-24AE-C751-BF61-90F9A70BC95D}"/>
              </a:ext>
            </a:extLst>
          </p:cNvPr>
          <p:cNvPicPr>
            <a:picLocks noChangeAspect="1"/>
          </p:cNvPicPr>
          <p:nvPr/>
        </p:nvPicPr>
        <p:blipFill>
          <a:blip r:embed="rId7"/>
          <a:srcRect b="39570"/>
          <a:stretch/>
        </p:blipFill>
        <p:spPr>
          <a:xfrm>
            <a:off x="1447941" y="1825344"/>
            <a:ext cx="8977774" cy="36706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7214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153CE2-C085-C835-6E45-1F43CE98FCB7}"/>
              </a:ext>
            </a:extLst>
          </p:cNvPr>
          <p:cNvSpPr>
            <a:spLocks noGrp="1"/>
          </p:cNvSpPr>
          <p:nvPr>
            <p:ph type="title"/>
          </p:nvPr>
        </p:nvSpPr>
        <p:spPr/>
        <p:txBody>
          <a:bodyPr>
            <a:normAutofit/>
          </a:bodyPr>
          <a:lstStyle/>
          <a:p>
            <a:r>
              <a:rPr lang="da-DK" sz="3200">
                <a:solidFill>
                  <a:schemeClr val="tx2">
                    <a:lumMod val="75000"/>
                  </a:schemeClr>
                </a:solidFill>
                <a:latin typeface="Arial Black" panose="020B0A04020102020204" pitchFamily="34" charset="0"/>
              </a:rPr>
              <a:t>Hvorfor </a:t>
            </a:r>
            <a:r>
              <a:rPr lang="da-DK" sz="3200"/>
              <a:t>skal du kende til </a:t>
            </a:r>
            <a:r>
              <a:rPr lang="da-DK" sz="3200" err="1"/>
              <a:t>greenwashing</a:t>
            </a:r>
            <a:endParaRPr lang="da-DK" sz="3200">
              <a:solidFill>
                <a:schemeClr val="tx2">
                  <a:lumMod val="75000"/>
                </a:schemeClr>
              </a:solidFill>
              <a:latin typeface="Arial Black" panose="020B0A04020102020204" pitchFamily="34" charset="0"/>
            </a:endParaRPr>
          </a:p>
        </p:txBody>
      </p:sp>
      <p:sp>
        <p:nvSpPr>
          <p:cNvPr id="19" name="Rektangel: afrundede hjørner 18">
            <a:extLst>
              <a:ext uri="{FF2B5EF4-FFF2-40B4-BE49-F238E27FC236}">
                <a16:creationId xmlns:a16="http://schemas.microsoft.com/office/drawing/2014/main" id="{DA698DD9-8786-DB44-E1F7-14644B2F48C1}"/>
              </a:ext>
            </a:extLst>
          </p:cNvPr>
          <p:cNvSpPr/>
          <p:nvPr/>
        </p:nvSpPr>
        <p:spPr>
          <a:xfrm>
            <a:off x="1303686" y="2643608"/>
            <a:ext cx="2498757" cy="3232087"/>
          </a:xfrm>
          <a:prstGeom prst="roundRect">
            <a:avLst>
              <a:gd name="adj" fmla="val 724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fik 19" descr="Chat kontur">
            <a:extLst>
              <a:ext uri="{FF2B5EF4-FFF2-40B4-BE49-F238E27FC236}">
                <a16:creationId xmlns:a16="http://schemas.microsoft.com/office/drawing/2014/main" id="{C38CEEEA-44B1-3CE6-81C2-D7D682E22F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729228" y="2914249"/>
            <a:ext cx="1602452" cy="1602452"/>
          </a:xfrm>
          <a:prstGeom prst="rect">
            <a:avLst/>
          </a:prstGeom>
        </p:spPr>
      </p:pic>
      <p:sp>
        <p:nvSpPr>
          <p:cNvPr id="21" name="Tekstfelt 20">
            <a:extLst>
              <a:ext uri="{FF2B5EF4-FFF2-40B4-BE49-F238E27FC236}">
                <a16:creationId xmlns:a16="http://schemas.microsoft.com/office/drawing/2014/main" id="{AD0AAB59-9D91-E5F3-C558-70140B6204F0}"/>
              </a:ext>
            </a:extLst>
          </p:cNvPr>
          <p:cNvSpPr txBox="1"/>
          <p:nvPr/>
        </p:nvSpPr>
        <p:spPr>
          <a:xfrm>
            <a:off x="1443711" y="4564232"/>
            <a:ext cx="22319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a:ln>
                  <a:noFill/>
                </a:ln>
                <a:solidFill>
                  <a:srgbClr val="70AD47">
                    <a:lumMod val="50000"/>
                  </a:srgbClr>
                </a:solidFill>
                <a:effectLst/>
                <a:uLnTx/>
                <a:uFillTx/>
                <a:latin typeface="Calibri" panose="020F0502020204030204"/>
                <a:ea typeface="+mn-ea"/>
                <a:cs typeface="+mn-cs"/>
              </a:rPr>
              <a:t>…i samtalen med kunder</a:t>
            </a:r>
          </a:p>
        </p:txBody>
      </p:sp>
      <p:sp>
        <p:nvSpPr>
          <p:cNvPr id="22" name="Rektangel: afrundede hjørner 21">
            <a:extLst>
              <a:ext uri="{FF2B5EF4-FFF2-40B4-BE49-F238E27FC236}">
                <a16:creationId xmlns:a16="http://schemas.microsoft.com/office/drawing/2014/main" id="{4B1836EC-FF3C-E7FD-0A76-61408832F745}"/>
              </a:ext>
            </a:extLst>
          </p:cNvPr>
          <p:cNvSpPr/>
          <p:nvPr/>
        </p:nvSpPr>
        <p:spPr>
          <a:xfrm>
            <a:off x="4543314" y="2643608"/>
            <a:ext cx="2498757" cy="3232087"/>
          </a:xfrm>
          <a:prstGeom prst="roundRect">
            <a:avLst>
              <a:gd name="adj" fmla="val 724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Grafik 22" descr="Mærkat kontur">
            <a:extLst>
              <a:ext uri="{FF2B5EF4-FFF2-40B4-BE49-F238E27FC236}">
                <a16:creationId xmlns:a16="http://schemas.microsoft.com/office/drawing/2014/main" id="{26386E0E-4EC3-E2CB-2A6A-C1CE78E512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961299" y="2948188"/>
            <a:ext cx="1510405" cy="1510405"/>
          </a:xfrm>
          <a:prstGeom prst="rect">
            <a:avLst/>
          </a:prstGeom>
        </p:spPr>
      </p:pic>
      <p:sp>
        <p:nvSpPr>
          <p:cNvPr id="24" name="Tekstfelt 23">
            <a:extLst>
              <a:ext uri="{FF2B5EF4-FFF2-40B4-BE49-F238E27FC236}">
                <a16:creationId xmlns:a16="http://schemas.microsoft.com/office/drawing/2014/main" id="{57DAE8A4-67B5-B6BF-AA2C-5200001C3B4A}"/>
              </a:ext>
            </a:extLst>
          </p:cNvPr>
          <p:cNvSpPr txBox="1"/>
          <p:nvPr/>
        </p:nvSpPr>
        <p:spPr>
          <a:xfrm>
            <a:off x="4683339" y="4564232"/>
            <a:ext cx="22319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a:ln>
                  <a:noFill/>
                </a:ln>
                <a:solidFill>
                  <a:srgbClr val="70AD47">
                    <a:lumMod val="50000"/>
                  </a:srgbClr>
                </a:solidFill>
                <a:effectLst/>
                <a:uLnTx/>
                <a:uFillTx/>
                <a:latin typeface="Calibri" panose="020F0502020204030204"/>
                <a:ea typeface="+mn-ea"/>
                <a:cs typeface="+mn-cs"/>
              </a:rPr>
              <a:t>…på klassisk printet markedsføring</a:t>
            </a:r>
          </a:p>
        </p:txBody>
      </p:sp>
      <p:sp>
        <p:nvSpPr>
          <p:cNvPr id="25" name="Rektangel: afrundede hjørner 24">
            <a:extLst>
              <a:ext uri="{FF2B5EF4-FFF2-40B4-BE49-F238E27FC236}">
                <a16:creationId xmlns:a16="http://schemas.microsoft.com/office/drawing/2014/main" id="{79505957-9982-642D-8EFA-CA17A3FC1DB6}"/>
              </a:ext>
            </a:extLst>
          </p:cNvPr>
          <p:cNvSpPr/>
          <p:nvPr/>
        </p:nvSpPr>
        <p:spPr>
          <a:xfrm>
            <a:off x="7773896" y="2643608"/>
            <a:ext cx="2498757" cy="3232087"/>
          </a:xfrm>
          <a:prstGeom prst="roundRect">
            <a:avLst>
              <a:gd name="adj" fmla="val 724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fik 25" descr="E-handel kontur">
            <a:extLst>
              <a:ext uri="{FF2B5EF4-FFF2-40B4-BE49-F238E27FC236}">
                <a16:creationId xmlns:a16="http://schemas.microsoft.com/office/drawing/2014/main" id="{F4475DBA-06E5-5FB2-FB1F-77464FE643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404400" y="3051729"/>
            <a:ext cx="1261672" cy="1261672"/>
          </a:xfrm>
          <a:prstGeom prst="rect">
            <a:avLst/>
          </a:prstGeom>
        </p:spPr>
      </p:pic>
      <p:sp>
        <p:nvSpPr>
          <p:cNvPr id="27" name="Tekstfelt 26">
            <a:extLst>
              <a:ext uri="{FF2B5EF4-FFF2-40B4-BE49-F238E27FC236}">
                <a16:creationId xmlns:a16="http://schemas.microsoft.com/office/drawing/2014/main" id="{96417868-5D6C-14C2-892D-99646C102CC5}"/>
              </a:ext>
            </a:extLst>
          </p:cNvPr>
          <p:cNvSpPr txBox="1"/>
          <p:nvPr/>
        </p:nvSpPr>
        <p:spPr>
          <a:xfrm>
            <a:off x="7939886" y="4564232"/>
            <a:ext cx="218790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a:ln>
                  <a:noFill/>
                </a:ln>
                <a:solidFill>
                  <a:srgbClr val="70AD47">
                    <a:lumMod val="50000"/>
                  </a:srgbClr>
                </a:solidFill>
                <a:effectLst/>
                <a:uLnTx/>
                <a:uFillTx/>
                <a:latin typeface="Calibri" panose="020F0502020204030204"/>
                <a:ea typeface="+mn-ea"/>
                <a:cs typeface="+mn-cs"/>
              </a:rPr>
              <a:t>…og på alt online markedsføring</a:t>
            </a:r>
          </a:p>
        </p:txBody>
      </p:sp>
      <p:sp>
        <p:nvSpPr>
          <p:cNvPr id="28" name="Tekstfelt 27">
            <a:extLst>
              <a:ext uri="{FF2B5EF4-FFF2-40B4-BE49-F238E27FC236}">
                <a16:creationId xmlns:a16="http://schemas.microsoft.com/office/drawing/2014/main" id="{919CAF40-56B6-1AB3-618D-9F7DA7DB0B0E}"/>
              </a:ext>
            </a:extLst>
          </p:cNvPr>
          <p:cNvSpPr txBox="1"/>
          <p:nvPr/>
        </p:nvSpPr>
        <p:spPr>
          <a:xfrm>
            <a:off x="739269" y="1839976"/>
            <a:ext cx="22319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a:ln>
                  <a:noFill/>
                </a:ln>
                <a:solidFill>
                  <a:srgbClr val="70AD47">
                    <a:lumMod val="50000"/>
                  </a:srgbClr>
                </a:solidFill>
                <a:effectLst/>
                <a:uLnTx/>
                <a:uFillTx/>
                <a:latin typeface="Calibri" panose="020F0502020204030204"/>
                <a:ea typeface="+mn-ea"/>
                <a:cs typeface="+mn-cs"/>
              </a:rPr>
              <a:t>Reglerne gælder…</a:t>
            </a:r>
          </a:p>
        </p:txBody>
      </p:sp>
      <p:sp>
        <p:nvSpPr>
          <p:cNvPr id="29" name="Tekstfelt 28">
            <a:extLst>
              <a:ext uri="{FF2B5EF4-FFF2-40B4-BE49-F238E27FC236}">
                <a16:creationId xmlns:a16="http://schemas.microsoft.com/office/drawing/2014/main" id="{A933D58F-A426-0E18-1439-8D449AA465AF}"/>
              </a:ext>
            </a:extLst>
          </p:cNvPr>
          <p:cNvSpPr txBox="1"/>
          <p:nvPr/>
        </p:nvSpPr>
        <p:spPr>
          <a:xfrm>
            <a:off x="10561793" y="5559618"/>
            <a:ext cx="10447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a:ln>
                  <a:noFill/>
                </a:ln>
                <a:solidFill>
                  <a:srgbClr val="70AD47">
                    <a:lumMod val="50000"/>
                  </a:srgbClr>
                </a:solidFill>
                <a:effectLst/>
                <a:uLnTx/>
                <a:uFillTx/>
                <a:latin typeface="Calibri" panose="020F0502020204030204"/>
                <a:ea typeface="+mn-ea"/>
                <a:cs typeface="+mn-cs"/>
              </a:rPr>
              <a:t>m.m. </a:t>
            </a:r>
          </a:p>
        </p:txBody>
      </p:sp>
    </p:spTree>
    <p:extLst>
      <p:ext uri="{BB962C8B-B14F-4D97-AF65-F5344CB8AC3E}">
        <p14:creationId xmlns:p14="http://schemas.microsoft.com/office/powerpoint/2010/main" val="1423262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153CE2-C085-C835-6E45-1F43CE98FCB7}"/>
              </a:ext>
            </a:extLst>
          </p:cNvPr>
          <p:cNvSpPr>
            <a:spLocks noGrp="1"/>
          </p:cNvSpPr>
          <p:nvPr>
            <p:ph type="title"/>
          </p:nvPr>
        </p:nvSpPr>
        <p:spPr/>
        <p:txBody>
          <a:bodyPr>
            <a:normAutofit/>
          </a:bodyPr>
          <a:lstStyle/>
          <a:p>
            <a:r>
              <a:rPr lang="da-DK" sz="3200">
                <a:solidFill>
                  <a:schemeClr val="tx2">
                    <a:lumMod val="75000"/>
                  </a:schemeClr>
                </a:solidFill>
                <a:latin typeface="Arial Black" panose="020B0A04020102020204" pitchFamily="34" charset="0"/>
              </a:rPr>
              <a:t>Hvorfor </a:t>
            </a:r>
            <a:r>
              <a:rPr lang="da-DK" sz="3200"/>
              <a:t>skal du kende til </a:t>
            </a:r>
            <a:r>
              <a:rPr lang="da-DK" sz="3200" err="1"/>
              <a:t>greenwashing</a:t>
            </a:r>
            <a:r>
              <a:rPr lang="da-DK" sz="3200"/>
              <a:t>?</a:t>
            </a:r>
            <a:endParaRPr lang="da-DK" sz="3200">
              <a:solidFill>
                <a:schemeClr val="tx2">
                  <a:lumMod val="75000"/>
                </a:schemeClr>
              </a:solidFill>
              <a:latin typeface="Arial Black" panose="020B0A04020102020204" pitchFamily="34" charset="0"/>
            </a:endParaRPr>
          </a:p>
        </p:txBody>
      </p:sp>
      <p:sp>
        <p:nvSpPr>
          <p:cNvPr id="3" name="Titel 1">
            <a:extLst>
              <a:ext uri="{FF2B5EF4-FFF2-40B4-BE49-F238E27FC236}">
                <a16:creationId xmlns:a16="http://schemas.microsoft.com/office/drawing/2014/main" id="{0A6B5DA7-0867-A156-5AB5-D57E8C4FF424}"/>
              </a:ext>
            </a:extLst>
          </p:cNvPr>
          <p:cNvSpPr txBox="1">
            <a:spLocks/>
          </p:cNvSpPr>
          <p:nvPr/>
        </p:nvSpPr>
        <p:spPr>
          <a:xfrm>
            <a:off x="831850" y="3152865"/>
            <a:ext cx="10515600" cy="1942832"/>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2">
                    <a:lumMod val="75000"/>
                  </a:schemeClr>
                </a:solidFill>
                <a:latin typeface="Arial Black" panose="020B0A04020102020204" pitchFamily="34" charset="0"/>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da-DK" sz="2800" b="0" i="0" u="none" strike="noStrike" kern="1200" cap="none" spc="0" normalizeH="0" baseline="0" noProof="0">
                <a:ln>
                  <a:noFill/>
                </a:ln>
                <a:solidFill>
                  <a:srgbClr val="44546A">
                    <a:lumMod val="75000"/>
                  </a:srgbClr>
                </a:solidFill>
                <a:effectLst/>
                <a:uLnTx/>
                <a:uFillTx/>
                <a:latin typeface="Calibri" panose="020F0502020204030204"/>
                <a:ea typeface="+mj-ea"/>
                <a:cs typeface="+mj-cs"/>
              </a:rPr>
              <a:t>Brud på markedsføringsloven – </a:t>
            </a:r>
            <a:r>
              <a:rPr kumimoji="0" lang="da-DK" sz="2800" b="1" i="0" u="none" strike="noStrike" kern="1200" cap="none" spc="0" normalizeH="0" baseline="0" noProof="0">
                <a:ln>
                  <a:noFill/>
                </a:ln>
                <a:solidFill>
                  <a:srgbClr val="44546A">
                    <a:lumMod val="75000"/>
                  </a:srgbClr>
                </a:solidFill>
                <a:effectLst/>
                <a:uLnTx/>
                <a:uFillTx/>
                <a:latin typeface="Calibri" panose="020F0502020204030204"/>
                <a:ea typeface="+mj-ea"/>
                <a:cs typeface="+mj-cs"/>
              </a:rPr>
              <a:t>herunder vildledende grøn markedsføring</a:t>
            </a:r>
            <a:r>
              <a:rPr kumimoji="0" lang="da-DK" sz="2800" b="0" i="0" u="none" strike="noStrike" kern="1200" cap="none" spc="0" normalizeH="0" baseline="0" noProof="0">
                <a:ln>
                  <a:noFill/>
                </a:ln>
                <a:solidFill>
                  <a:srgbClr val="44546A">
                    <a:lumMod val="75000"/>
                  </a:srgbClr>
                </a:solidFill>
                <a:effectLst/>
                <a:uLnTx/>
                <a:uFillTx/>
                <a:latin typeface="Calibri" panose="020F0502020204030204"/>
                <a:ea typeface="+mj-ea"/>
                <a:cs typeface="+mj-cs"/>
              </a:rPr>
              <a:t> – kan betyde en bøde på op til 4 % af virksomhedens omsætning…</a:t>
            </a:r>
            <a:br>
              <a:rPr kumimoji="0" lang="da-DK" sz="2800" b="0" i="0" u="none" strike="noStrike" kern="1200" cap="none" spc="0" normalizeH="0" baseline="0" noProof="0">
                <a:ln>
                  <a:noFill/>
                </a:ln>
                <a:solidFill>
                  <a:srgbClr val="44546A">
                    <a:lumMod val="75000"/>
                  </a:srgbClr>
                </a:solidFill>
                <a:effectLst/>
                <a:uLnTx/>
                <a:uFillTx/>
                <a:latin typeface="Arial Black" panose="020B0A04020102020204" pitchFamily="34" charset="0"/>
                <a:ea typeface="+mj-ea"/>
                <a:cs typeface="+mj-cs"/>
              </a:rPr>
            </a:br>
            <a:endParaRPr kumimoji="0" lang="da-DK" sz="2800" b="0" i="0" u="none" strike="noStrike" kern="1200" cap="none" spc="0" normalizeH="0" baseline="0" noProof="0">
              <a:ln>
                <a:noFill/>
              </a:ln>
              <a:solidFill>
                <a:srgbClr val="44546A">
                  <a:lumMod val="75000"/>
                </a:srgbClr>
              </a:solidFill>
              <a:effectLst/>
              <a:uLnTx/>
              <a:uFillTx/>
              <a:latin typeface="Arial Black" panose="020B0A04020102020204" pitchFamily="34" charset="0"/>
              <a:ea typeface="+mj-ea"/>
              <a:cs typeface="+mj-cs"/>
            </a:endParaRPr>
          </a:p>
        </p:txBody>
      </p:sp>
      <p:sp>
        <p:nvSpPr>
          <p:cNvPr id="4" name="Pladsholder til tekst 2">
            <a:extLst>
              <a:ext uri="{FF2B5EF4-FFF2-40B4-BE49-F238E27FC236}">
                <a16:creationId xmlns:a16="http://schemas.microsoft.com/office/drawing/2014/main" id="{91EC0D1C-4FDE-19F1-1B39-A2ABD0B2DBB1}"/>
              </a:ext>
            </a:extLst>
          </p:cNvPr>
          <p:cNvSpPr txBox="1">
            <a:spLocks/>
          </p:cNvSpPr>
          <p:nvPr/>
        </p:nvSpPr>
        <p:spPr>
          <a:xfrm>
            <a:off x="831850" y="5218079"/>
            <a:ext cx="10515600" cy="1500187"/>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2">
                    <a:lumMod val="7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D7D31"/>
              </a:buClr>
              <a:buSzTx/>
              <a:buFont typeface="Arial" panose="020B0604020202020204" pitchFamily="34" charset="0"/>
              <a:buNone/>
              <a:tabLst/>
              <a:defRPr/>
            </a:pPr>
            <a:r>
              <a:rPr kumimoji="0" lang="da-DK" sz="2000" b="0" i="0" u="none" strike="noStrike" kern="1200" cap="none" spc="0" normalizeH="0" baseline="0" noProof="0">
                <a:ln>
                  <a:noFill/>
                </a:ln>
                <a:solidFill>
                  <a:srgbClr val="44546A">
                    <a:lumMod val="75000"/>
                  </a:srgbClr>
                </a:solidFill>
                <a:effectLst/>
                <a:uLnTx/>
                <a:uFillTx/>
                <a:latin typeface="Calibri" panose="020F0502020204030204"/>
                <a:ea typeface="+mn-ea"/>
                <a:cs typeface="+mn-cs"/>
              </a:rPr>
              <a:t>…det gælder i alle de EU-lande, som virksomheden måtte overtræde loven i.</a:t>
            </a:r>
          </a:p>
        </p:txBody>
      </p:sp>
      <p:pic>
        <p:nvPicPr>
          <p:cNvPr id="5" name="Grafik 4" descr="Ingen fodgængere kontur">
            <a:extLst>
              <a:ext uri="{FF2B5EF4-FFF2-40B4-BE49-F238E27FC236}">
                <a16:creationId xmlns:a16="http://schemas.microsoft.com/office/drawing/2014/main" id="{74C19BB5-474A-043C-B248-E2C3036560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270663" y="1719022"/>
            <a:ext cx="1311462" cy="1311462"/>
          </a:xfrm>
          <a:prstGeom prst="rect">
            <a:avLst/>
          </a:prstGeom>
        </p:spPr>
      </p:pic>
    </p:spTree>
    <p:extLst>
      <p:ext uri="{BB962C8B-B14F-4D97-AF65-F5344CB8AC3E}">
        <p14:creationId xmlns:p14="http://schemas.microsoft.com/office/powerpoint/2010/main" val="34186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A3E167-B6EA-470E-B702-260B555062D4}"/>
              </a:ext>
            </a:extLst>
          </p:cNvPr>
          <p:cNvSpPr>
            <a:spLocks noGrp="1"/>
          </p:cNvSpPr>
          <p:nvPr>
            <p:ph type="title"/>
          </p:nvPr>
        </p:nvSpPr>
        <p:spPr/>
        <p:txBody>
          <a:bodyPr>
            <a:normAutofit/>
          </a:bodyPr>
          <a:lstStyle/>
          <a:p>
            <a:r>
              <a:rPr lang="da-DK" sz="4000">
                <a:solidFill>
                  <a:schemeClr val="tx2">
                    <a:lumMod val="75000"/>
                  </a:schemeClr>
                </a:solidFill>
                <a:latin typeface="Arial Black" panose="020B0A04020102020204" pitchFamily="34" charset="0"/>
              </a:rPr>
              <a:t>Bæredygtighedskommunikation hører under markedsføringsloven</a:t>
            </a:r>
          </a:p>
        </p:txBody>
      </p:sp>
      <p:sp>
        <p:nvSpPr>
          <p:cNvPr id="3" name="Pladsholder til indhold 2">
            <a:extLst>
              <a:ext uri="{FF2B5EF4-FFF2-40B4-BE49-F238E27FC236}">
                <a16:creationId xmlns:a16="http://schemas.microsoft.com/office/drawing/2014/main" id="{5FB6AFE9-9AC0-4430-919B-938B428755A0}"/>
              </a:ext>
            </a:extLst>
          </p:cNvPr>
          <p:cNvSpPr>
            <a:spLocks noGrp="1"/>
          </p:cNvSpPr>
          <p:nvPr>
            <p:ph idx="4294967295"/>
          </p:nvPr>
        </p:nvSpPr>
        <p:spPr>
          <a:xfrm>
            <a:off x="923109" y="1864497"/>
            <a:ext cx="5740241" cy="4413755"/>
          </a:xfrm>
        </p:spPr>
        <p:txBody>
          <a:bodyPr vert="horz" lIns="91440" tIns="45720" rIns="91440" bIns="45720" rtlCol="0" anchor="t">
            <a:normAutofit/>
          </a:bodyPr>
          <a:lstStyle/>
          <a:p>
            <a:pPr marL="0" indent="0">
              <a:buNone/>
            </a:pPr>
            <a:endParaRPr lang="da-DK" sz="2400">
              <a:solidFill>
                <a:schemeClr val="tx2">
                  <a:lumMod val="75000"/>
                </a:schemeClr>
              </a:solidFill>
              <a:cs typeface="Calibri"/>
            </a:endParaRPr>
          </a:p>
          <a:p>
            <a:pPr marL="0" indent="0">
              <a:buNone/>
            </a:pPr>
            <a:r>
              <a:rPr lang="da-DK" sz="2400">
                <a:solidFill>
                  <a:schemeClr val="tx2">
                    <a:lumMod val="75000"/>
                  </a:schemeClr>
                </a:solidFill>
                <a:ea typeface="+mn-lt"/>
                <a:cs typeface="+mn-lt"/>
              </a:rPr>
              <a:t>Markedsføringsloven:</a:t>
            </a:r>
          </a:p>
          <a:p>
            <a:r>
              <a:rPr lang="da-DK" sz="2400">
                <a:solidFill>
                  <a:schemeClr val="tx2">
                    <a:lumMod val="75000"/>
                  </a:schemeClr>
                </a:solidFill>
                <a:ea typeface="+mn-lt"/>
                <a:cs typeface="+mn-lt"/>
              </a:rPr>
              <a:t>Beskytter </a:t>
            </a:r>
            <a:r>
              <a:rPr lang="da-DK" sz="2400" b="1">
                <a:solidFill>
                  <a:schemeClr val="tx2">
                    <a:lumMod val="75000"/>
                  </a:schemeClr>
                </a:solidFill>
                <a:ea typeface="+mn-lt"/>
                <a:cs typeface="+mn-lt"/>
              </a:rPr>
              <a:t>forbrugerne</a:t>
            </a:r>
            <a:r>
              <a:rPr lang="da-DK" sz="2400">
                <a:solidFill>
                  <a:schemeClr val="tx2">
                    <a:lumMod val="75000"/>
                  </a:schemeClr>
                </a:solidFill>
                <a:ea typeface="+mn-lt"/>
                <a:cs typeface="+mn-lt"/>
              </a:rPr>
              <a:t> mod vildledning og sikrer </a:t>
            </a:r>
            <a:r>
              <a:rPr lang="da-DK" sz="2400" b="1">
                <a:solidFill>
                  <a:schemeClr val="tx2">
                    <a:lumMod val="75000"/>
                  </a:schemeClr>
                </a:solidFill>
                <a:ea typeface="+mn-lt"/>
                <a:cs typeface="+mn-lt"/>
              </a:rPr>
              <a:t>fair konkurrence</a:t>
            </a:r>
            <a:endParaRPr lang="da-DK" sz="2400" b="1">
              <a:solidFill>
                <a:schemeClr val="tx2">
                  <a:lumMod val="75000"/>
                </a:schemeClr>
              </a:solidFill>
              <a:cs typeface="Calibri"/>
            </a:endParaRPr>
          </a:p>
          <a:p>
            <a:r>
              <a:rPr lang="da-DK" sz="2400">
                <a:solidFill>
                  <a:schemeClr val="tx2">
                    <a:lumMod val="75000"/>
                  </a:schemeClr>
                </a:solidFill>
                <a:ea typeface="+mn-lt"/>
                <a:cs typeface="+mn-lt"/>
              </a:rPr>
              <a:t>Varer må ikke markedsføres med </a:t>
            </a:r>
            <a:r>
              <a:rPr lang="da-DK" sz="2400" b="1">
                <a:solidFill>
                  <a:schemeClr val="tx2">
                    <a:lumMod val="75000"/>
                  </a:schemeClr>
                </a:solidFill>
                <a:ea typeface="+mn-lt"/>
                <a:cs typeface="+mn-lt"/>
              </a:rPr>
              <a:t>vildledende</a:t>
            </a:r>
            <a:r>
              <a:rPr lang="da-DK" sz="2400">
                <a:solidFill>
                  <a:schemeClr val="tx2">
                    <a:lumMod val="75000"/>
                  </a:schemeClr>
                </a:solidFill>
                <a:ea typeface="+mn-lt"/>
                <a:cs typeface="+mn-lt"/>
              </a:rPr>
              <a:t> udsagn. Herunder undladelse af </a:t>
            </a:r>
            <a:r>
              <a:rPr lang="da-DK" sz="2400" b="1">
                <a:solidFill>
                  <a:schemeClr val="tx2">
                    <a:lumMod val="75000"/>
                  </a:schemeClr>
                </a:solidFill>
                <a:ea typeface="+mn-lt"/>
                <a:cs typeface="+mn-lt"/>
              </a:rPr>
              <a:t>væsentlige</a:t>
            </a:r>
            <a:r>
              <a:rPr lang="da-DK" sz="2400">
                <a:solidFill>
                  <a:schemeClr val="tx2">
                    <a:lumMod val="75000"/>
                  </a:schemeClr>
                </a:solidFill>
                <a:ea typeface="+mn-lt"/>
                <a:cs typeface="+mn-lt"/>
              </a:rPr>
              <a:t> facts.</a:t>
            </a:r>
          </a:p>
          <a:p>
            <a:r>
              <a:rPr lang="da-DK" sz="2400">
                <a:solidFill>
                  <a:schemeClr val="tx2">
                    <a:lumMod val="75000"/>
                  </a:schemeClr>
                </a:solidFill>
                <a:ea typeface="+mn-lt"/>
                <a:cs typeface="+mn-lt"/>
              </a:rPr>
              <a:t>Ord og vendinger på produkterne skal være </a:t>
            </a:r>
            <a:r>
              <a:rPr lang="da-DK" sz="2400" b="1">
                <a:solidFill>
                  <a:schemeClr val="tx2">
                    <a:lumMod val="75000"/>
                  </a:schemeClr>
                </a:solidFill>
                <a:ea typeface="+mn-lt"/>
                <a:cs typeface="+mn-lt"/>
              </a:rPr>
              <a:t>relevante</a:t>
            </a:r>
            <a:r>
              <a:rPr lang="da-DK" sz="2400">
                <a:solidFill>
                  <a:schemeClr val="tx2">
                    <a:lumMod val="75000"/>
                  </a:schemeClr>
                </a:solidFill>
                <a:ea typeface="+mn-lt"/>
                <a:cs typeface="+mn-lt"/>
              </a:rPr>
              <a:t> og </a:t>
            </a:r>
            <a:r>
              <a:rPr lang="da-DK" sz="2400" b="1">
                <a:solidFill>
                  <a:schemeClr val="tx2">
                    <a:lumMod val="75000"/>
                  </a:schemeClr>
                </a:solidFill>
                <a:ea typeface="+mn-lt"/>
                <a:cs typeface="+mn-lt"/>
              </a:rPr>
              <a:t>afbalancerede</a:t>
            </a:r>
            <a:r>
              <a:rPr lang="da-DK" sz="2400">
                <a:solidFill>
                  <a:schemeClr val="tx2">
                    <a:lumMod val="75000"/>
                  </a:schemeClr>
                </a:solidFill>
                <a:ea typeface="+mn-lt"/>
                <a:cs typeface="+mn-lt"/>
              </a:rPr>
              <a:t>, og de må ikke fremhæve </a:t>
            </a:r>
            <a:r>
              <a:rPr lang="da-DK" sz="2400" b="1">
                <a:solidFill>
                  <a:schemeClr val="tx2">
                    <a:lumMod val="75000"/>
                  </a:schemeClr>
                </a:solidFill>
                <a:ea typeface="+mn-lt"/>
                <a:cs typeface="+mn-lt"/>
              </a:rPr>
              <a:t>lovpligtige</a:t>
            </a:r>
            <a:r>
              <a:rPr lang="da-DK" sz="2400">
                <a:solidFill>
                  <a:schemeClr val="tx2">
                    <a:lumMod val="75000"/>
                  </a:schemeClr>
                </a:solidFill>
                <a:ea typeface="+mn-lt"/>
                <a:cs typeface="+mn-lt"/>
              </a:rPr>
              <a:t> forhold som noget særligt.</a:t>
            </a:r>
          </a:p>
          <a:p>
            <a:endParaRPr lang="da-DK" sz="2400">
              <a:solidFill>
                <a:schemeClr val="tx2">
                  <a:lumMod val="75000"/>
                </a:schemeClr>
              </a:solidFill>
            </a:endParaRPr>
          </a:p>
          <a:p>
            <a:endParaRPr lang="da-DK" sz="2400" b="1">
              <a:solidFill>
                <a:schemeClr val="tx2">
                  <a:lumMod val="75000"/>
                </a:schemeClr>
              </a:solidFill>
              <a:ea typeface="Calibri"/>
              <a:cs typeface="Calibri"/>
            </a:endParaRPr>
          </a:p>
          <a:p>
            <a:endParaRPr lang="da-DK" sz="2400" b="1">
              <a:solidFill>
                <a:schemeClr val="tx2">
                  <a:lumMod val="75000"/>
                </a:schemeClr>
              </a:solidFill>
              <a:ea typeface="Calibri"/>
              <a:cs typeface="Calibri"/>
            </a:endParaRPr>
          </a:p>
          <a:p>
            <a:pPr marL="0" indent="0">
              <a:buNone/>
            </a:pPr>
            <a:endParaRPr lang="da-DK" sz="2400">
              <a:solidFill>
                <a:schemeClr val="tx2">
                  <a:lumMod val="75000"/>
                </a:schemeClr>
              </a:solidFill>
            </a:endParaRPr>
          </a:p>
          <a:p>
            <a:endParaRPr lang="da-DK" sz="2400">
              <a:solidFill>
                <a:schemeClr val="tx2">
                  <a:lumMod val="75000"/>
                </a:schemeClr>
              </a:solidFill>
              <a:cs typeface="Calibri"/>
            </a:endParaRPr>
          </a:p>
        </p:txBody>
      </p:sp>
      <p:pic>
        <p:nvPicPr>
          <p:cNvPr id="5" name="Billede 6">
            <a:extLst>
              <a:ext uri="{FF2B5EF4-FFF2-40B4-BE49-F238E27FC236}">
                <a16:creationId xmlns:a16="http://schemas.microsoft.com/office/drawing/2014/main" id="{BC4F66F2-3582-0FEA-3C23-EABA753425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9231" y="1919858"/>
            <a:ext cx="2796970" cy="4303031"/>
          </a:xfrm>
          <a:prstGeom prst="rect">
            <a:avLst/>
          </a:prstGeom>
        </p:spPr>
      </p:pic>
      <p:pic>
        <p:nvPicPr>
          <p:cNvPr id="4" name="Billede 3">
            <a:extLst>
              <a:ext uri="{FF2B5EF4-FFF2-40B4-BE49-F238E27FC236}">
                <a16:creationId xmlns:a16="http://schemas.microsoft.com/office/drawing/2014/main" id="{610FB1A5-898A-D0D9-2318-9728F2A393CB}"/>
              </a:ext>
            </a:extLst>
          </p:cNvPr>
          <p:cNvPicPr>
            <a:picLocks noChangeAspect="1"/>
          </p:cNvPicPr>
          <p:nvPr/>
        </p:nvPicPr>
        <p:blipFill rotWithShape="1">
          <a:blip r:embed="rId4"/>
          <a:srcRect t="470" b="1"/>
          <a:stretch/>
        </p:blipFill>
        <p:spPr>
          <a:xfrm>
            <a:off x="7659230" y="2009997"/>
            <a:ext cx="2891085" cy="40800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Billede 5">
            <a:extLst>
              <a:ext uri="{FF2B5EF4-FFF2-40B4-BE49-F238E27FC236}">
                <a16:creationId xmlns:a16="http://schemas.microsoft.com/office/drawing/2014/main" id="{B1DDE90B-B584-81F0-9650-60EA4A8EB666}"/>
              </a:ext>
            </a:extLst>
          </p:cNvPr>
          <p:cNvPicPr>
            <a:picLocks noChangeAspect="1"/>
          </p:cNvPicPr>
          <p:nvPr/>
        </p:nvPicPr>
        <p:blipFill>
          <a:blip r:embed="rId5"/>
          <a:srcRect l="505" t="497" r="-1" b="444"/>
          <a:stretch/>
        </p:blipFill>
        <p:spPr>
          <a:xfrm>
            <a:off x="8522982" y="2460938"/>
            <a:ext cx="2891086" cy="40762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337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35AF8C4-C971-75DA-D515-8A1AD704A256}"/>
              </a:ext>
            </a:extLst>
          </p:cNvPr>
          <p:cNvSpPr>
            <a:spLocks noGrp="1"/>
          </p:cNvSpPr>
          <p:nvPr>
            <p:ph type="title"/>
          </p:nvPr>
        </p:nvSpPr>
        <p:spPr/>
        <p:txBody>
          <a:bodyPr>
            <a:normAutofit/>
          </a:bodyPr>
          <a:lstStyle/>
          <a:p>
            <a:r>
              <a:rPr lang="da-DK" sz="4000"/>
              <a:t>Undgå </a:t>
            </a:r>
            <a:r>
              <a:rPr lang="da-DK" sz="4000" err="1"/>
              <a:t>greenwashing</a:t>
            </a:r>
            <a:r>
              <a:rPr lang="da-DK" sz="4000"/>
              <a:t> ved at kende de vigtigste faldgruber</a:t>
            </a:r>
          </a:p>
        </p:txBody>
      </p:sp>
      <p:sp>
        <p:nvSpPr>
          <p:cNvPr id="6" name="Pladsholder til indhold 5">
            <a:extLst>
              <a:ext uri="{FF2B5EF4-FFF2-40B4-BE49-F238E27FC236}">
                <a16:creationId xmlns:a16="http://schemas.microsoft.com/office/drawing/2014/main" id="{D2910DEA-54F2-8C01-6016-E18F7B304311}"/>
              </a:ext>
            </a:extLst>
          </p:cNvPr>
          <p:cNvSpPr>
            <a:spLocks noGrp="1"/>
          </p:cNvSpPr>
          <p:nvPr>
            <p:ph idx="1"/>
          </p:nvPr>
        </p:nvSpPr>
        <p:spPr/>
        <p:txBody>
          <a:bodyPr>
            <a:normAutofit/>
          </a:bodyPr>
          <a:lstStyle/>
          <a:p>
            <a:pPr marL="514350" indent="-514350">
              <a:lnSpc>
                <a:spcPct val="150000"/>
              </a:lnSpc>
              <a:buFont typeface="+mj-lt"/>
              <a:buAutoNum type="arabicPeriod"/>
            </a:pPr>
            <a:r>
              <a:rPr lang="da-DK" sz="2000" dirty="0"/>
              <a:t>Begræns brugen af ordet </a:t>
            </a:r>
            <a:r>
              <a:rPr lang="da-DK" sz="2000" b="1" dirty="0"/>
              <a:t>BÆREDYGTIGHED</a:t>
            </a:r>
            <a:r>
              <a:rPr lang="da-DK" sz="2000" dirty="0"/>
              <a:t> (grøn, </a:t>
            </a:r>
            <a:r>
              <a:rPr lang="da-DK" sz="2000" dirty="0" err="1"/>
              <a:t>sustainable</a:t>
            </a:r>
            <a:r>
              <a:rPr lang="da-DK" sz="2000" dirty="0"/>
              <a:t> m.fl.)</a:t>
            </a:r>
          </a:p>
          <a:p>
            <a:pPr marL="514350" indent="-514350">
              <a:lnSpc>
                <a:spcPct val="150000"/>
              </a:lnSpc>
              <a:buFont typeface="+mj-lt"/>
              <a:buAutoNum type="arabicPeriod"/>
            </a:pPr>
            <a:r>
              <a:rPr lang="da-DK" sz="2000" dirty="0"/>
              <a:t>Pas på med farver og billeder for </a:t>
            </a:r>
            <a:r>
              <a:rPr lang="da-DK" sz="2000" b="1" dirty="0"/>
              <a:t>markedsføring er mere end ord </a:t>
            </a:r>
          </a:p>
          <a:p>
            <a:pPr marL="514350" indent="-514350">
              <a:lnSpc>
                <a:spcPct val="150000"/>
              </a:lnSpc>
              <a:buFont typeface="+mj-lt"/>
              <a:buAutoNum type="arabicPeriod"/>
            </a:pPr>
            <a:r>
              <a:rPr lang="da-DK" sz="2000" dirty="0"/>
              <a:t>Vælg </a:t>
            </a:r>
            <a:r>
              <a:rPr lang="da-DK" sz="2000" b="1" dirty="0"/>
              <a:t>specifikke udsagn </a:t>
            </a:r>
            <a:r>
              <a:rPr lang="da-DK" sz="2000" dirty="0"/>
              <a:t>fremfor generelle udsagn </a:t>
            </a:r>
          </a:p>
          <a:p>
            <a:pPr marL="514350" indent="-514350">
              <a:lnSpc>
                <a:spcPct val="150000"/>
              </a:lnSpc>
              <a:buFont typeface="+mj-lt"/>
              <a:buAutoNum type="arabicPeriod"/>
            </a:pPr>
            <a:r>
              <a:rPr lang="da-DK" sz="2000" dirty="0"/>
              <a:t>Blæs ikke noget småt stort op (</a:t>
            </a:r>
            <a:r>
              <a:rPr lang="da-DK" sz="2000" b="1" dirty="0"/>
              <a:t>væsentlighed og relevans</a:t>
            </a:r>
            <a:r>
              <a:rPr lang="da-DK" sz="2000" dirty="0"/>
              <a:t>)</a:t>
            </a:r>
          </a:p>
          <a:p>
            <a:pPr marL="514350" indent="-514350">
              <a:lnSpc>
                <a:spcPct val="150000"/>
              </a:lnSpc>
              <a:buFont typeface="+mj-lt"/>
              <a:buAutoNum type="arabicPeriod"/>
            </a:pPr>
            <a:r>
              <a:rPr lang="da-DK" sz="2000" dirty="0"/>
              <a:t>Sørg altid for at ha’ </a:t>
            </a:r>
            <a:r>
              <a:rPr lang="da-DK" sz="2000" b="1" dirty="0"/>
              <a:t>dokumentationen</a:t>
            </a:r>
            <a:r>
              <a:rPr lang="da-DK" sz="2000" dirty="0"/>
              <a:t> på plads</a:t>
            </a:r>
          </a:p>
          <a:p>
            <a:pPr marL="514350" indent="-514350">
              <a:lnSpc>
                <a:spcPct val="150000"/>
              </a:lnSpc>
              <a:buFont typeface="+mj-lt"/>
              <a:buAutoNum type="arabicPeriod"/>
            </a:pPr>
            <a:r>
              <a:rPr lang="da-DK" sz="2000" dirty="0"/>
              <a:t>Brug </a:t>
            </a:r>
            <a:r>
              <a:rPr lang="da-DK" sz="2000" b="1" dirty="0"/>
              <a:t>mærkerne</a:t>
            </a:r>
            <a:r>
              <a:rPr lang="da-DK" sz="2000" dirty="0"/>
              <a:t> med omtanke</a:t>
            </a:r>
          </a:p>
          <a:p>
            <a:pPr marL="514350" indent="-514350">
              <a:lnSpc>
                <a:spcPct val="150000"/>
              </a:lnSpc>
              <a:buFont typeface="+mj-lt"/>
              <a:buAutoNum type="arabicPeriod"/>
            </a:pPr>
            <a:r>
              <a:rPr lang="da-DK" sz="2000" dirty="0"/>
              <a:t>Reglerne gælder alle steder – </a:t>
            </a:r>
            <a:r>
              <a:rPr lang="da-DK" sz="2000" b="1" dirty="0"/>
              <a:t>også online </a:t>
            </a:r>
          </a:p>
        </p:txBody>
      </p:sp>
      <p:pic>
        <p:nvPicPr>
          <p:cNvPr id="4" name="Grafik 3" descr="Jordklode: Afrika og Europa med massiv udfyldning">
            <a:extLst>
              <a:ext uri="{FF2B5EF4-FFF2-40B4-BE49-F238E27FC236}">
                <a16:creationId xmlns:a16="http://schemas.microsoft.com/office/drawing/2014/main" id="{D0B80A60-E272-91C5-ADEC-5C11161B79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82814" y="1733271"/>
            <a:ext cx="733222" cy="733222"/>
          </a:xfrm>
          <a:prstGeom prst="rect">
            <a:avLst/>
          </a:prstGeom>
        </p:spPr>
      </p:pic>
      <p:pic>
        <p:nvPicPr>
          <p:cNvPr id="7" name="Grafik 6" descr="Åben hånd med plante med massiv udfyldning">
            <a:extLst>
              <a:ext uri="{FF2B5EF4-FFF2-40B4-BE49-F238E27FC236}">
                <a16:creationId xmlns:a16="http://schemas.microsoft.com/office/drawing/2014/main" id="{65E936BC-B87F-903C-A9F7-4D309A0E83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782814" y="2232701"/>
            <a:ext cx="733222" cy="733222"/>
          </a:xfrm>
          <a:prstGeom prst="rect">
            <a:avLst/>
          </a:prstGeom>
        </p:spPr>
      </p:pic>
      <p:pic>
        <p:nvPicPr>
          <p:cNvPr id="8" name="Grafik 7" descr="Bæredygtighed med massiv udfyldning">
            <a:extLst>
              <a:ext uri="{FF2B5EF4-FFF2-40B4-BE49-F238E27FC236}">
                <a16:creationId xmlns:a16="http://schemas.microsoft.com/office/drawing/2014/main" id="{9C7D6227-F3D8-1DDE-B507-330B46F958B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890390" y="4814270"/>
            <a:ext cx="625645" cy="625645"/>
          </a:xfrm>
          <a:prstGeom prst="rect">
            <a:avLst/>
          </a:prstGeom>
        </p:spPr>
      </p:pic>
      <p:pic>
        <p:nvPicPr>
          <p:cNvPr id="9" name="Grafik 8" descr="Bullseye med massiv udfyldning">
            <a:extLst>
              <a:ext uri="{FF2B5EF4-FFF2-40B4-BE49-F238E27FC236}">
                <a16:creationId xmlns:a16="http://schemas.microsoft.com/office/drawing/2014/main" id="{316596FF-7998-4CAB-7AEE-82261FD2A72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782814" y="2797193"/>
            <a:ext cx="733222" cy="733222"/>
          </a:xfrm>
          <a:prstGeom prst="rect">
            <a:avLst/>
          </a:prstGeom>
        </p:spPr>
      </p:pic>
      <p:pic>
        <p:nvPicPr>
          <p:cNvPr id="10" name="Grafik 9" descr="Forstørrelsesglas med massiv udfyldning">
            <a:extLst>
              <a:ext uri="{FF2B5EF4-FFF2-40B4-BE49-F238E27FC236}">
                <a16:creationId xmlns:a16="http://schemas.microsoft.com/office/drawing/2014/main" id="{BEB6054B-C574-E9E9-84F7-C84AD6ED988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8782814" y="3431009"/>
            <a:ext cx="733222" cy="733222"/>
          </a:xfrm>
          <a:prstGeom prst="rect">
            <a:avLst/>
          </a:prstGeom>
        </p:spPr>
      </p:pic>
      <p:pic>
        <p:nvPicPr>
          <p:cNvPr id="11" name="Grafik 10" descr="Kontrolliste med massiv udfyldning">
            <a:extLst>
              <a:ext uri="{FF2B5EF4-FFF2-40B4-BE49-F238E27FC236}">
                <a16:creationId xmlns:a16="http://schemas.microsoft.com/office/drawing/2014/main" id="{1C0DDDFD-4369-42F2-6C3D-C56182D91EF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8782814" y="4089460"/>
            <a:ext cx="733222" cy="733222"/>
          </a:xfrm>
          <a:prstGeom prst="rect">
            <a:avLst/>
          </a:prstGeom>
        </p:spPr>
      </p:pic>
      <p:pic>
        <p:nvPicPr>
          <p:cNvPr id="12" name="Grafik 11" descr="Internet med massiv udfyldning">
            <a:extLst>
              <a:ext uri="{FF2B5EF4-FFF2-40B4-BE49-F238E27FC236}">
                <a16:creationId xmlns:a16="http://schemas.microsoft.com/office/drawing/2014/main" id="{4AE3F216-E744-4E4F-3F7C-28A0ECB205E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890391" y="5434485"/>
            <a:ext cx="625645" cy="625645"/>
          </a:xfrm>
          <a:prstGeom prst="rect">
            <a:avLst/>
          </a:prstGeom>
        </p:spPr>
      </p:pic>
    </p:spTree>
    <p:extLst>
      <p:ext uri="{BB962C8B-B14F-4D97-AF65-F5344CB8AC3E}">
        <p14:creationId xmlns:p14="http://schemas.microsoft.com/office/powerpoint/2010/main" val="2271739624"/>
      </p:ext>
    </p:extLst>
  </p:cSld>
  <p:clrMapOvr>
    <a:masterClrMapping/>
  </p:clrMapOvr>
</p:sld>
</file>

<file path=ppt/theme/theme1.xml><?xml version="1.0" encoding="utf-8"?>
<a:theme xmlns:a="http://schemas.openxmlformats.org/drawingml/2006/main" name="VCDH 9">
  <a:themeElements>
    <a:clrScheme name="Brugerdefineret 3">
      <a:dk1>
        <a:sysClr val="windowText" lastClr="000000"/>
      </a:dk1>
      <a:lt1>
        <a:sysClr val="window" lastClr="FFFFFF"/>
      </a:lt1>
      <a:dk2>
        <a:srgbClr val="44546A"/>
      </a:dk2>
      <a:lt2>
        <a:srgbClr val="E7E6E6"/>
      </a:lt2>
      <a:accent1>
        <a:srgbClr val="4472C4"/>
      </a:accent1>
      <a:accent2>
        <a:srgbClr val="008C95"/>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1" id="{3E80AB8B-2C9E-42FF-8720-157C900E531E}" vid="{2ED4CEE0-4646-42A7-B395-EC4404B4D6B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9F46E237B5C9F14FA4E472594AF31A46" ma:contentTypeVersion="16" ma:contentTypeDescription="Opret et nyt dokument." ma:contentTypeScope="" ma:versionID="9290c6b470bba8dfefee9fbf8c589d59">
  <xsd:schema xmlns:xsd="http://www.w3.org/2001/XMLSchema" xmlns:xs="http://www.w3.org/2001/XMLSchema" xmlns:p="http://schemas.microsoft.com/office/2006/metadata/properties" xmlns:ns2="b631d641-c0a2-4e78-a910-1f90ade731eb" xmlns:ns3="3010acd7-66fc-40c8-83a9-94dae0eb9d57" targetNamespace="http://schemas.microsoft.com/office/2006/metadata/properties" ma:root="true" ma:fieldsID="10f5f2c5810294d3bf008ba847d88b6a" ns2:_="" ns3:_="">
    <xsd:import namespace="b631d641-c0a2-4e78-a910-1f90ade731eb"/>
    <xsd:import namespace="3010acd7-66fc-40c8-83a9-94dae0eb9d5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1d641-c0a2-4e78-a910-1f90ade731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Billedmærker" ma:readOnly="false" ma:fieldId="{5cf76f15-5ced-4ddc-b409-7134ff3c332f}" ma:taxonomyMulti="true" ma:sspId="3273e385-a8b0-4d51-8803-6e97695cb93c"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DateTaken" ma:index="23"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10acd7-66fc-40c8-83a9-94dae0eb9d57"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t med detaljer" ma:internalName="SharedWithDetails" ma:readOnly="true">
      <xsd:simpleType>
        <xsd:restriction base="dms:Note">
          <xsd:maxLength value="255"/>
        </xsd:restriction>
      </xsd:simpleType>
    </xsd:element>
    <xsd:element name="TaxCatchAll" ma:index="18" nillable="true" ma:displayName="Taxonomy Catch All Column" ma:hidden="true" ma:list="{614eb0b4-647f-463f-9c2c-c3708c579d97}" ma:internalName="TaxCatchAll" ma:showField="CatchAllData" ma:web="3010acd7-66fc-40c8-83a9-94dae0eb9d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010acd7-66fc-40c8-83a9-94dae0eb9d57" xsi:nil="true"/>
    <lcf76f155ced4ddcb4097134ff3c332f xmlns="b631d641-c0a2-4e78-a910-1f90ade731e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D276342-10A8-495E-B51D-77B4581EFB18}">
  <ds:schemaRefs>
    <ds:schemaRef ds:uri="http://schemas.microsoft.com/sharepoint/v3/contenttype/forms"/>
  </ds:schemaRefs>
</ds:datastoreItem>
</file>

<file path=customXml/itemProps2.xml><?xml version="1.0" encoding="utf-8"?>
<ds:datastoreItem xmlns:ds="http://schemas.openxmlformats.org/officeDocument/2006/customXml" ds:itemID="{44E68E25-8CBB-457A-BA71-27C37B94F0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31d641-c0a2-4e78-a910-1f90ade731eb"/>
    <ds:schemaRef ds:uri="3010acd7-66fc-40c8-83a9-94dae0eb9d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D314A63-45D2-4E1E-A7AC-7C2EFE74C356}">
  <ds:schemaRefs>
    <ds:schemaRef ds:uri="b631d641-c0a2-4e78-a910-1f90ade731eb"/>
    <ds:schemaRef ds:uri="http://schemas.openxmlformats.org/package/2006/metadata/core-properties"/>
    <ds:schemaRef ds:uri="http://purl.org/dc/elements/1.1/"/>
    <ds:schemaRef ds:uri="http://purl.org/dc/terms/"/>
    <ds:schemaRef ds:uri="http://schemas.microsoft.com/office/2006/documentManagement/types"/>
    <ds:schemaRef ds:uri="http://purl.org/dc/dcmitype/"/>
    <ds:schemaRef ds:uri="http://schemas.microsoft.com/office/2006/metadata/properties"/>
    <ds:schemaRef ds:uri="http://www.w3.org/XML/1998/namespace"/>
    <ds:schemaRef ds:uri="http://schemas.microsoft.com/office/infopath/2007/PartnerControls"/>
    <ds:schemaRef ds:uri="3010acd7-66fc-40c8-83a9-94dae0eb9d57"/>
  </ds:schemaRefs>
</ds:datastoreItem>
</file>

<file path=docMetadata/LabelInfo.xml><?xml version="1.0" encoding="utf-8"?>
<clbl:labelList xmlns:clbl="http://schemas.microsoft.com/office/2020/mipLabelMetadata">
  <clbl:label id="{1b29427a-4ed3-4f0e-a3ff-ced1342f64ac}" enabled="0" method="" siteId="{1b29427a-4ed3-4f0e-a3ff-ced1342f64ac}" removed="1"/>
</clbl:labelList>
</file>

<file path=docProps/app.xml><?xml version="1.0" encoding="utf-8"?>
<Properties xmlns="http://schemas.openxmlformats.org/officeDocument/2006/extended-properties" xmlns:vt="http://schemas.openxmlformats.org/officeDocument/2006/docPropsVTypes">
  <Template>Merkura_skabelon</Template>
  <TotalTime>251</TotalTime>
  <Words>2022</Words>
  <Application>Microsoft Office PowerPoint</Application>
  <PresentationFormat>Widescreen</PresentationFormat>
  <Paragraphs>248</Paragraphs>
  <Slides>36</Slides>
  <Notes>34</Notes>
  <HiddenSlides>0</HiddenSlides>
  <MMClips>0</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36</vt:i4>
      </vt:variant>
    </vt:vector>
  </HeadingPairs>
  <TitlesOfParts>
    <vt:vector size="46" baseType="lpstr">
      <vt:lpstr>Aktiv Grotesk Black</vt:lpstr>
      <vt:lpstr>AktivGrotesk</vt:lpstr>
      <vt:lpstr>Aptos</vt:lpstr>
      <vt:lpstr>Arial</vt:lpstr>
      <vt:lpstr>Arial Black</vt:lpstr>
      <vt:lpstr>Calibri</vt:lpstr>
      <vt:lpstr>Cambria</vt:lpstr>
      <vt:lpstr>Helvetica</vt:lpstr>
      <vt:lpstr>Wingdings</vt:lpstr>
      <vt:lpstr>VCDH 9</vt:lpstr>
      <vt:lpstr>Undgå Greenwashing  i kommunikationen om bæredygtighedsindsatser</vt:lpstr>
      <vt:lpstr>Agenda</vt:lpstr>
      <vt:lpstr>Hvad er greenwashing?</vt:lpstr>
      <vt:lpstr>Torben holder øje!</vt:lpstr>
      <vt:lpstr>Greenwashing fylder </vt:lpstr>
      <vt:lpstr>Hvorfor skal du kende til greenwashing</vt:lpstr>
      <vt:lpstr>Hvorfor skal du kende til greenwashing?</vt:lpstr>
      <vt:lpstr>Bæredygtighedskommunikation hører under markedsføringsloven</vt:lpstr>
      <vt:lpstr>Undgå greenwashing ved at kende de vigtigste faldgruber</vt:lpstr>
      <vt:lpstr>"Det er meget vanskeligt at kalde et produkt bæredygtigt uden at vildlede."</vt:lpstr>
      <vt:lpstr>Ordet ”Bæredygtig” rummer meget mere end bare klima</vt:lpstr>
      <vt:lpstr>Brugen af bæredygtighedsudsagn</vt:lpstr>
      <vt:lpstr>Fra den virkelige verden</vt:lpstr>
      <vt:lpstr>Pas på med farver og billeder for markedsføring er mere end ord </vt:lpstr>
      <vt:lpstr>Et (grønt) billede siger mere end 1000 ord</vt:lpstr>
      <vt:lpstr>Vælg specifikke fremfor generelle udsagn</vt:lpstr>
      <vt:lpstr>Groft sagt 2 kategorier af grønne udsagn</vt:lpstr>
      <vt:lpstr>CO2 reduktion</vt:lpstr>
      <vt:lpstr>Groft sagt 2 kategorier af grønne udsagn</vt:lpstr>
      <vt:lpstr>Generelle udsagn du kan bruge, hvis du har dokumentation </vt:lpstr>
      <vt:lpstr>Blæs ikke noget småt stort op</vt:lpstr>
      <vt:lpstr>Det skal være væsentligt</vt:lpstr>
      <vt:lpstr>Et bedre eksempel</vt:lpstr>
      <vt:lpstr>Sørg altid for at have dokumentationen på plads</vt:lpstr>
      <vt:lpstr>Eksempler på god dokumentation</vt:lpstr>
      <vt:lpstr>Livscyklusvurdering (LCA)</vt:lpstr>
      <vt:lpstr>Brug mærkerne med omtanke </vt:lpstr>
      <vt:lpstr>Omkring 600 mærker i alt</vt:lpstr>
      <vt:lpstr>Brug mærkerne korrekt</vt:lpstr>
      <vt:lpstr>Regler gælder alle steder</vt:lpstr>
      <vt:lpstr>Burde ikke kunne finde …..</vt:lpstr>
      <vt:lpstr>Undgå greenwashing ved at kende de vigtigste faldgruber</vt:lpstr>
      <vt:lpstr>5 trin til at skabe kommunikation om bæredygtighed som når stjernerne</vt:lpstr>
      <vt:lpstr>Vær konkret og brug storytelling</vt:lpstr>
      <vt:lpstr>Fortæl hvad I gør og brug humor</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Anette Vestergaard Bengtson (ANEB - bæredygtighedskonsulent - SE - AK)</dc:creator>
  <cp:lastModifiedBy>Anette Vestergaard Bengtson (ANEB - bæredygtighedskonsulent - SE - AK)</cp:lastModifiedBy>
  <cp:revision>5</cp:revision>
  <dcterms:created xsi:type="dcterms:W3CDTF">2025-02-04T12:04:25Z</dcterms:created>
  <dcterms:modified xsi:type="dcterms:W3CDTF">2025-02-05T12:27:53Z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0x0101009F46E237B5C9F14FA4E472594AF31A46</vt:lpwstr>
  </property>
  <property fmtid="{D5CDD505-2E9C-101B-9397-08002B2CF9AE}" pid="3" name="MediaServiceImageTags">
    <vt:lpwstr/>
  </property>
</Properties>
</file>