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7FFD9F52_FD90DA1B.xml" ContentType="application/vnd.ms-powerpoint.comments+xml"/>
  <Override PartName="/ppt/notesSlides/notesSlide2.xml" ContentType="application/vnd.openxmlformats-officedocument.presentationml.notesSlide+xml"/>
  <Override PartName="/ppt/comments/modernComment_7FFD9F53_70511FA8.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7FFD9F7E_81870ADA.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8"/>
  </p:notesMasterIdLst>
  <p:sldIdLst>
    <p:sldId id="2147327700" r:id="rId5"/>
    <p:sldId id="2147327826" r:id="rId6"/>
    <p:sldId id="2147327855" r:id="rId7"/>
    <p:sldId id="2147327822" r:id="rId8"/>
    <p:sldId id="2147327847" r:id="rId9"/>
    <p:sldId id="2147327856" r:id="rId10"/>
    <p:sldId id="2147327827" r:id="rId11"/>
    <p:sldId id="2147327854" r:id="rId12"/>
    <p:sldId id="2147327825" r:id="rId13"/>
    <p:sldId id="1073" r:id="rId14"/>
    <p:sldId id="2147327848" r:id="rId15"/>
    <p:sldId id="2147327829" r:id="rId16"/>
    <p:sldId id="2147327830" r:id="rId17"/>
    <p:sldId id="2147327831" r:id="rId18"/>
    <p:sldId id="2147327832" r:id="rId19"/>
    <p:sldId id="2147327833" r:id="rId20"/>
    <p:sldId id="2147327857" r:id="rId21"/>
    <p:sldId id="2147327828" r:id="rId22"/>
    <p:sldId id="2147327599" r:id="rId23"/>
    <p:sldId id="2147327790" r:id="rId24"/>
    <p:sldId id="2147327770" r:id="rId25"/>
    <p:sldId id="2147327772" r:id="rId26"/>
    <p:sldId id="2147327835" r:id="rId27"/>
    <p:sldId id="2147327816" r:id="rId28"/>
    <p:sldId id="2147327819" r:id="rId29"/>
    <p:sldId id="2147327818" r:id="rId30"/>
    <p:sldId id="2147327821" r:id="rId31"/>
    <p:sldId id="2147327859" r:id="rId32"/>
    <p:sldId id="2147327860" r:id="rId33"/>
    <p:sldId id="2147327861" r:id="rId34"/>
    <p:sldId id="2147327863" r:id="rId35"/>
    <p:sldId id="2147327864" r:id="rId36"/>
    <p:sldId id="2147327865" r:id="rId37"/>
    <p:sldId id="2147327862" r:id="rId38"/>
    <p:sldId id="2147327866" r:id="rId39"/>
    <p:sldId id="2147327870" r:id="rId40"/>
    <p:sldId id="2147327875" r:id="rId41"/>
    <p:sldId id="2147327876" r:id="rId42"/>
    <p:sldId id="2147327769" r:id="rId43"/>
    <p:sldId id="2147327843" r:id="rId44"/>
    <p:sldId id="2147327802" r:id="rId45"/>
    <p:sldId id="2147327867" r:id="rId46"/>
    <p:sldId id="2147327871" r:id="rId47"/>
    <p:sldId id="2147327872" r:id="rId48"/>
    <p:sldId id="2147327845" r:id="rId49"/>
    <p:sldId id="2147327873" r:id="rId50"/>
    <p:sldId id="2147327846" r:id="rId51"/>
    <p:sldId id="2147327874" r:id="rId52"/>
    <p:sldId id="2147327792" r:id="rId53"/>
    <p:sldId id="2147327806" r:id="rId54"/>
    <p:sldId id="2147327807" r:id="rId55"/>
    <p:sldId id="2147327811" r:id="rId56"/>
    <p:sldId id="2147327837" r:id="rId57"/>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7EA96D-B540-5528-AFD7-9A009BB0F901}" name="Maria Lynggaard Ehmsen (EHMS - konsulent - SE - AK)" initials="MA" userId="S::ehms@digitalhandel.dk::5146949a-f3c9-413a-bf39-bd85638f89f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C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353" autoAdjust="0"/>
  </p:normalViewPr>
  <p:slideViewPr>
    <p:cSldViewPr snapToGrid="0">
      <p:cViewPr varScale="1">
        <p:scale>
          <a:sx n="93" d="100"/>
          <a:sy n="93" d="100"/>
        </p:scale>
        <p:origin x="763"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comments/modernComment_7FFD9F52_FD90DA1B.xml><?xml version="1.0" encoding="utf-8"?>
<p188:cmLst xmlns:a="http://schemas.openxmlformats.org/drawingml/2006/main" xmlns:r="http://schemas.openxmlformats.org/officeDocument/2006/relationships" xmlns:p188="http://schemas.microsoft.com/office/powerpoint/2018/8/main">
  <p188:cm id="{798CD6F4-53E5-49AF-924A-E22A0F95CF20}" authorId="{B67EA96D-B540-5528-AFD7-9A009BB0F901}" created="2024-06-14T07:23:49.160">
    <pc:sldMkLst xmlns:pc="http://schemas.microsoft.com/office/powerpoint/2013/main/command">
      <pc:docMk/>
      <pc:sldMk cId="4254128667" sldId="2147327826"/>
    </pc:sldMkLst>
    <p188:txBody>
      <a:bodyPr/>
      <a:lstStyle/>
      <a:p>
        <a:r>
          <a:rPr lang="da-DK"/>
          <a:t>Hvis du er en faciliterende underviser så er her chancen for at være nysgerrig på hvordan eleverne opfatter netop dette begreb og du har mulighed for at sammenstille med den efterfølgende læring efter endt forløb. Det kan dog også blot være et spørgsmål ud i plenum og notere det et sted og tage dem frem til sidst igen.</a:t>
        </a:r>
      </a:p>
    </p188:txBody>
  </p188:cm>
</p188:cmLst>
</file>

<file path=ppt/comments/modernComment_7FFD9F53_70511FA8.xml><?xml version="1.0" encoding="utf-8"?>
<p188:cmLst xmlns:a="http://schemas.openxmlformats.org/drawingml/2006/main" xmlns:r="http://schemas.openxmlformats.org/officeDocument/2006/relationships" xmlns:p188="http://schemas.microsoft.com/office/powerpoint/2018/8/main">
  <p188:cm id="{58B6DC07-585F-4F32-8C41-1DBCE869337B}" authorId="{B67EA96D-B540-5528-AFD7-9A009BB0F901}" created="2024-06-14T07:26:31.149">
    <ac:deMkLst xmlns:ac="http://schemas.microsoft.com/office/drawing/2013/main/command">
      <pc:docMk xmlns:pc="http://schemas.microsoft.com/office/powerpoint/2013/main/command"/>
      <pc:sldMk xmlns:pc="http://schemas.microsoft.com/office/powerpoint/2013/main/command" cId="1884364712" sldId="2147327827"/>
      <ac:spMk id="3" creationId="{85ECB62E-5281-A9B6-7D54-6994CC7C511B}"/>
    </ac:deMkLst>
    <p188:txBody>
      <a:bodyPr/>
      <a:lstStyle/>
      <a:p>
        <a:r>
          <a:rPr lang="da-DK"/>
          <a:t>Alt efter elevsammensætning (behov), så kan denne eller efterfølgende slide bruges.</a:t>
        </a:r>
      </a:p>
    </p188:txBody>
  </p188:cm>
</p188:cmLst>
</file>

<file path=ppt/comments/modernComment_7FFD9F7E_81870ADA.xml><?xml version="1.0" encoding="utf-8"?>
<p188:cmLst xmlns:a="http://schemas.openxmlformats.org/drawingml/2006/main" xmlns:r="http://schemas.openxmlformats.org/officeDocument/2006/relationships" xmlns:p188="http://schemas.microsoft.com/office/powerpoint/2018/8/main">
  <p188:cm id="{5BBAA987-3DE2-42F6-9EB7-6CFD0E76C11F}" authorId="{B67EA96D-B540-5528-AFD7-9A009BB0F901}" created="2024-06-14T07:26:31.149">
    <ac:deMkLst xmlns:ac="http://schemas.microsoft.com/office/drawing/2013/main/command">
      <pc:docMk xmlns:pc="http://schemas.microsoft.com/office/powerpoint/2013/main/command"/>
      <pc:sldMk xmlns:pc="http://schemas.microsoft.com/office/powerpoint/2013/main/command" cId="2173111002" sldId="2147327870"/>
      <ac:spMk id="3" creationId="{85ECB62E-5281-A9B6-7D54-6994CC7C511B}"/>
    </ac:deMkLst>
    <p188:txBody>
      <a:bodyPr/>
      <a:lstStyle/>
      <a:p>
        <a:r>
          <a:rPr lang="da-DK"/>
          <a:t>Alt efter elevsammensætning (behov), så kan denne eller efterfølgende slide bruges.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825A52-C0A8-4E3C-87C8-10C7D077B91F}" type="datetimeFigureOut">
              <a:rPr lang="da-DK" smtClean="0"/>
              <a:t>25-06-2024</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831D56-3B76-46B3-A317-32B031F46C9C}" type="slidenum">
              <a:rPr lang="da-DK" smtClean="0"/>
              <a:t>‹nr.›</a:t>
            </a:fld>
            <a:endParaRPr lang="da-DK"/>
          </a:p>
        </p:txBody>
      </p:sp>
    </p:spTree>
    <p:extLst>
      <p:ext uri="{BB962C8B-B14F-4D97-AF65-F5344CB8AC3E}">
        <p14:creationId xmlns:p14="http://schemas.microsoft.com/office/powerpoint/2010/main" val="877083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5A7768-5E83-4E9D-AAD4-E9739CBEFC96}" type="slidenum">
              <a:rPr kumimoji="0" lang="da-D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3593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ESRS står for European </a:t>
            </a:r>
            <a:r>
              <a:rPr lang="da-DK" dirty="0" err="1"/>
              <a:t>Sustainability</a:t>
            </a:r>
            <a:r>
              <a:rPr lang="da-DK" dirty="0"/>
              <a:t> Reporting Standard – der er en del af CSRD direktivet</a:t>
            </a:r>
          </a:p>
        </p:txBody>
      </p:sp>
      <p:sp>
        <p:nvSpPr>
          <p:cNvPr id="4" name="Pladsholder til slidenummer 3"/>
          <p:cNvSpPr>
            <a:spLocks noGrp="1"/>
          </p:cNvSpPr>
          <p:nvPr>
            <p:ph type="sldNum" sz="quarter" idx="5"/>
          </p:nvPr>
        </p:nvSpPr>
        <p:spPr/>
        <p:txBody>
          <a:bodyPr/>
          <a:lstStyle/>
          <a:p>
            <a:fld id="{77831D56-3B76-46B3-A317-32B031F46C9C}" type="slidenum">
              <a:rPr lang="da-DK" smtClean="0"/>
              <a:t>30</a:t>
            </a:fld>
            <a:endParaRPr lang="da-DK"/>
          </a:p>
        </p:txBody>
      </p:sp>
    </p:spTree>
    <p:extLst>
      <p:ext uri="{BB962C8B-B14F-4D97-AF65-F5344CB8AC3E}">
        <p14:creationId xmlns:p14="http://schemas.microsoft.com/office/powerpoint/2010/main" val="2858927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ESRS står for European </a:t>
            </a:r>
            <a:r>
              <a:rPr lang="da-DK" dirty="0" err="1"/>
              <a:t>Sustainability</a:t>
            </a:r>
            <a:r>
              <a:rPr lang="da-DK" dirty="0"/>
              <a:t> Reporting Standard – der er en del af CSRD direktivet</a:t>
            </a:r>
          </a:p>
        </p:txBody>
      </p:sp>
      <p:sp>
        <p:nvSpPr>
          <p:cNvPr id="4" name="Pladsholder til slidenummer 3"/>
          <p:cNvSpPr>
            <a:spLocks noGrp="1"/>
          </p:cNvSpPr>
          <p:nvPr>
            <p:ph type="sldNum" sz="quarter" idx="5"/>
          </p:nvPr>
        </p:nvSpPr>
        <p:spPr/>
        <p:txBody>
          <a:bodyPr/>
          <a:lstStyle/>
          <a:p>
            <a:fld id="{77831D56-3B76-46B3-A317-32B031F46C9C}" type="slidenum">
              <a:rPr lang="da-DK" smtClean="0"/>
              <a:t>31</a:t>
            </a:fld>
            <a:endParaRPr lang="da-DK"/>
          </a:p>
        </p:txBody>
      </p:sp>
    </p:spTree>
    <p:extLst>
      <p:ext uri="{BB962C8B-B14F-4D97-AF65-F5344CB8AC3E}">
        <p14:creationId xmlns:p14="http://schemas.microsoft.com/office/powerpoint/2010/main" val="819707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a:t>Til underviser</a:t>
            </a:r>
          </a:p>
          <a:p>
            <a:endParaRPr lang="da-DK" dirty="0"/>
          </a:p>
          <a:p>
            <a:r>
              <a:rPr lang="da-DK" dirty="0"/>
              <a:t>Gennemgå eventuelt dataopsamlingsarkets struktur med eleverne.</a:t>
            </a:r>
          </a:p>
        </p:txBody>
      </p:sp>
      <p:sp>
        <p:nvSpPr>
          <p:cNvPr id="4" name="Pladsholder til slidenummer 3"/>
          <p:cNvSpPr>
            <a:spLocks noGrp="1"/>
          </p:cNvSpPr>
          <p:nvPr>
            <p:ph type="sldNum" sz="quarter" idx="5"/>
          </p:nvPr>
        </p:nvSpPr>
        <p:spPr/>
        <p:txBody>
          <a:bodyPr/>
          <a:lstStyle/>
          <a:p>
            <a:fld id="{77831D56-3B76-46B3-A317-32B031F46C9C}" type="slidenum">
              <a:rPr lang="da-DK" smtClean="0"/>
              <a:t>32</a:t>
            </a:fld>
            <a:endParaRPr lang="da-DK"/>
          </a:p>
        </p:txBody>
      </p:sp>
    </p:spTree>
    <p:extLst>
      <p:ext uri="{BB962C8B-B14F-4D97-AF65-F5344CB8AC3E}">
        <p14:creationId xmlns:p14="http://schemas.microsoft.com/office/powerpoint/2010/main" val="3880094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77831D56-3B76-46B3-A317-32B031F46C9C}" type="slidenum">
              <a:rPr lang="da-DK" smtClean="0"/>
              <a:t>33</a:t>
            </a:fld>
            <a:endParaRPr lang="da-DK"/>
          </a:p>
        </p:txBody>
      </p:sp>
    </p:spTree>
    <p:extLst>
      <p:ext uri="{BB962C8B-B14F-4D97-AF65-F5344CB8AC3E}">
        <p14:creationId xmlns:p14="http://schemas.microsoft.com/office/powerpoint/2010/main" val="21937298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Det er vigtigt at pointere at der er mange udfaldsrum for de forskellige interviews. </a:t>
            </a:r>
          </a:p>
          <a:p>
            <a:endParaRPr lang="da-DK" dirty="0"/>
          </a:p>
          <a:p>
            <a:r>
              <a:rPr lang="da-DK" dirty="0"/>
              <a:t>VIGTIGT – alle potentielle ESRS fra S og E er i sin natur bygget op omkring ESRS 1 og ESRS2 da det er en ledelsesopgave at beskrive Intention, Risiko og mulighed (IRO) for samtlige datapunkter. </a:t>
            </a:r>
          </a:p>
        </p:txBody>
      </p:sp>
      <p:sp>
        <p:nvSpPr>
          <p:cNvPr id="4" name="Pladsholder til slidenummer 3"/>
          <p:cNvSpPr>
            <a:spLocks noGrp="1"/>
          </p:cNvSpPr>
          <p:nvPr>
            <p:ph type="sldNum" sz="quarter" idx="5"/>
          </p:nvPr>
        </p:nvSpPr>
        <p:spPr/>
        <p:txBody>
          <a:bodyPr/>
          <a:lstStyle/>
          <a:p>
            <a:fld id="{77831D56-3B76-46B3-A317-32B031F46C9C}" type="slidenum">
              <a:rPr lang="da-DK" smtClean="0"/>
              <a:t>34</a:t>
            </a:fld>
            <a:endParaRPr lang="da-DK"/>
          </a:p>
        </p:txBody>
      </p:sp>
    </p:spTree>
    <p:extLst>
      <p:ext uri="{BB962C8B-B14F-4D97-AF65-F5344CB8AC3E}">
        <p14:creationId xmlns:p14="http://schemas.microsoft.com/office/powerpoint/2010/main" val="3103198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5A7768-5E83-4E9D-AAD4-E9739CBEFC96}" type="slidenum">
              <a:rPr kumimoji="0" lang="da-D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920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Underviseren introducerer denne særlige SWOT model for eleverne – find understøttende kommentarer i selve modellen.</a:t>
            </a:r>
          </a:p>
          <a:p>
            <a:r>
              <a:rPr lang="da-DK" dirty="0"/>
              <a:t>Eleverne skal have adgang til ESG SWOT </a:t>
            </a:r>
            <a:r>
              <a:rPr lang="da-DK" dirty="0" err="1"/>
              <a:t>word</a:t>
            </a:r>
            <a:r>
              <a:rPr lang="da-DK" dirty="0"/>
              <a:t> dokument </a:t>
            </a:r>
          </a:p>
          <a:p>
            <a:r>
              <a:rPr lang="da-DK" dirty="0"/>
              <a:t>Eleverne skal nu overføre data fra deres dataindhentningsark og til denne ESG SWOT </a:t>
            </a:r>
          </a:p>
          <a:p>
            <a:r>
              <a:rPr lang="da-DK" dirty="0"/>
              <a:t>Det kan forekomme, at nogle elever vil overføre yderligere data end oprindeligt fundet i deres første skema.</a:t>
            </a:r>
          </a:p>
          <a:p>
            <a:endParaRPr lang="da-DK" dirty="0"/>
          </a:p>
          <a:p>
            <a:endParaRPr lang="da-DK" dirty="0"/>
          </a:p>
        </p:txBody>
      </p:sp>
      <p:sp>
        <p:nvSpPr>
          <p:cNvPr id="4" name="Pladsholder til slidenummer 3"/>
          <p:cNvSpPr>
            <a:spLocks noGrp="1"/>
          </p:cNvSpPr>
          <p:nvPr>
            <p:ph type="sldNum" sz="quarter" idx="5"/>
          </p:nvPr>
        </p:nvSpPr>
        <p:spPr/>
        <p:txBody>
          <a:bodyPr/>
          <a:lstStyle/>
          <a:p>
            <a:fld id="{77831D56-3B76-46B3-A317-32B031F46C9C}" type="slidenum">
              <a:rPr lang="da-DK" smtClean="0"/>
              <a:t>40</a:t>
            </a:fld>
            <a:endParaRPr lang="da-DK"/>
          </a:p>
        </p:txBody>
      </p:sp>
    </p:spTree>
    <p:extLst>
      <p:ext uri="{BB962C8B-B14F-4D97-AF65-F5344CB8AC3E}">
        <p14:creationId xmlns:p14="http://schemas.microsoft.com/office/powerpoint/2010/main" val="12983842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Det er vigtigt, at eleverne genbesøger de tre oprindelige interviews og aktivt identificerer den ”værdi” de forskellige udsagn har.</a:t>
            </a:r>
          </a:p>
          <a:p>
            <a:endParaRPr lang="da-DK" dirty="0"/>
          </a:p>
          <a:p>
            <a:r>
              <a:rPr lang="da-DK" dirty="0"/>
              <a:t>Det er vigtigt at have en ”fornemmelse” af gruppernes behov for tid og bearbejdning.</a:t>
            </a:r>
          </a:p>
          <a:p>
            <a:r>
              <a:rPr lang="da-DK" dirty="0"/>
              <a:t>Vær opmærksom på at eleverne skal præsentere deres afsluttende ESG SWOT i plenum – eller i mindre  grupper – alt afhængigt af klassedynamik.</a:t>
            </a:r>
          </a:p>
        </p:txBody>
      </p:sp>
      <p:sp>
        <p:nvSpPr>
          <p:cNvPr id="4" name="Pladsholder til slidenummer 3"/>
          <p:cNvSpPr>
            <a:spLocks noGrp="1"/>
          </p:cNvSpPr>
          <p:nvPr>
            <p:ph type="sldNum" sz="quarter" idx="5"/>
          </p:nvPr>
        </p:nvSpPr>
        <p:spPr/>
        <p:txBody>
          <a:bodyPr/>
          <a:lstStyle/>
          <a:p>
            <a:fld id="{77831D56-3B76-46B3-A317-32B031F46C9C}" type="slidenum">
              <a:rPr lang="da-DK" smtClean="0"/>
              <a:t>42</a:t>
            </a:fld>
            <a:endParaRPr lang="da-DK"/>
          </a:p>
        </p:txBody>
      </p:sp>
    </p:spTree>
    <p:extLst>
      <p:ext uri="{BB962C8B-B14F-4D97-AF65-F5344CB8AC3E}">
        <p14:creationId xmlns:p14="http://schemas.microsoft.com/office/powerpoint/2010/main" val="5779008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Hvis man ønsker en kort skriftlig aflevering fra grupperne så kan man benytte dette set up.</a:t>
            </a:r>
          </a:p>
        </p:txBody>
      </p:sp>
      <p:sp>
        <p:nvSpPr>
          <p:cNvPr id="4" name="Pladsholder til slidenummer 3"/>
          <p:cNvSpPr>
            <a:spLocks noGrp="1"/>
          </p:cNvSpPr>
          <p:nvPr>
            <p:ph type="sldNum" sz="quarter" idx="5"/>
          </p:nvPr>
        </p:nvSpPr>
        <p:spPr/>
        <p:txBody>
          <a:bodyPr/>
          <a:lstStyle/>
          <a:p>
            <a:fld id="{77831D56-3B76-46B3-A317-32B031F46C9C}" type="slidenum">
              <a:rPr lang="da-DK" smtClean="0"/>
              <a:t>50</a:t>
            </a:fld>
            <a:endParaRPr lang="da-DK"/>
          </a:p>
        </p:txBody>
      </p:sp>
    </p:spTree>
    <p:extLst>
      <p:ext uri="{BB962C8B-B14F-4D97-AF65-F5344CB8AC3E}">
        <p14:creationId xmlns:p14="http://schemas.microsoft.com/office/powerpoint/2010/main" val="2369799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Der findes naturligvis mange rammer og metoder til at behandle bæredygtighed; tredobbelte bundlinje, cirkulær økonomi eller via et </a:t>
            </a:r>
            <a:r>
              <a:rPr lang="da-DK" dirty="0" err="1"/>
              <a:t>sustainable</a:t>
            </a:r>
            <a:r>
              <a:rPr lang="da-DK" dirty="0"/>
              <a:t> business model </a:t>
            </a:r>
            <a:r>
              <a:rPr lang="da-DK" dirty="0" err="1"/>
              <a:t>canvas</a:t>
            </a:r>
            <a:r>
              <a:rPr lang="da-DK" dirty="0"/>
              <a:t>. </a:t>
            </a:r>
          </a:p>
          <a:p>
            <a:endParaRPr lang="da-DK" dirty="0"/>
          </a:p>
          <a:p>
            <a:r>
              <a:rPr lang="da-DK" dirty="0"/>
              <a:t>Der findes flere forskellige fortolkninger af </a:t>
            </a:r>
            <a:r>
              <a:rPr lang="da-DK" dirty="0" err="1"/>
              <a:t>Governance</a:t>
            </a:r>
            <a:r>
              <a:rPr lang="da-DK" dirty="0"/>
              <a:t> og her bringer vi to i spil; Virksomhedsskik og forretningsledelse</a:t>
            </a:r>
          </a:p>
          <a:p>
            <a:endParaRPr lang="da-DK" dirty="0"/>
          </a:p>
          <a:p>
            <a:r>
              <a:rPr lang="da-DK" dirty="0"/>
              <a:t>ESG i en CSRD sammenhæng er lidt anderledes end i den brede forståelse af de tre begreber. G er helt klart den sværeste at indfange.</a:t>
            </a:r>
          </a:p>
          <a:p>
            <a:endParaRPr lang="da-DK" dirty="0"/>
          </a:p>
          <a:p>
            <a:r>
              <a:rPr lang="da-DK" dirty="0"/>
              <a:t>I den brede forståelse hænger </a:t>
            </a:r>
            <a:r>
              <a:rPr lang="da-DK" dirty="0" err="1"/>
              <a:t>Governance</a:t>
            </a:r>
            <a:r>
              <a:rPr lang="da-DK" dirty="0"/>
              <a:t> rigtig meget sammen med ledelsesstruktur og ansvar. </a:t>
            </a:r>
            <a:r>
              <a:rPr lang="da-DK" dirty="0" err="1"/>
              <a:t>Corporate</a:t>
            </a:r>
            <a:r>
              <a:rPr lang="da-DK" dirty="0"/>
              <a:t> </a:t>
            </a:r>
            <a:r>
              <a:rPr lang="da-DK" dirty="0" err="1"/>
              <a:t>governance</a:t>
            </a:r>
            <a:r>
              <a:rPr lang="da-DK" dirty="0"/>
              <a:t> </a:t>
            </a:r>
            <a:r>
              <a:rPr lang="da-DK" dirty="0" err="1"/>
              <a:t>ombefatter</a:t>
            </a:r>
            <a:r>
              <a:rPr lang="da-DK" dirty="0"/>
              <a:t> regelsæt, faste beskrevne strukturer, processer og retningslinjer. Formålet med </a:t>
            </a:r>
            <a:r>
              <a:rPr lang="da-DK" dirty="0" err="1"/>
              <a:t>governance</a:t>
            </a:r>
            <a:r>
              <a:rPr lang="da-DK" dirty="0"/>
              <a:t> er ofte at skabe gennemsigtighed i en organisation eller virksomhed og styrke en organisations konkurrenceevne og beslutningskraft.</a:t>
            </a:r>
          </a:p>
          <a:p>
            <a:endParaRPr lang="da-DK" dirty="0"/>
          </a:p>
          <a:p>
            <a:r>
              <a:rPr lang="da-DK" dirty="0"/>
              <a:t>Lige som </a:t>
            </a:r>
            <a:r>
              <a:rPr lang="da-DK" dirty="0" err="1"/>
              <a:t>Governance</a:t>
            </a:r>
            <a:r>
              <a:rPr lang="da-DK" dirty="0"/>
              <a:t> kan være et system af processer, regler og retningslinjer, så kan det i lige så høj grad fortolkes som en etik, kulturbærende, udtryk for </a:t>
            </a:r>
            <a:r>
              <a:rPr lang="da-DK" dirty="0" err="1"/>
              <a:t>risikotyring</a:t>
            </a:r>
            <a:r>
              <a:rPr lang="da-DK" dirty="0"/>
              <a:t> og administration.</a:t>
            </a:r>
          </a:p>
          <a:p>
            <a:endParaRPr lang="da-DK" dirty="0"/>
          </a:p>
          <a:p>
            <a:r>
              <a:rPr lang="da-DK" dirty="0"/>
              <a:t>G i en CSRD sammenhæng er mere smal og bundet op på lovgivning – både EU og dansk. Vi har i dette materiale valgt at brede G’et lidt ud til at indeholde ESRS 1 og ESRS 2 og det ville man ikke gøre i  en almindelig rapporteringssammenhæng. Prioriteringen ligger i gøre emneområdet tilgængeligt og ikke gøre emnet yderligere komplekst. Har I spørgsmål til yderligere uddybning eller den udeblivende </a:t>
            </a:r>
            <a:r>
              <a:rPr lang="da-DK" dirty="0" err="1"/>
              <a:t>dobbeltvæsentlighedsrappor,t</a:t>
            </a:r>
            <a:r>
              <a:rPr lang="da-DK" dirty="0"/>
              <a:t> så kontakt gerne Videncenter for Digital Handel.</a:t>
            </a:r>
          </a:p>
          <a:p>
            <a:endParaRPr lang="da-DK" dirty="0"/>
          </a:p>
        </p:txBody>
      </p:sp>
      <p:sp>
        <p:nvSpPr>
          <p:cNvPr id="4" name="Pladsholder til slidenummer 3"/>
          <p:cNvSpPr>
            <a:spLocks noGrp="1"/>
          </p:cNvSpPr>
          <p:nvPr>
            <p:ph type="sldNum" sz="quarter" idx="5"/>
          </p:nvPr>
        </p:nvSpPr>
        <p:spPr/>
        <p:txBody>
          <a:bodyPr/>
          <a:lstStyle/>
          <a:p>
            <a:fld id="{77831D56-3B76-46B3-A317-32B031F46C9C}" type="slidenum">
              <a:rPr lang="da-DK" smtClean="0"/>
              <a:t>6</a:t>
            </a:fld>
            <a:endParaRPr lang="da-DK"/>
          </a:p>
        </p:txBody>
      </p:sp>
    </p:spTree>
    <p:extLst>
      <p:ext uri="{BB962C8B-B14F-4D97-AF65-F5344CB8AC3E}">
        <p14:creationId xmlns:p14="http://schemas.microsoft.com/office/powerpoint/2010/main" val="679655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a:cs typeface="Calibri"/>
              </a:rPr>
              <a:t>Overvej om det kan være op til deltagerne om det vil se. Den er lavet til elever. </a:t>
            </a:r>
          </a:p>
        </p:txBody>
      </p:sp>
      <p:sp>
        <p:nvSpPr>
          <p:cNvPr id="4" name="Pladsholder til slidenummer 3"/>
          <p:cNvSpPr>
            <a:spLocks noGrp="1"/>
          </p:cNvSpPr>
          <p:nvPr>
            <p:ph type="sldNum" sz="quarter" idx="5"/>
          </p:nvPr>
        </p:nvSpPr>
        <p:spPr/>
        <p:txBody>
          <a:bodyPr/>
          <a:lstStyle/>
          <a:p>
            <a:pPr marL="0" marR="0" lvl="0" indent="0" algn="r" defTabSz="947684" rtl="0" eaLnBrk="1" fontAlgn="auto" latinLnBrk="0" hangingPunct="1">
              <a:lnSpc>
                <a:spcPct val="100000"/>
              </a:lnSpc>
              <a:spcBef>
                <a:spcPts val="0"/>
              </a:spcBef>
              <a:spcAft>
                <a:spcPts val="0"/>
              </a:spcAft>
              <a:buClrTx/>
              <a:buSzTx/>
              <a:buFontTx/>
              <a:buNone/>
              <a:tabLst/>
              <a:defRPr/>
            </a:pPr>
            <a:fld id="{38F0B06E-2EDB-406E-BCED-1D0A043B41D1}" type="slidenum">
              <a:rPr kumimoji="0" lang="da-DK"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7684" rtl="0" eaLnBrk="1" fontAlgn="auto" latinLnBrk="0" hangingPunct="1">
                <a:lnSpc>
                  <a:spcPct val="100000"/>
                </a:lnSpc>
                <a:spcBef>
                  <a:spcPts val="0"/>
                </a:spcBef>
                <a:spcAft>
                  <a:spcPts val="0"/>
                </a:spcAft>
                <a:buClrTx/>
                <a:buSzTx/>
                <a:buFontTx/>
                <a:buNone/>
                <a:tabLst/>
                <a:defRPr/>
              </a:pPr>
              <a:t>10</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8433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Gorilla Juice ligger i Almindelig SMV, men er påvirket da de er underleverandør til en større kæde.</a:t>
            </a:r>
          </a:p>
        </p:txBody>
      </p:sp>
      <p:sp>
        <p:nvSpPr>
          <p:cNvPr id="4" name="Pladsholder til slidenummer 3"/>
          <p:cNvSpPr>
            <a:spLocks noGrp="1"/>
          </p:cNvSpPr>
          <p:nvPr>
            <p:ph type="sldNum" sz="quarter" idx="5"/>
          </p:nvPr>
        </p:nvSpPr>
        <p:spPr/>
        <p:txBody>
          <a:bodyPr/>
          <a:lstStyle/>
          <a:p>
            <a:fld id="{77831D56-3B76-46B3-A317-32B031F46C9C}" type="slidenum">
              <a:rPr lang="da-DK" smtClean="0"/>
              <a:t>15</a:t>
            </a:fld>
            <a:endParaRPr lang="da-DK"/>
          </a:p>
        </p:txBody>
      </p:sp>
    </p:spTree>
    <p:extLst>
      <p:ext uri="{BB962C8B-B14F-4D97-AF65-F5344CB8AC3E}">
        <p14:creationId xmlns:p14="http://schemas.microsoft.com/office/powerpoint/2010/main" val="217965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5A7768-5E83-4E9D-AAD4-E9739CBEFC96}" type="slidenum">
              <a:rPr kumimoji="0" lang="da-D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0132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marL="0" marR="0" lvl="0" indent="0" algn="r" defTabSz="947684" rtl="0" eaLnBrk="1" fontAlgn="auto" latinLnBrk="0" hangingPunct="1">
              <a:lnSpc>
                <a:spcPct val="100000"/>
              </a:lnSpc>
              <a:spcBef>
                <a:spcPts val="0"/>
              </a:spcBef>
              <a:spcAft>
                <a:spcPts val="0"/>
              </a:spcAft>
              <a:buClrTx/>
              <a:buSzTx/>
              <a:buFontTx/>
              <a:buNone/>
              <a:tabLst/>
              <a:defRPr/>
            </a:pPr>
            <a:fld id="{585A7768-5E83-4E9D-AAD4-E9739CBEFC96}" type="slidenum">
              <a:rPr kumimoji="0" lang="da-DK"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7684" rtl="0" eaLnBrk="1" fontAlgn="auto" latinLnBrk="0" hangingPunct="1">
                <a:lnSpc>
                  <a:spcPct val="100000"/>
                </a:lnSpc>
                <a:spcBef>
                  <a:spcPts val="0"/>
                </a:spcBef>
                <a:spcAft>
                  <a:spcPts val="0"/>
                </a:spcAft>
                <a:buClrTx/>
                <a:buSzTx/>
                <a:buFontTx/>
                <a:buNone/>
                <a:tabLst/>
                <a:defRPr/>
              </a:pPr>
              <a:t>22</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4360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Det er muligt at besøge hjemmesiden</a:t>
            </a:r>
          </a:p>
        </p:txBody>
      </p:sp>
      <p:sp>
        <p:nvSpPr>
          <p:cNvPr id="4" name="Pladsholder til slidenummer 3"/>
          <p:cNvSpPr>
            <a:spLocks noGrp="1"/>
          </p:cNvSpPr>
          <p:nvPr>
            <p:ph type="sldNum" sz="quarter" idx="5"/>
          </p:nvPr>
        </p:nvSpPr>
        <p:spPr/>
        <p:txBody>
          <a:bodyPr/>
          <a:lstStyle/>
          <a:p>
            <a:fld id="{77831D56-3B76-46B3-A317-32B031F46C9C}" type="slidenum">
              <a:rPr lang="da-DK" smtClean="0"/>
              <a:t>23</a:t>
            </a:fld>
            <a:endParaRPr lang="da-DK"/>
          </a:p>
        </p:txBody>
      </p:sp>
    </p:spTree>
    <p:extLst>
      <p:ext uri="{BB962C8B-B14F-4D97-AF65-F5344CB8AC3E}">
        <p14:creationId xmlns:p14="http://schemas.microsoft.com/office/powerpoint/2010/main" val="3803886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Vigtigt at fokusere på et interview af gangen</a:t>
            </a:r>
          </a:p>
          <a:p>
            <a:r>
              <a:rPr lang="da-DK" dirty="0"/>
              <a:t>Vær opmærksom på at der er niveauforskel på de tre interview</a:t>
            </a:r>
          </a:p>
          <a:p>
            <a:endParaRPr lang="da-DK" dirty="0"/>
          </a:p>
          <a:p>
            <a:r>
              <a:rPr lang="da-DK" dirty="0"/>
              <a:t>Vinni er let</a:t>
            </a:r>
          </a:p>
          <a:p>
            <a:r>
              <a:rPr lang="da-DK" dirty="0"/>
              <a:t>Frank er mellemsvær</a:t>
            </a:r>
          </a:p>
          <a:p>
            <a:pPr marL="0" marR="0" lvl="0" indent="0" algn="l" defTabSz="914400" rtl="0" eaLnBrk="1" fontAlgn="auto" latinLnBrk="0" hangingPunct="1">
              <a:lnSpc>
                <a:spcPct val="100000"/>
              </a:lnSpc>
              <a:spcBef>
                <a:spcPts val="0"/>
              </a:spcBef>
              <a:spcAft>
                <a:spcPts val="0"/>
              </a:spcAft>
              <a:buClrTx/>
              <a:buSzTx/>
              <a:buFontTx/>
              <a:buNone/>
              <a:tabLst/>
              <a:defRPr/>
            </a:pPr>
            <a:r>
              <a:rPr lang="da-DK" dirty="0"/>
              <a:t>Erik er svær</a:t>
            </a:r>
          </a:p>
          <a:p>
            <a:endParaRPr lang="da-DK" dirty="0"/>
          </a:p>
          <a:p>
            <a:r>
              <a:rPr lang="da-DK" dirty="0"/>
              <a:t>Det kan være en fordel, hvis materialet er printet så eleverne kan skrive noter og evt. også kan brug det til del 2.</a:t>
            </a:r>
          </a:p>
        </p:txBody>
      </p:sp>
      <p:sp>
        <p:nvSpPr>
          <p:cNvPr id="4" name="Pladsholder til slidenummer 3"/>
          <p:cNvSpPr>
            <a:spLocks noGrp="1"/>
          </p:cNvSpPr>
          <p:nvPr>
            <p:ph type="sldNum" sz="quarter" idx="5"/>
          </p:nvPr>
        </p:nvSpPr>
        <p:spPr/>
        <p:txBody>
          <a:bodyPr/>
          <a:lstStyle/>
          <a:p>
            <a:fld id="{77831D56-3B76-46B3-A317-32B031F46C9C}" type="slidenum">
              <a:rPr lang="da-DK" smtClean="0"/>
              <a:t>27</a:t>
            </a:fld>
            <a:endParaRPr lang="da-DK"/>
          </a:p>
        </p:txBody>
      </p:sp>
    </p:spTree>
    <p:extLst>
      <p:ext uri="{BB962C8B-B14F-4D97-AF65-F5344CB8AC3E}">
        <p14:creationId xmlns:p14="http://schemas.microsoft.com/office/powerpoint/2010/main" val="1630889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Underviseren gennemgår skemaet – denne og de næste to slides</a:t>
            </a:r>
          </a:p>
          <a:p>
            <a:r>
              <a:rPr lang="da-DK" dirty="0"/>
              <a:t>ESRS står for European </a:t>
            </a:r>
            <a:r>
              <a:rPr lang="da-DK" dirty="0" err="1"/>
              <a:t>Sustainability</a:t>
            </a:r>
            <a:r>
              <a:rPr lang="da-DK" dirty="0"/>
              <a:t> Reporting Standard – der er en del af CSRD direktivet</a:t>
            </a:r>
          </a:p>
        </p:txBody>
      </p:sp>
      <p:sp>
        <p:nvSpPr>
          <p:cNvPr id="4" name="Pladsholder til slidenummer 3"/>
          <p:cNvSpPr>
            <a:spLocks noGrp="1"/>
          </p:cNvSpPr>
          <p:nvPr>
            <p:ph type="sldNum" sz="quarter" idx="5"/>
          </p:nvPr>
        </p:nvSpPr>
        <p:spPr/>
        <p:txBody>
          <a:bodyPr/>
          <a:lstStyle/>
          <a:p>
            <a:fld id="{77831D56-3B76-46B3-A317-32B031F46C9C}" type="slidenum">
              <a:rPr lang="da-DK" smtClean="0"/>
              <a:t>29</a:t>
            </a:fld>
            <a:endParaRPr lang="da-DK"/>
          </a:p>
        </p:txBody>
      </p:sp>
    </p:spTree>
    <p:extLst>
      <p:ext uri="{BB962C8B-B14F-4D97-AF65-F5344CB8AC3E}">
        <p14:creationId xmlns:p14="http://schemas.microsoft.com/office/powerpoint/2010/main" val="4120562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F6C434-CEB9-19E2-CB12-8B1190BDD446}"/>
              </a:ext>
            </a:extLst>
          </p:cNvPr>
          <p:cNvSpPr>
            <a:spLocks noGrp="1"/>
          </p:cNvSpPr>
          <p:nvPr>
            <p:ph type="title" hasCustomPrompt="1"/>
          </p:nvPr>
        </p:nvSpPr>
        <p:spPr/>
        <p:txBody>
          <a:bodyPr/>
          <a:lstStyle>
            <a:lvl1pPr>
              <a:defRPr/>
            </a:lvl1pPr>
          </a:lstStyle>
          <a:p>
            <a:r>
              <a:rPr lang="da-DK"/>
              <a:t>Agenda</a:t>
            </a:r>
          </a:p>
        </p:txBody>
      </p:sp>
      <p:sp>
        <p:nvSpPr>
          <p:cNvPr id="3" name="Pladsholder til dato 2">
            <a:extLst>
              <a:ext uri="{FF2B5EF4-FFF2-40B4-BE49-F238E27FC236}">
                <a16:creationId xmlns:a16="http://schemas.microsoft.com/office/drawing/2014/main" id="{CBE8E1AD-3B78-840E-8CEB-1C97FC7CC494}"/>
              </a:ext>
            </a:extLst>
          </p:cNvPr>
          <p:cNvSpPr>
            <a:spLocks noGrp="1"/>
          </p:cNvSpPr>
          <p:nvPr>
            <p:ph type="dt" sz="half" idx="10"/>
          </p:nvPr>
        </p:nvSpPr>
        <p:spPr>
          <a:xfrm>
            <a:off x="838200" y="6356350"/>
            <a:ext cx="2743200" cy="365125"/>
          </a:xfrm>
          <a:prstGeom prst="rect">
            <a:avLst/>
          </a:prstGeom>
        </p:spPr>
        <p:txBody>
          <a:bodyPr/>
          <a:lstStyle/>
          <a:p>
            <a:fld id="{52792526-BC83-475A-B9D4-BC9887F839B1}" type="datetimeFigureOut">
              <a:rPr lang="da-DK" smtClean="0"/>
              <a:t>25-06-2024</a:t>
            </a:fld>
            <a:endParaRPr lang="da-DK"/>
          </a:p>
        </p:txBody>
      </p:sp>
      <p:sp>
        <p:nvSpPr>
          <p:cNvPr id="4" name="Pladsholder til sidefod 3">
            <a:extLst>
              <a:ext uri="{FF2B5EF4-FFF2-40B4-BE49-F238E27FC236}">
                <a16:creationId xmlns:a16="http://schemas.microsoft.com/office/drawing/2014/main" id="{322B1D90-F448-F201-6B34-BB75DFF02A47}"/>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5" name="Pladsholder til slidenummer 4">
            <a:extLst>
              <a:ext uri="{FF2B5EF4-FFF2-40B4-BE49-F238E27FC236}">
                <a16:creationId xmlns:a16="http://schemas.microsoft.com/office/drawing/2014/main" id="{38FB0372-9357-41B3-7AB9-EA782C7EB97A}"/>
              </a:ext>
            </a:extLst>
          </p:cNvPr>
          <p:cNvSpPr>
            <a:spLocks noGrp="1"/>
          </p:cNvSpPr>
          <p:nvPr>
            <p:ph type="sldNum" sz="quarter" idx="12"/>
          </p:nvPr>
        </p:nvSpPr>
        <p:spPr>
          <a:xfrm>
            <a:off x="8610600" y="6338471"/>
            <a:ext cx="2743200" cy="365125"/>
          </a:xfrm>
          <a:prstGeom prst="rect">
            <a:avLst/>
          </a:prstGeom>
        </p:spPr>
        <p:txBody>
          <a:bodyPr/>
          <a:lstStyle/>
          <a:p>
            <a:fld id="{5C791EC0-2C30-4046-99A8-02E31DB76777}" type="slidenum">
              <a:rPr lang="da-DK" smtClean="0"/>
              <a:t>‹nr.›</a:t>
            </a:fld>
            <a:endParaRPr lang="da-DK"/>
          </a:p>
        </p:txBody>
      </p:sp>
      <p:sp>
        <p:nvSpPr>
          <p:cNvPr id="9" name="Pladsholder til tekst 8">
            <a:extLst>
              <a:ext uri="{FF2B5EF4-FFF2-40B4-BE49-F238E27FC236}">
                <a16:creationId xmlns:a16="http://schemas.microsoft.com/office/drawing/2014/main" id="{51B3A47E-8DC9-CB95-EC35-1CF289DE986F}"/>
              </a:ext>
            </a:extLst>
          </p:cNvPr>
          <p:cNvSpPr>
            <a:spLocks noGrp="1"/>
          </p:cNvSpPr>
          <p:nvPr>
            <p:ph type="body" sz="quarter" idx="13"/>
          </p:nvPr>
        </p:nvSpPr>
        <p:spPr>
          <a:xfrm>
            <a:off x="838200" y="1895475"/>
            <a:ext cx="7013575" cy="3895725"/>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Tree>
    <p:extLst>
      <p:ext uri="{BB962C8B-B14F-4D97-AF65-F5344CB8AC3E}">
        <p14:creationId xmlns:p14="http://schemas.microsoft.com/office/powerpoint/2010/main" val="2571570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28FBF5-CBEC-47BE-BC1F-7CB0BBA52161}"/>
              </a:ext>
            </a:extLst>
          </p:cNvPr>
          <p:cNvSpPr>
            <a:spLocks noGrp="1"/>
          </p:cNvSpPr>
          <p:nvPr>
            <p:ph type="ctrTitle"/>
          </p:nvPr>
        </p:nvSpPr>
        <p:spPr>
          <a:xfrm>
            <a:off x="1524000" y="1122363"/>
            <a:ext cx="9144000" cy="2387600"/>
          </a:xfrm>
        </p:spPr>
        <p:txBody>
          <a:bodyPr anchor="b">
            <a:normAutofit/>
          </a:bodyPr>
          <a:lstStyle>
            <a:lvl1pPr algn="ctr">
              <a:defRPr sz="4800">
                <a:solidFill>
                  <a:schemeClr val="tx2">
                    <a:lumMod val="75000"/>
                  </a:schemeClr>
                </a:solidFill>
                <a:latin typeface="Arial Black" panose="020B0A04020102020204" pitchFamily="34" charset="0"/>
              </a:defRPr>
            </a:lvl1pPr>
          </a:lstStyle>
          <a:p>
            <a:r>
              <a:rPr lang="da-DK"/>
              <a:t>Klik for at redigere titeltypografien i masteren</a:t>
            </a:r>
          </a:p>
        </p:txBody>
      </p:sp>
      <p:sp>
        <p:nvSpPr>
          <p:cNvPr id="3" name="Undertitel 2">
            <a:extLst>
              <a:ext uri="{FF2B5EF4-FFF2-40B4-BE49-F238E27FC236}">
                <a16:creationId xmlns:a16="http://schemas.microsoft.com/office/drawing/2014/main" id="{D8014452-4EDF-E8CB-5D29-250F31399DB1}"/>
              </a:ext>
            </a:extLst>
          </p:cNvPr>
          <p:cNvSpPr>
            <a:spLocks noGrp="1"/>
          </p:cNvSpPr>
          <p:nvPr>
            <p:ph type="subTitle" idx="1"/>
          </p:nvPr>
        </p:nvSpPr>
        <p:spPr>
          <a:xfrm>
            <a:off x="1524000" y="3602038"/>
            <a:ext cx="9144000" cy="1655762"/>
          </a:xfrm>
        </p:spPr>
        <p:txBody>
          <a:bodyPr/>
          <a:lstStyle>
            <a:lvl1pPr marL="0" indent="0" algn="ctr">
              <a:buNone/>
              <a:defRPr sz="2400">
                <a:solidFill>
                  <a:schemeClr val="tx2">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ECEE6428-F0CB-1649-BD6E-7B149DC6CB2D}"/>
              </a:ext>
            </a:extLst>
          </p:cNvPr>
          <p:cNvSpPr>
            <a:spLocks noGrp="1"/>
          </p:cNvSpPr>
          <p:nvPr>
            <p:ph type="dt" sz="half" idx="10"/>
          </p:nvPr>
        </p:nvSpPr>
        <p:spPr>
          <a:xfrm>
            <a:off x="838200" y="6356350"/>
            <a:ext cx="2743200" cy="365125"/>
          </a:xfrm>
          <a:prstGeom prst="rect">
            <a:avLst/>
          </a:prstGeom>
        </p:spPr>
        <p:txBody>
          <a:bodyPr/>
          <a:lstStyle/>
          <a:p>
            <a:fld id="{52792526-BC83-475A-B9D4-BC9887F839B1}" type="datetimeFigureOut">
              <a:rPr lang="da-DK" smtClean="0"/>
              <a:t>25-06-2024</a:t>
            </a:fld>
            <a:endParaRPr lang="da-DK"/>
          </a:p>
        </p:txBody>
      </p:sp>
      <p:sp>
        <p:nvSpPr>
          <p:cNvPr id="5" name="Pladsholder til sidefod 4">
            <a:extLst>
              <a:ext uri="{FF2B5EF4-FFF2-40B4-BE49-F238E27FC236}">
                <a16:creationId xmlns:a16="http://schemas.microsoft.com/office/drawing/2014/main" id="{94D5EE22-19BD-B557-23E2-D14D3BF30B96}"/>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8F64E70C-17A6-4841-FECB-C354581D987E}"/>
              </a:ext>
            </a:extLst>
          </p:cNvPr>
          <p:cNvSpPr>
            <a:spLocks noGrp="1"/>
          </p:cNvSpPr>
          <p:nvPr>
            <p:ph type="sldNum" sz="quarter" idx="12"/>
          </p:nvPr>
        </p:nvSpPr>
        <p:spPr>
          <a:xfrm>
            <a:off x="8610600" y="6338471"/>
            <a:ext cx="2743200" cy="365125"/>
          </a:xfrm>
          <a:prstGeom prst="rect">
            <a:avLst/>
          </a:prstGeom>
        </p:spPr>
        <p:txBody>
          <a:bodyPr/>
          <a:lstStyle/>
          <a:p>
            <a:fld id="{5C791EC0-2C30-4046-99A8-02E31DB76777}" type="slidenum">
              <a:rPr lang="da-DK" smtClean="0"/>
              <a:t>‹nr.›</a:t>
            </a:fld>
            <a:endParaRPr lang="da-DK"/>
          </a:p>
        </p:txBody>
      </p:sp>
    </p:spTree>
    <p:extLst>
      <p:ext uri="{BB962C8B-B14F-4D97-AF65-F5344CB8AC3E}">
        <p14:creationId xmlns:p14="http://schemas.microsoft.com/office/powerpoint/2010/main" val="2261950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Nyt emne 2">
    <p:spTree>
      <p:nvGrpSpPr>
        <p:cNvPr id="1" name=""/>
        <p:cNvGrpSpPr/>
        <p:nvPr/>
      </p:nvGrpSpPr>
      <p:grpSpPr>
        <a:xfrm>
          <a:off x="0" y="0"/>
          <a:ext cx="0" cy="0"/>
          <a:chOff x="0" y="0"/>
          <a:chExt cx="0" cy="0"/>
        </a:xfrm>
      </p:grpSpPr>
      <p:pic>
        <p:nvPicPr>
          <p:cNvPr id="7" name="Billede 6" descr="Et billede, der indeholder tekst, plante, frisk/frisklavet&#10;&#10;Automatisk genereret beskrivelse">
            <a:extLst>
              <a:ext uri="{FF2B5EF4-FFF2-40B4-BE49-F238E27FC236}">
                <a16:creationId xmlns:a16="http://schemas.microsoft.com/office/drawing/2014/main" id="{D46ED5CB-DDFA-2CF4-22C0-FC02476903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96" y="0"/>
            <a:ext cx="12172207" cy="6858000"/>
          </a:xfrm>
          <a:prstGeom prst="rect">
            <a:avLst/>
          </a:prstGeom>
        </p:spPr>
      </p:pic>
    </p:spTree>
    <p:extLst>
      <p:ext uri="{BB962C8B-B14F-4D97-AF65-F5344CB8AC3E}">
        <p14:creationId xmlns:p14="http://schemas.microsoft.com/office/powerpoint/2010/main" val="1521745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yt emne 2">
    <p:spTree>
      <p:nvGrpSpPr>
        <p:cNvPr id="1" name=""/>
        <p:cNvGrpSpPr/>
        <p:nvPr/>
      </p:nvGrpSpPr>
      <p:grpSpPr>
        <a:xfrm>
          <a:off x="0" y="0"/>
          <a:ext cx="0" cy="0"/>
          <a:chOff x="0" y="0"/>
          <a:chExt cx="0" cy="0"/>
        </a:xfrm>
      </p:grpSpPr>
      <p:pic>
        <p:nvPicPr>
          <p:cNvPr id="6" name="Billede 5" descr="Et billede, der indeholder blomst, plante, hvirvelløse dyr, krabbe/fladlus&#10;&#10;Automatisk genereret beskrivelse">
            <a:extLst>
              <a:ext uri="{FF2B5EF4-FFF2-40B4-BE49-F238E27FC236}">
                <a16:creationId xmlns:a16="http://schemas.microsoft.com/office/drawing/2014/main" id="{EEFFF7D3-88CA-9414-392E-79B2B90AB0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815" y="-39999"/>
            <a:ext cx="12462708" cy="7006063"/>
          </a:xfrm>
          <a:prstGeom prst="rect">
            <a:avLst/>
          </a:prstGeom>
        </p:spPr>
      </p:pic>
      <p:sp>
        <p:nvSpPr>
          <p:cNvPr id="14" name="Titel 13">
            <a:extLst>
              <a:ext uri="{FF2B5EF4-FFF2-40B4-BE49-F238E27FC236}">
                <a16:creationId xmlns:a16="http://schemas.microsoft.com/office/drawing/2014/main" id="{CBAF3F92-B8BF-6789-5D49-38A4DB2A43E6}"/>
              </a:ext>
            </a:extLst>
          </p:cNvPr>
          <p:cNvSpPr>
            <a:spLocks noGrp="1"/>
          </p:cNvSpPr>
          <p:nvPr>
            <p:ph type="title" hasCustomPrompt="1"/>
          </p:nvPr>
        </p:nvSpPr>
        <p:spPr>
          <a:xfrm>
            <a:off x="731520" y="2640965"/>
            <a:ext cx="8146473" cy="1325563"/>
          </a:xfrm>
        </p:spPr>
        <p:txBody>
          <a:bodyPr>
            <a:normAutofit/>
          </a:bodyPr>
          <a:lstStyle>
            <a:lvl1pPr algn="l">
              <a:defRPr sz="5400">
                <a:solidFill>
                  <a:schemeClr val="bg1"/>
                </a:solidFill>
                <a:latin typeface="Congenial Black" panose="020B0604020202020204" pitchFamily="2" charset="0"/>
              </a:defRPr>
            </a:lvl1pPr>
          </a:lstStyle>
          <a:p>
            <a:r>
              <a:rPr lang="da-DK"/>
              <a:t>Overskrift</a:t>
            </a:r>
          </a:p>
        </p:txBody>
      </p:sp>
      <p:sp>
        <p:nvSpPr>
          <p:cNvPr id="2" name="Pladsholder til tekst 4">
            <a:extLst>
              <a:ext uri="{FF2B5EF4-FFF2-40B4-BE49-F238E27FC236}">
                <a16:creationId xmlns:a16="http://schemas.microsoft.com/office/drawing/2014/main" id="{80D328D4-9B73-D23B-FDCE-343500AA3861}"/>
              </a:ext>
            </a:extLst>
          </p:cNvPr>
          <p:cNvSpPr>
            <a:spLocks noGrp="1"/>
          </p:cNvSpPr>
          <p:nvPr>
            <p:ph type="body" sz="quarter" idx="10" hasCustomPrompt="1"/>
          </p:nvPr>
        </p:nvSpPr>
        <p:spPr>
          <a:xfrm>
            <a:off x="731520" y="3747517"/>
            <a:ext cx="6646333" cy="766763"/>
          </a:xfrm>
        </p:spPr>
        <p:txBody>
          <a:bodyPr>
            <a:noAutofit/>
          </a:bodyPr>
          <a:lstStyle>
            <a:lvl1pPr marL="0" indent="0" algn="l">
              <a:buNone/>
              <a:defRPr sz="4000">
                <a:solidFill>
                  <a:schemeClr val="bg1"/>
                </a:solidFill>
                <a:latin typeface="+mj-lt"/>
              </a:defRPr>
            </a:lvl1pPr>
          </a:lstStyle>
          <a:p>
            <a:pPr lvl="0"/>
            <a:r>
              <a:rPr lang="da-DK"/>
              <a:t>Underoverskrift</a:t>
            </a:r>
          </a:p>
        </p:txBody>
      </p:sp>
    </p:spTree>
    <p:extLst>
      <p:ext uri="{BB962C8B-B14F-4D97-AF65-F5344CB8AC3E}">
        <p14:creationId xmlns:p14="http://schemas.microsoft.com/office/powerpoint/2010/main" val="10211114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977194B2-B811-FB59-8989-3836C3A5BAC3}"/>
              </a:ext>
            </a:extLst>
          </p:cNvPr>
          <p:cNvSpPr>
            <a:spLocks noGrp="1"/>
          </p:cNvSpPr>
          <p:nvPr>
            <p:ph type="dt" sz="half" idx="10"/>
          </p:nvPr>
        </p:nvSpPr>
        <p:spPr/>
        <p:txBody>
          <a:bodyPr/>
          <a:lstStyle/>
          <a:p>
            <a:fld id="{95AD5EE1-FA06-452F-A03B-41868A2064D3}" type="datetimeFigureOut">
              <a:rPr lang="da-DK" smtClean="0"/>
              <a:t>25-06-2024</a:t>
            </a:fld>
            <a:endParaRPr lang="da-DK"/>
          </a:p>
        </p:txBody>
      </p:sp>
      <p:sp>
        <p:nvSpPr>
          <p:cNvPr id="3" name="Pladsholder til sidefod 2">
            <a:extLst>
              <a:ext uri="{FF2B5EF4-FFF2-40B4-BE49-F238E27FC236}">
                <a16:creationId xmlns:a16="http://schemas.microsoft.com/office/drawing/2014/main" id="{B8544AA6-4E1B-3223-6ECE-5406E18BAB13}"/>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8E0A96F8-47DD-D42C-A5DB-9C5AF3456EED}"/>
              </a:ext>
            </a:extLst>
          </p:cNvPr>
          <p:cNvSpPr>
            <a:spLocks noGrp="1"/>
          </p:cNvSpPr>
          <p:nvPr>
            <p:ph type="sldNum" sz="quarter" idx="12"/>
          </p:nvPr>
        </p:nvSpPr>
        <p:spPr/>
        <p:txBody>
          <a:bodyPr/>
          <a:lstStyle/>
          <a:p>
            <a:fld id="{E0CDF4F0-2CFC-4973-B303-FE941032AED1}" type="slidenum">
              <a:rPr lang="da-DK" smtClean="0"/>
              <a:t>‹nr.›</a:t>
            </a:fld>
            <a:endParaRPr lang="da-DK"/>
          </a:p>
        </p:txBody>
      </p:sp>
    </p:spTree>
    <p:extLst>
      <p:ext uri="{BB962C8B-B14F-4D97-AF65-F5344CB8AC3E}">
        <p14:creationId xmlns:p14="http://schemas.microsoft.com/office/powerpoint/2010/main" val="3765637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Kun titel">
    <p:spTree>
      <p:nvGrpSpPr>
        <p:cNvPr id="1" name=""/>
        <p:cNvGrpSpPr/>
        <p:nvPr/>
      </p:nvGrpSpPr>
      <p:grpSpPr>
        <a:xfrm>
          <a:off x="0" y="0"/>
          <a:ext cx="0" cy="0"/>
          <a:chOff x="0" y="0"/>
          <a:chExt cx="0" cy="0"/>
        </a:xfrm>
      </p:grpSpPr>
      <p:sp>
        <p:nvSpPr>
          <p:cNvPr id="2" name="Titel 1"/>
          <p:cNvSpPr>
            <a:spLocks noGrp="1"/>
          </p:cNvSpPr>
          <p:nvPr>
            <p:ph type="title"/>
          </p:nvPr>
        </p:nvSpPr>
        <p:spPr>
          <a:xfrm>
            <a:off x="576943" y="458068"/>
            <a:ext cx="10515600" cy="653778"/>
          </a:xfrm>
        </p:spPr>
        <p:txBody>
          <a:bodyPr/>
          <a:lstStyle/>
          <a:p>
            <a:r>
              <a:rPr lang="da-DK"/>
              <a:t>Klik for at redigere i master</a:t>
            </a:r>
          </a:p>
        </p:txBody>
      </p:sp>
    </p:spTree>
    <p:extLst>
      <p:ext uri="{BB962C8B-B14F-4D97-AF65-F5344CB8AC3E}">
        <p14:creationId xmlns:p14="http://schemas.microsoft.com/office/powerpoint/2010/main" val="2723280408"/>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rugerdefineret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A1D003-B407-5586-9A41-4E3522404465}"/>
              </a:ext>
            </a:extLst>
          </p:cNvPr>
          <p:cNvSpPr>
            <a:spLocks noGrp="1"/>
          </p:cNvSpPr>
          <p:nvPr>
            <p:ph type="title" hasCustomPrompt="1"/>
          </p:nvPr>
        </p:nvSpPr>
        <p:spPr/>
        <p:txBody>
          <a:bodyPr/>
          <a:lstStyle>
            <a:lvl1pPr>
              <a:defRPr/>
            </a:lvl1pPr>
          </a:lstStyle>
          <a:p>
            <a:r>
              <a:rPr lang="da-DK"/>
              <a:t>Præsentationsslide</a:t>
            </a:r>
          </a:p>
        </p:txBody>
      </p:sp>
      <p:sp>
        <p:nvSpPr>
          <p:cNvPr id="3" name="Rektangel 2">
            <a:extLst>
              <a:ext uri="{FF2B5EF4-FFF2-40B4-BE49-F238E27FC236}">
                <a16:creationId xmlns:a16="http://schemas.microsoft.com/office/drawing/2014/main" id="{AFFB5500-AFBA-1962-0D67-0C05D97A1307}"/>
              </a:ext>
            </a:extLst>
          </p:cNvPr>
          <p:cNvSpPr/>
          <p:nvPr/>
        </p:nvSpPr>
        <p:spPr>
          <a:xfrm>
            <a:off x="0" y="6324150"/>
            <a:ext cx="12192000" cy="5693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Rektangel 10">
            <a:extLst>
              <a:ext uri="{FF2B5EF4-FFF2-40B4-BE49-F238E27FC236}">
                <a16:creationId xmlns:a16="http://schemas.microsoft.com/office/drawing/2014/main" id="{9231545F-DA1D-826D-BE8E-F593B33A4E96}"/>
              </a:ext>
            </a:extLst>
          </p:cNvPr>
          <p:cNvSpPr/>
          <p:nvPr/>
        </p:nvSpPr>
        <p:spPr>
          <a:xfrm>
            <a:off x="6386138" y="1889276"/>
            <a:ext cx="2523451" cy="307944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Rektangel 11">
            <a:extLst>
              <a:ext uri="{FF2B5EF4-FFF2-40B4-BE49-F238E27FC236}">
                <a16:creationId xmlns:a16="http://schemas.microsoft.com/office/drawing/2014/main" id="{B580F168-E389-D6B8-76E5-CB3D56BA0433}"/>
              </a:ext>
            </a:extLst>
          </p:cNvPr>
          <p:cNvSpPr/>
          <p:nvPr/>
        </p:nvSpPr>
        <p:spPr>
          <a:xfrm>
            <a:off x="9151132" y="3429000"/>
            <a:ext cx="2505036" cy="290615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Pladsholder til billede 3">
            <a:extLst>
              <a:ext uri="{FF2B5EF4-FFF2-40B4-BE49-F238E27FC236}">
                <a16:creationId xmlns:a16="http://schemas.microsoft.com/office/drawing/2014/main" id="{628FDAAC-4A1B-F372-89C7-CA42949AE641}"/>
              </a:ext>
            </a:extLst>
          </p:cNvPr>
          <p:cNvSpPr>
            <a:spLocks noGrp="1"/>
          </p:cNvSpPr>
          <p:nvPr>
            <p:ph type="pic" sz="quarter" idx="10"/>
          </p:nvPr>
        </p:nvSpPr>
        <p:spPr>
          <a:xfrm>
            <a:off x="6611645" y="2161457"/>
            <a:ext cx="2072436" cy="2535083"/>
          </a:xfrm>
        </p:spPr>
        <p:txBody>
          <a:bodyPr/>
          <a:lstStyle/>
          <a:p>
            <a:r>
              <a:rPr lang="da-DK"/>
              <a:t>Klik på ikonet for at tilføje et billede</a:t>
            </a:r>
          </a:p>
        </p:txBody>
      </p:sp>
      <p:sp>
        <p:nvSpPr>
          <p:cNvPr id="8" name="Pladsholder til billede 7">
            <a:extLst>
              <a:ext uri="{FF2B5EF4-FFF2-40B4-BE49-F238E27FC236}">
                <a16:creationId xmlns:a16="http://schemas.microsoft.com/office/drawing/2014/main" id="{AE7C06B1-9568-6BF5-EFD9-99612DC5D2EE}"/>
              </a:ext>
            </a:extLst>
          </p:cNvPr>
          <p:cNvSpPr>
            <a:spLocks noGrp="1"/>
          </p:cNvSpPr>
          <p:nvPr>
            <p:ph type="pic" sz="quarter" idx="11"/>
          </p:nvPr>
        </p:nvSpPr>
        <p:spPr>
          <a:xfrm>
            <a:off x="9392675" y="3606646"/>
            <a:ext cx="2021950" cy="2467899"/>
          </a:xfrm>
        </p:spPr>
        <p:txBody>
          <a:bodyPr/>
          <a:lstStyle/>
          <a:p>
            <a:r>
              <a:rPr lang="da-DK"/>
              <a:t>Klik på ikonet for at tilføje et billede</a:t>
            </a:r>
          </a:p>
        </p:txBody>
      </p:sp>
      <p:sp>
        <p:nvSpPr>
          <p:cNvPr id="10" name="Pladsholder til tekst 9">
            <a:extLst>
              <a:ext uri="{FF2B5EF4-FFF2-40B4-BE49-F238E27FC236}">
                <a16:creationId xmlns:a16="http://schemas.microsoft.com/office/drawing/2014/main" id="{610D47D6-8F8E-6A5C-D4B9-9B3F3986F368}"/>
              </a:ext>
            </a:extLst>
          </p:cNvPr>
          <p:cNvSpPr>
            <a:spLocks noGrp="1"/>
          </p:cNvSpPr>
          <p:nvPr>
            <p:ph type="body" sz="quarter" idx="12"/>
          </p:nvPr>
        </p:nvSpPr>
        <p:spPr>
          <a:xfrm>
            <a:off x="923925" y="1927225"/>
            <a:ext cx="5272088" cy="4083050"/>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Tree>
    <p:extLst>
      <p:ext uri="{BB962C8B-B14F-4D97-AF65-F5344CB8AC3E}">
        <p14:creationId xmlns:p14="http://schemas.microsoft.com/office/powerpoint/2010/main" val="2771764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Brugerdefineret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A1D003-B407-5586-9A41-4E3522404465}"/>
              </a:ext>
            </a:extLst>
          </p:cNvPr>
          <p:cNvSpPr>
            <a:spLocks noGrp="1"/>
          </p:cNvSpPr>
          <p:nvPr>
            <p:ph type="title" hasCustomPrompt="1"/>
          </p:nvPr>
        </p:nvSpPr>
        <p:spPr/>
        <p:txBody>
          <a:bodyPr/>
          <a:lstStyle>
            <a:lvl1pPr>
              <a:defRPr/>
            </a:lvl1pPr>
          </a:lstStyle>
          <a:p>
            <a:r>
              <a:rPr lang="da-DK"/>
              <a:t>Præsentationsslide 1 person</a:t>
            </a:r>
          </a:p>
        </p:txBody>
      </p:sp>
      <p:sp>
        <p:nvSpPr>
          <p:cNvPr id="3" name="Rektangel 2">
            <a:extLst>
              <a:ext uri="{FF2B5EF4-FFF2-40B4-BE49-F238E27FC236}">
                <a16:creationId xmlns:a16="http://schemas.microsoft.com/office/drawing/2014/main" id="{AFFB5500-AFBA-1962-0D67-0C05D97A1307}"/>
              </a:ext>
            </a:extLst>
          </p:cNvPr>
          <p:cNvSpPr/>
          <p:nvPr/>
        </p:nvSpPr>
        <p:spPr>
          <a:xfrm>
            <a:off x="0" y="6324150"/>
            <a:ext cx="12192000" cy="5693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Rektangel 10">
            <a:extLst>
              <a:ext uri="{FF2B5EF4-FFF2-40B4-BE49-F238E27FC236}">
                <a16:creationId xmlns:a16="http://schemas.microsoft.com/office/drawing/2014/main" id="{9231545F-DA1D-826D-BE8E-F593B33A4E96}"/>
              </a:ext>
            </a:extLst>
          </p:cNvPr>
          <p:cNvSpPr/>
          <p:nvPr/>
        </p:nvSpPr>
        <p:spPr>
          <a:xfrm>
            <a:off x="8534534" y="1927225"/>
            <a:ext cx="2523451" cy="307944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Pladsholder til billede 3">
            <a:extLst>
              <a:ext uri="{FF2B5EF4-FFF2-40B4-BE49-F238E27FC236}">
                <a16:creationId xmlns:a16="http://schemas.microsoft.com/office/drawing/2014/main" id="{628FDAAC-4A1B-F372-89C7-CA42949AE641}"/>
              </a:ext>
            </a:extLst>
          </p:cNvPr>
          <p:cNvSpPr>
            <a:spLocks noGrp="1"/>
          </p:cNvSpPr>
          <p:nvPr>
            <p:ph type="pic" sz="quarter" idx="10"/>
          </p:nvPr>
        </p:nvSpPr>
        <p:spPr>
          <a:xfrm>
            <a:off x="8760041" y="2199406"/>
            <a:ext cx="2072436" cy="2535083"/>
          </a:xfrm>
        </p:spPr>
        <p:txBody>
          <a:bodyPr/>
          <a:lstStyle/>
          <a:p>
            <a:r>
              <a:rPr lang="da-DK"/>
              <a:t>Klik på ikonet for at tilføje et billede</a:t>
            </a:r>
          </a:p>
        </p:txBody>
      </p:sp>
      <p:sp>
        <p:nvSpPr>
          <p:cNvPr id="10" name="Pladsholder til tekst 9">
            <a:extLst>
              <a:ext uri="{FF2B5EF4-FFF2-40B4-BE49-F238E27FC236}">
                <a16:creationId xmlns:a16="http://schemas.microsoft.com/office/drawing/2014/main" id="{610D47D6-8F8E-6A5C-D4B9-9B3F3986F368}"/>
              </a:ext>
            </a:extLst>
          </p:cNvPr>
          <p:cNvSpPr>
            <a:spLocks noGrp="1"/>
          </p:cNvSpPr>
          <p:nvPr>
            <p:ph type="body" sz="quarter" idx="12"/>
          </p:nvPr>
        </p:nvSpPr>
        <p:spPr>
          <a:xfrm>
            <a:off x="923925" y="1927225"/>
            <a:ext cx="6577706" cy="4083050"/>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Tree>
    <p:extLst>
      <p:ext uri="{BB962C8B-B14F-4D97-AF65-F5344CB8AC3E}">
        <p14:creationId xmlns:p14="http://schemas.microsoft.com/office/powerpoint/2010/main" val="2586608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618A00-43AD-40E0-AB64-4D7CA3502A5B}"/>
              </a:ext>
            </a:extLst>
          </p:cNvPr>
          <p:cNvSpPr>
            <a:spLocks noGrp="1"/>
          </p:cNvSpPr>
          <p:nvPr>
            <p:ph type="title"/>
          </p:nvPr>
        </p:nvSpPr>
        <p:spPr/>
        <p:txBody>
          <a:bodyPr/>
          <a:lstStyle>
            <a:lvl1pPr>
              <a:defRPr>
                <a:solidFill>
                  <a:schemeClr val="tx2">
                    <a:lumMod val="75000"/>
                  </a:schemeClr>
                </a:solidFill>
                <a:latin typeface="Arial Black" panose="020B0A04020102020204" pitchFamily="34" charset="0"/>
              </a:defRPr>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03EDDF34-04B6-65F4-029B-B0C1AD9CDCE7}"/>
              </a:ext>
            </a:extLst>
          </p:cNvPr>
          <p:cNvSpPr>
            <a:spLocks noGrp="1"/>
          </p:cNvSpPr>
          <p:nvPr>
            <p:ph idx="1"/>
          </p:nvPr>
        </p:nvSpPr>
        <p:spPr/>
        <p:txBody>
          <a:bodyPr/>
          <a:lstStyle>
            <a:lvl1pPr>
              <a:buClr>
                <a:schemeClr val="accent2"/>
              </a:buClr>
              <a:defRPr>
                <a:solidFill>
                  <a:schemeClr val="tx2">
                    <a:lumMod val="75000"/>
                  </a:schemeClr>
                </a:solidFill>
              </a:defRPr>
            </a:lvl1pPr>
            <a:lvl2pPr>
              <a:buClr>
                <a:schemeClr val="accent2"/>
              </a:buClr>
              <a:defRPr>
                <a:solidFill>
                  <a:schemeClr val="tx2">
                    <a:lumMod val="75000"/>
                  </a:schemeClr>
                </a:solidFill>
              </a:defRPr>
            </a:lvl2pPr>
            <a:lvl3pPr>
              <a:buClr>
                <a:schemeClr val="accent2"/>
              </a:buClr>
              <a:defRPr>
                <a:solidFill>
                  <a:schemeClr val="tx2">
                    <a:lumMod val="75000"/>
                  </a:schemeClr>
                </a:solidFill>
              </a:defRPr>
            </a:lvl3pPr>
            <a:lvl4pPr>
              <a:buClr>
                <a:schemeClr val="accent2"/>
              </a:buClr>
              <a:defRPr>
                <a:solidFill>
                  <a:schemeClr val="tx2">
                    <a:lumMod val="75000"/>
                  </a:schemeClr>
                </a:solidFill>
              </a:defRPr>
            </a:lvl4pPr>
            <a:lvl5pPr>
              <a:buClr>
                <a:schemeClr val="accent2"/>
              </a:buClr>
              <a:defRPr>
                <a:solidFill>
                  <a:schemeClr val="tx2">
                    <a:lumMod val="75000"/>
                  </a:schemeClr>
                </a:solidFill>
              </a:defRPr>
            </a:lvl5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Tree>
    <p:extLst>
      <p:ext uri="{BB962C8B-B14F-4D97-AF65-F5344CB8AC3E}">
        <p14:creationId xmlns:p14="http://schemas.microsoft.com/office/powerpoint/2010/main" val="2671527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Brugerdefineret layout">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87A0F568-D94A-24D1-9717-6A2B5D1AA872}"/>
              </a:ext>
            </a:extLst>
          </p:cNvPr>
          <p:cNvSpPr/>
          <p:nvPr/>
        </p:nvSpPr>
        <p:spPr>
          <a:xfrm>
            <a:off x="0" y="6454066"/>
            <a:ext cx="12192000" cy="40393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 name="Titel 1">
            <a:extLst>
              <a:ext uri="{FF2B5EF4-FFF2-40B4-BE49-F238E27FC236}">
                <a16:creationId xmlns:a16="http://schemas.microsoft.com/office/drawing/2014/main" id="{66D01E6B-21CA-A516-39C2-C0E94C833FF0}"/>
              </a:ext>
            </a:extLst>
          </p:cNvPr>
          <p:cNvSpPr>
            <a:spLocks noGrp="1"/>
          </p:cNvSpPr>
          <p:nvPr>
            <p:ph type="title"/>
          </p:nvPr>
        </p:nvSpPr>
        <p:spPr>
          <a:xfrm>
            <a:off x="863138" y="1971235"/>
            <a:ext cx="4282440" cy="1325563"/>
          </a:xfrm>
        </p:spPr>
        <p:txBody>
          <a:bodyPr>
            <a:noAutofit/>
          </a:bodyPr>
          <a:lstStyle>
            <a:lvl1pPr>
              <a:defRPr sz="3600"/>
            </a:lvl1pPr>
          </a:lstStyle>
          <a:p>
            <a:r>
              <a:rPr lang="da-DK"/>
              <a:t>Klik for at redigere titeltypografien i masteren</a:t>
            </a:r>
          </a:p>
        </p:txBody>
      </p:sp>
      <p:sp>
        <p:nvSpPr>
          <p:cNvPr id="4" name="Pladsholder til billede 3">
            <a:extLst>
              <a:ext uri="{FF2B5EF4-FFF2-40B4-BE49-F238E27FC236}">
                <a16:creationId xmlns:a16="http://schemas.microsoft.com/office/drawing/2014/main" id="{797307E7-B4DF-DD1C-BE97-ECC9BCF24FD5}"/>
              </a:ext>
            </a:extLst>
          </p:cNvPr>
          <p:cNvSpPr>
            <a:spLocks noGrp="1"/>
          </p:cNvSpPr>
          <p:nvPr>
            <p:ph type="pic" sz="quarter" idx="10"/>
          </p:nvPr>
        </p:nvSpPr>
        <p:spPr>
          <a:xfrm>
            <a:off x="6226233" y="0"/>
            <a:ext cx="5965767" cy="6858000"/>
          </a:xfrm>
        </p:spPr>
        <p:txBody>
          <a:bodyPr/>
          <a:lstStyle/>
          <a:p>
            <a:r>
              <a:rPr lang="da-DK"/>
              <a:t>Klik på ikonet for at tilføje et billede</a:t>
            </a:r>
          </a:p>
        </p:txBody>
      </p:sp>
      <p:sp>
        <p:nvSpPr>
          <p:cNvPr id="7" name="Pladsholder til tekst 6">
            <a:extLst>
              <a:ext uri="{FF2B5EF4-FFF2-40B4-BE49-F238E27FC236}">
                <a16:creationId xmlns:a16="http://schemas.microsoft.com/office/drawing/2014/main" id="{55A4A66E-8D67-76D7-FD41-F91F1CF8D6B2}"/>
              </a:ext>
            </a:extLst>
          </p:cNvPr>
          <p:cNvSpPr>
            <a:spLocks noGrp="1"/>
          </p:cNvSpPr>
          <p:nvPr>
            <p:ph type="body" sz="quarter" idx="11"/>
          </p:nvPr>
        </p:nvSpPr>
        <p:spPr>
          <a:xfrm>
            <a:off x="863138" y="3899119"/>
            <a:ext cx="4281978" cy="1952625"/>
          </a:xfrm>
        </p:spPr>
        <p:txBody>
          <a:bodyPr/>
          <a:lstStyle/>
          <a:p>
            <a:pPr lvl="0"/>
            <a:r>
              <a:rPr lang="da-DK"/>
              <a:t>Klik for at redigere teksttypografierne i masteren</a:t>
            </a:r>
          </a:p>
        </p:txBody>
      </p:sp>
    </p:spTree>
    <p:extLst>
      <p:ext uri="{BB962C8B-B14F-4D97-AF65-F5344CB8AC3E}">
        <p14:creationId xmlns:p14="http://schemas.microsoft.com/office/powerpoint/2010/main" val="4125974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Helt hvi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4BF18D-EF27-37D6-5B53-8315E1C2BCE3}"/>
              </a:ext>
            </a:extLst>
          </p:cNvPr>
          <p:cNvSpPr>
            <a:spLocks noGrp="1"/>
          </p:cNvSpPr>
          <p:nvPr>
            <p:ph type="title"/>
          </p:nvPr>
        </p:nvSpPr>
        <p:spPr/>
        <p:txBody>
          <a:bodyPr/>
          <a:lstStyle/>
          <a:p>
            <a:r>
              <a:rPr lang="da-DK"/>
              <a:t>Klik for at redigere titeltypografien i masteren</a:t>
            </a:r>
          </a:p>
        </p:txBody>
      </p:sp>
      <p:sp>
        <p:nvSpPr>
          <p:cNvPr id="6" name="Rektangel 5">
            <a:extLst>
              <a:ext uri="{FF2B5EF4-FFF2-40B4-BE49-F238E27FC236}">
                <a16:creationId xmlns:a16="http://schemas.microsoft.com/office/drawing/2014/main" id="{9A2F8701-8E4E-981E-4947-B1F2957609B7}"/>
              </a:ext>
            </a:extLst>
          </p:cNvPr>
          <p:cNvSpPr/>
          <p:nvPr/>
        </p:nvSpPr>
        <p:spPr>
          <a:xfrm>
            <a:off x="0" y="6454066"/>
            <a:ext cx="12192000" cy="40393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3025595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1043D0-04BA-8B03-46C4-E40A0AFF28D1}"/>
              </a:ext>
            </a:extLst>
          </p:cNvPr>
          <p:cNvSpPr>
            <a:spLocks noGrp="1"/>
          </p:cNvSpPr>
          <p:nvPr>
            <p:ph type="title"/>
          </p:nvPr>
        </p:nvSpPr>
        <p:spPr>
          <a:xfrm>
            <a:off x="831850" y="1709738"/>
            <a:ext cx="10515600" cy="2852737"/>
          </a:xfrm>
        </p:spPr>
        <p:txBody>
          <a:bodyPr anchor="b"/>
          <a:lstStyle>
            <a:lvl1pPr>
              <a:defRPr sz="6000">
                <a:solidFill>
                  <a:schemeClr val="tx2">
                    <a:lumMod val="75000"/>
                  </a:schemeClr>
                </a:solidFill>
                <a:latin typeface="Arial Black" panose="020B0A04020102020204" pitchFamily="34" charset="0"/>
              </a:defRPr>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14E7BA01-64FE-549D-FBE6-E57CE48D33A2}"/>
              </a:ext>
            </a:extLst>
          </p:cNvPr>
          <p:cNvSpPr>
            <a:spLocks noGrp="1"/>
          </p:cNvSpPr>
          <p:nvPr>
            <p:ph type="body" idx="1"/>
          </p:nvPr>
        </p:nvSpPr>
        <p:spPr>
          <a:xfrm>
            <a:off x="831850" y="4589463"/>
            <a:ext cx="10515600" cy="1500187"/>
          </a:xfrm>
        </p:spPr>
        <p:txBody>
          <a:bodyPr/>
          <a:lstStyle>
            <a:lvl1pPr marL="0" indent="0">
              <a:buNone/>
              <a:defRPr sz="2400">
                <a:solidFill>
                  <a:schemeClr val="tx2">
                    <a:lumMod val="60000"/>
                    <a:lumOff val="4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7BDD3DAE-4ABE-76A2-41AB-7656804DB13F}"/>
              </a:ext>
            </a:extLst>
          </p:cNvPr>
          <p:cNvSpPr>
            <a:spLocks noGrp="1"/>
          </p:cNvSpPr>
          <p:nvPr>
            <p:ph type="dt" sz="half" idx="10"/>
          </p:nvPr>
        </p:nvSpPr>
        <p:spPr>
          <a:xfrm>
            <a:off x="838200" y="6356350"/>
            <a:ext cx="2743200" cy="365125"/>
          </a:xfrm>
          <a:prstGeom prst="rect">
            <a:avLst/>
          </a:prstGeom>
        </p:spPr>
        <p:txBody>
          <a:bodyPr/>
          <a:lstStyle/>
          <a:p>
            <a:fld id="{52792526-BC83-475A-B9D4-BC9887F839B1}" type="datetimeFigureOut">
              <a:rPr lang="da-DK" smtClean="0"/>
              <a:t>25-06-2024</a:t>
            </a:fld>
            <a:endParaRPr lang="da-DK"/>
          </a:p>
        </p:txBody>
      </p:sp>
      <p:sp>
        <p:nvSpPr>
          <p:cNvPr id="5" name="Pladsholder til sidefod 4">
            <a:extLst>
              <a:ext uri="{FF2B5EF4-FFF2-40B4-BE49-F238E27FC236}">
                <a16:creationId xmlns:a16="http://schemas.microsoft.com/office/drawing/2014/main" id="{3050C605-0329-7E31-A234-145299375A58}"/>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BBB35AFB-489C-0F45-A149-83F62943E526}"/>
              </a:ext>
            </a:extLst>
          </p:cNvPr>
          <p:cNvSpPr>
            <a:spLocks noGrp="1"/>
          </p:cNvSpPr>
          <p:nvPr>
            <p:ph type="sldNum" sz="quarter" idx="12"/>
          </p:nvPr>
        </p:nvSpPr>
        <p:spPr>
          <a:xfrm>
            <a:off x="8610600" y="6338471"/>
            <a:ext cx="2743200" cy="365125"/>
          </a:xfrm>
          <a:prstGeom prst="rect">
            <a:avLst/>
          </a:prstGeom>
        </p:spPr>
        <p:txBody>
          <a:bodyPr/>
          <a:lstStyle/>
          <a:p>
            <a:fld id="{5C791EC0-2C30-4046-99A8-02E31DB76777}" type="slidenum">
              <a:rPr lang="da-DK" smtClean="0"/>
              <a:t>‹nr.›</a:t>
            </a:fld>
            <a:endParaRPr lang="da-DK"/>
          </a:p>
        </p:txBody>
      </p:sp>
    </p:spTree>
    <p:extLst>
      <p:ext uri="{BB962C8B-B14F-4D97-AF65-F5344CB8AC3E}">
        <p14:creationId xmlns:p14="http://schemas.microsoft.com/office/powerpoint/2010/main" val="3327725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F8BFA9-5261-4CBA-6417-35A8C5F8768C}"/>
              </a:ext>
            </a:extLst>
          </p:cNvPr>
          <p:cNvSpPr>
            <a:spLocks noGrp="1"/>
          </p:cNvSpPr>
          <p:nvPr>
            <p:ph type="title"/>
          </p:nvPr>
        </p:nvSpPr>
        <p:spPr/>
        <p:txBody>
          <a:bodyPr/>
          <a:lstStyle>
            <a:lvl1pPr>
              <a:defRPr>
                <a:solidFill>
                  <a:schemeClr val="tx2">
                    <a:lumMod val="75000"/>
                  </a:schemeClr>
                </a:solidFill>
                <a:latin typeface="Arial Black" panose="020B0A04020102020204" pitchFamily="34" charset="0"/>
              </a:defRPr>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00087570-04D7-584E-6150-1EC18327D8B8}"/>
              </a:ext>
            </a:extLst>
          </p:cNvPr>
          <p:cNvSpPr>
            <a:spLocks noGrp="1"/>
          </p:cNvSpPr>
          <p:nvPr>
            <p:ph sz="half" idx="1"/>
          </p:nvPr>
        </p:nvSpPr>
        <p:spPr>
          <a:xfrm>
            <a:off x="838200" y="1825625"/>
            <a:ext cx="5181600" cy="4351338"/>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70A25169-C49B-E7B2-7017-CBB9FAE4BBFF}"/>
              </a:ext>
            </a:extLst>
          </p:cNvPr>
          <p:cNvSpPr>
            <a:spLocks noGrp="1"/>
          </p:cNvSpPr>
          <p:nvPr>
            <p:ph sz="half" idx="2"/>
          </p:nvPr>
        </p:nvSpPr>
        <p:spPr>
          <a:xfrm>
            <a:off x="6172200" y="1825625"/>
            <a:ext cx="5181600" cy="4351338"/>
          </a:xfrm>
        </p:spPr>
        <p:txBody>
          <a:bodyPr/>
          <a:lstStyle>
            <a:lvl1pPr>
              <a:buClr>
                <a:schemeClr val="accent2"/>
              </a:buClr>
              <a:defRPr>
                <a:solidFill>
                  <a:schemeClr val="tx2">
                    <a:lumMod val="75000"/>
                  </a:schemeClr>
                </a:solidFill>
              </a:defRPr>
            </a:lvl1pPr>
            <a:lvl2pPr>
              <a:buClr>
                <a:schemeClr val="accent2"/>
              </a:buClr>
              <a:defRPr>
                <a:solidFill>
                  <a:schemeClr val="tx2">
                    <a:lumMod val="75000"/>
                  </a:schemeClr>
                </a:solidFill>
              </a:defRPr>
            </a:lvl2pPr>
            <a:lvl3pPr>
              <a:buClr>
                <a:schemeClr val="accent2"/>
              </a:buClr>
              <a:defRPr>
                <a:solidFill>
                  <a:schemeClr val="tx2">
                    <a:lumMod val="75000"/>
                  </a:schemeClr>
                </a:solidFill>
              </a:defRPr>
            </a:lvl3pPr>
            <a:lvl4pPr>
              <a:buClr>
                <a:schemeClr val="accent2"/>
              </a:buClr>
              <a:defRPr>
                <a:solidFill>
                  <a:schemeClr val="tx2">
                    <a:lumMod val="75000"/>
                  </a:schemeClr>
                </a:solidFill>
              </a:defRPr>
            </a:lvl4pPr>
            <a:lvl5pPr>
              <a:buClr>
                <a:schemeClr val="accent2"/>
              </a:buClr>
              <a:defRPr>
                <a:solidFill>
                  <a:schemeClr val="tx2">
                    <a:lumMod val="75000"/>
                  </a:schemeClr>
                </a:solidFill>
              </a:defRPr>
            </a:lvl5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E715E23E-B317-3DDE-CFF2-13FB917A7D45}"/>
              </a:ext>
            </a:extLst>
          </p:cNvPr>
          <p:cNvSpPr>
            <a:spLocks noGrp="1"/>
          </p:cNvSpPr>
          <p:nvPr>
            <p:ph type="dt" sz="half" idx="10"/>
          </p:nvPr>
        </p:nvSpPr>
        <p:spPr>
          <a:xfrm>
            <a:off x="838200" y="6356350"/>
            <a:ext cx="2743200" cy="365125"/>
          </a:xfrm>
          <a:prstGeom prst="rect">
            <a:avLst/>
          </a:prstGeom>
        </p:spPr>
        <p:txBody>
          <a:bodyPr/>
          <a:lstStyle/>
          <a:p>
            <a:fld id="{52792526-BC83-475A-B9D4-BC9887F839B1}" type="datetimeFigureOut">
              <a:rPr lang="da-DK" smtClean="0"/>
              <a:t>25-06-2024</a:t>
            </a:fld>
            <a:endParaRPr lang="da-DK"/>
          </a:p>
        </p:txBody>
      </p:sp>
      <p:sp>
        <p:nvSpPr>
          <p:cNvPr id="6" name="Pladsholder til sidefod 5">
            <a:extLst>
              <a:ext uri="{FF2B5EF4-FFF2-40B4-BE49-F238E27FC236}">
                <a16:creationId xmlns:a16="http://schemas.microsoft.com/office/drawing/2014/main" id="{3065A413-186C-BE2F-CB93-47EF7DB1BEC2}"/>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62A251BA-27AD-97A5-2164-C4D47B30F319}"/>
              </a:ext>
            </a:extLst>
          </p:cNvPr>
          <p:cNvSpPr>
            <a:spLocks noGrp="1"/>
          </p:cNvSpPr>
          <p:nvPr>
            <p:ph type="sldNum" sz="quarter" idx="12"/>
          </p:nvPr>
        </p:nvSpPr>
        <p:spPr>
          <a:xfrm>
            <a:off x="8610600" y="6338471"/>
            <a:ext cx="2743200" cy="365125"/>
          </a:xfrm>
          <a:prstGeom prst="rect">
            <a:avLst/>
          </a:prstGeom>
        </p:spPr>
        <p:txBody>
          <a:bodyPr/>
          <a:lstStyle/>
          <a:p>
            <a:fld id="{5C791EC0-2C30-4046-99A8-02E31DB76777}" type="slidenum">
              <a:rPr lang="da-DK" smtClean="0"/>
              <a:t>‹nr.›</a:t>
            </a:fld>
            <a:endParaRPr lang="da-DK"/>
          </a:p>
        </p:txBody>
      </p:sp>
    </p:spTree>
    <p:extLst>
      <p:ext uri="{BB962C8B-B14F-4D97-AF65-F5344CB8AC3E}">
        <p14:creationId xmlns:p14="http://schemas.microsoft.com/office/powerpoint/2010/main" val="1086487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4D0877-AB1F-7E9E-E3E4-EFC87840B863}"/>
              </a:ext>
            </a:extLst>
          </p:cNvPr>
          <p:cNvSpPr>
            <a:spLocks noGrp="1"/>
          </p:cNvSpPr>
          <p:nvPr>
            <p:ph type="title"/>
          </p:nvPr>
        </p:nvSpPr>
        <p:spPr>
          <a:xfrm>
            <a:off x="839788" y="365125"/>
            <a:ext cx="10515600" cy="1325563"/>
          </a:xfrm>
        </p:spPr>
        <p:txBody>
          <a:bodyPr/>
          <a:lstStyle>
            <a:lvl1pPr>
              <a:defRPr>
                <a:solidFill>
                  <a:schemeClr val="tx2">
                    <a:lumMod val="75000"/>
                  </a:schemeClr>
                </a:solidFill>
                <a:latin typeface="Arial Black" panose="020B0A04020102020204" pitchFamily="34" charset="0"/>
              </a:defRPr>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3A49069C-59DE-F27E-18E0-401C873F0679}"/>
              </a:ext>
            </a:extLst>
          </p:cNvPr>
          <p:cNvSpPr>
            <a:spLocks noGrp="1"/>
          </p:cNvSpPr>
          <p:nvPr>
            <p:ph type="body" idx="1"/>
          </p:nvPr>
        </p:nvSpPr>
        <p:spPr>
          <a:xfrm>
            <a:off x="839788" y="1681163"/>
            <a:ext cx="5157787" cy="823912"/>
          </a:xfrm>
        </p:spPr>
        <p:txBody>
          <a:bodyPr anchor="b"/>
          <a:lstStyle>
            <a:lvl1pPr marL="0" indent="0">
              <a:buNone/>
              <a:defRPr sz="2400" b="1">
                <a:solidFill>
                  <a:schemeClr val="tx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5F6119C7-3F9C-FD77-0CC4-C697E562B704}"/>
              </a:ext>
            </a:extLst>
          </p:cNvPr>
          <p:cNvSpPr>
            <a:spLocks noGrp="1"/>
          </p:cNvSpPr>
          <p:nvPr>
            <p:ph sz="half" idx="2"/>
          </p:nvPr>
        </p:nvSpPr>
        <p:spPr>
          <a:xfrm>
            <a:off x="839788" y="2505075"/>
            <a:ext cx="5157787" cy="3684588"/>
          </a:xfrm>
        </p:spPr>
        <p:txBody>
          <a:bodyPr/>
          <a:lstStyle>
            <a:lvl1pPr>
              <a:buClr>
                <a:schemeClr val="accent2"/>
              </a:buClr>
              <a:defRPr>
                <a:solidFill>
                  <a:schemeClr val="tx2">
                    <a:lumMod val="75000"/>
                  </a:schemeClr>
                </a:solidFill>
              </a:defRPr>
            </a:lvl1pPr>
            <a:lvl2pPr>
              <a:buClr>
                <a:schemeClr val="accent2"/>
              </a:buClr>
              <a:defRPr>
                <a:solidFill>
                  <a:schemeClr val="tx2">
                    <a:lumMod val="75000"/>
                  </a:schemeClr>
                </a:solidFill>
              </a:defRPr>
            </a:lvl2pPr>
            <a:lvl3pPr>
              <a:buClr>
                <a:schemeClr val="accent2"/>
              </a:buClr>
              <a:defRPr>
                <a:solidFill>
                  <a:schemeClr val="tx2">
                    <a:lumMod val="75000"/>
                  </a:schemeClr>
                </a:solidFill>
              </a:defRPr>
            </a:lvl3pPr>
            <a:lvl4pPr>
              <a:buClr>
                <a:schemeClr val="accent2"/>
              </a:buClr>
              <a:defRPr>
                <a:solidFill>
                  <a:schemeClr val="tx2">
                    <a:lumMod val="75000"/>
                  </a:schemeClr>
                </a:solidFill>
              </a:defRPr>
            </a:lvl4pPr>
            <a:lvl5pPr>
              <a:buClr>
                <a:schemeClr val="accent2"/>
              </a:buClr>
              <a:defRPr>
                <a:solidFill>
                  <a:schemeClr val="tx2">
                    <a:lumMod val="75000"/>
                  </a:schemeClr>
                </a:solidFill>
              </a:defRPr>
            </a:lvl5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8744161B-E312-0F20-0966-7295770B28A7}"/>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tx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BC3D5732-C767-1FBF-B505-4EC3B243AB74}"/>
              </a:ext>
            </a:extLst>
          </p:cNvPr>
          <p:cNvSpPr>
            <a:spLocks noGrp="1"/>
          </p:cNvSpPr>
          <p:nvPr>
            <p:ph sz="quarter" idx="4"/>
          </p:nvPr>
        </p:nvSpPr>
        <p:spPr>
          <a:xfrm>
            <a:off x="6172200" y="2505075"/>
            <a:ext cx="5183188" cy="3684588"/>
          </a:xfrm>
        </p:spPr>
        <p:txBody>
          <a:bodyPr/>
          <a:lstStyle>
            <a:lvl1pPr>
              <a:buClr>
                <a:schemeClr val="accent2"/>
              </a:buClr>
              <a:defRPr>
                <a:solidFill>
                  <a:schemeClr val="tx2">
                    <a:lumMod val="75000"/>
                  </a:schemeClr>
                </a:solidFill>
              </a:defRPr>
            </a:lvl1pPr>
            <a:lvl2pPr>
              <a:buClr>
                <a:schemeClr val="accent2"/>
              </a:buClr>
              <a:defRPr>
                <a:solidFill>
                  <a:schemeClr val="tx2">
                    <a:lumMod val="75000"/>
                  </a:schemeClr>
                </a:solidFill>
              </a:defRPr>
            </a:lvl2pPr>
            <a:lvl3pPr>
              <a:buClr>
                <a:schemeClr val="accent2"/>
              </a:buClr>
              <a:defRPr>
                <a:solidFill>
                  <a:schemeClr val="tx2">
                    <a:lumMod val="75000"/>
                  </a:schemeClr>
                </a:solidFill>
              </a:defRPr>
            </a:lvl3pPr>
            <a:lvl4pPr>
              <a:buClr>
                <a:schemeClr val="accent2"/>
              </a:buClr>
              <a:defRPr>
                <a:solidFill>
                  <a:schemeClr val="tx2">
                    <a:lumMod val="75000"/>
                  </a:schemeClr>
                </a:solidFill>
              </a:defRPr>
            </a:lvl4pPr>
            <a:lvl5pPr>
              <a:buClr>
                <a:schemeClr val="accent2"/>
              </a:buClr>
              <a:defRPr>
                <a:solidFill>
                  <a:schemeClr val="tx2">
                    <a:lumMod val="75000"/>
                  </a:schemeClr>
                </a:solidFill>
              </a:defRPr>
            </a:lvl5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421D9473-0D27-4925-8E14-D5C9574FAD9E}"/>
              </a:ext>
            </a:extLst>
          </p:cNvPr>
          <p:cNvSpPr>
            <a:spLocks noGrp="1"/>
          </p:cNvSpPr>
          <p:nvPr>
            <p:ph type="dt" sz="half" idx="10"/>
          </p:nvPr>
        </p:nvSpPr>
        <p:spPr>
          <a:xfrm>
            <a:off x="838200" y="6356350"/>
            <a:ext cx="2743200" cy="365125"/>
          </a:xfrm>
          <a:prstGeom prst="rect">
            <a:avLst/>
          </a:prstGeom>
        </p:spPr>
        <p:txBody>
          <a:bodyPr/>
          <a:lstStyle/>
          <a:p>
            <a:fld id="{52792526-BC83-475A-B9D4-BC9887F839B1}" type="datetimeFigureOut">
              <a:rPr lang="da-DK" smtClean="0"/>
              <a:t>25-06-2024</a:t>
            </a:fld>
            <a:endParaRPr lang="da-DK"/>
          </a:p>
        </p:txBody>
      </p:sp>
      <p:sp>
        <p:nvSpPr>
          <p:cNvPr id="8" name="Pladsholder til sidefod 7">
            <a:extLst>
              <a:ext uri="{FF2B5EF4-FFF2-40B4-BE49-F238E27FC236}">
                <a16:creationId xmlns:a16="http://schemas.microsoft.com/office/drawing/2014/main" id="{9D4A9BDB-CDFC-A69A-1081-D9C21C4D1459}"/>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9" name="Pladsholder til slidenummer 8">
            <a:extLst>
              <a:ext uri="{FF2B5EF4-FFF2-40B4-BE49-F238E27FC236}">
                <a16:creationId xmlns:a16="http://schemas.microsoft.com/office/drawing/2014/main" id="{97E3F018-71A6-3967-23C3-43DE98A02D85}"/>
              </a:ext>
            </a:extLst>
          </p:cNvPr>
          <p:cNvSpPr>
            <a:spLocks noGrp="1"/>
          </p:cNvSpPr>
          <p:nvPr>
            <p:ph type="sldNum" sz="quarter" idx="12"/>
          </p:nvPr>
        </p:nvSpPr>
        <p:spPr>
          <a:xfrm>
            <a:off x="8610600" y="6338471"/>
            <a:ext cx="2743200" cy="365125"/>
          </a:xfrm>
          <a:prstGeom prst="rect">
            <a:avLst/>
          </a:prstGeom>
        </p:spPr>
        <p:txBody>
          <a:bodyPr/>
          <a:lstStyle/>
          <a:p>
            <a:fld id="{5C791EC0-2C30-4046-99A8-02E31DB76777}" type="slidenum">
              <a:rPr lang="da-DK" smtClean="0"/>
              <a:t>‹nr.›</a:t>
            </a:fld>
            <a:endParaRPr lang="da-DK"/>
          </a:p>
        </p:txBody>
      </p:sp>
    </p:spTree>
    <p:extLst>
      <p:ext uri="{BB962C8B-B14F-4D97-AF65-F5344CB8AC3E}">
        <p14:creationId xmlns:p14="http://schemas.microsoft.com/office/powerpoint/2010/main" val="2667676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97D1D99B-C7D6-8AB6-1074-15A3252022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8B0DF195-0C62-97FA-E0F2-7549D29B22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9" name="Rektangel 8">
            <a:extLst>
              <a:ext uri="{FF2B5EF4-FFF2-40B4-BE49-F238E27FC236}">
                <a16:creationId xmlns:a16="http://schemas.microsoft.com/office/drawing/2014/main" id="{EABBD655-C846-F09C-5AAA-0715F5C8B32A}"/>
              </a:ext>
            </a:extLst>
          </p:cNvPr>
          <p:cNvSpPr/>
          <p:nvPr/>
        </p:nvSpPr>
        <p:spPr>
          <a:xfrm>
            <a:off x="0" y="6470650"/>
            <a:ext cx="12192000" cy="387350"/>
          </a:xfrm>
          <a:prstGeom prst="rect">
            <a:avLst/>
          </a:prstGeom>
          <a:solidFill>
            <a:srgbClr val="164E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pic>
        <p:nvPicPr>
          <p:cNvPr id="5" name="Billede 4" descr="Et billede, der indeholder logo&#10;&#10;Automatisk genereret beskrivelse">
            <a:extLst>
              <a:ext uri="{FF2B5EF4-FFF2-40B4-BE49-F238E27FC236}">
                <a16:creationId xmlns:a16="http://schemas.microsoft.com/office/drawing/2014/main" id="{F92FCC9B-3EBE-E554-6D45-1D330833F5F3}"/>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1029996" y="130524"/>
            <a:ext cx="897382" cy="897382"/>
          </a:xfrm>
          <a:prstGeom prst="rect">
            <a:avLst/>
          </a:prstGeom>
        </p:spPr>
      </p:pic>
    </p:spTree>
    <p:extLst>
      <p:ext uri="{BB962C8B-B14F-4D97-AF65-F5344CB8AC3E}">
        <p14:creationId xmlns:p14="http://schemas.microsoft.com/office/powerpoint/2010/main" val="31200365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2">
              <a:lumMod val="75000"/>
            </a:schemeClr>
          </a:solidFill>
          <a:latin typeface="Arial Black" panose="020B0A0402010202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ideo" Target="https://player.vimeo.com/video/839698597?h=cac7a515e7&amp;app_id=122963" TargetMode="External"/><Relationship Id="rId5" Type="http://schemas.openxmlformats.org/officeDocument/2006/relationships/image" Target="../media/image5.jpeg"/><Relationship Id="rId4" Type="http://schemas.openxmlformats.org/officeDocument/2006/relationships/hyperlink" Target="https://vimeo.com/839698597/cac7a515e7?share=copy"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roesgaard.dk/"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microsoft.com/office/2018/10/relationships/comments" Target="../comments/modernComment_7FFD9F52_FD90DA1B.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video" Target="https://www.youtube.com/embed/Dg9JmNXRN1U?feature=oembed" TargetMode="External"/><Relationship Id="rId5" Type="http://schemas.openxmlformats.org/officeDocument/2006/relationships/image" Target="../media/image10.jpe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hyperlink" Target="https://gorillajuice-demo.dk/"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17.png"/><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2.png"/><Relationship Id="rId4" Type="http://schemas.openxmlformats.org/officeDocument/2006/relationships/image" Target="../media/image24.png"/><Relationship Id="rId9" Type="http://schemas.openxmlformats.org/officeDocument/2006/relationships/image" Target="../media/image2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microsoft.com/office/2018/10/relationships/comments" Target="../comments/modernComment_7FFD9F7E_81870ADA.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microsoft.com/office/2018/10/relationships/comments" Target="../comments/modernComment_7FFD9F53_70511FA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83A995-6A88-E12E-626B-5A2637DD39B0}"/>
              </a:ext>
            </a:extLst>
          </p:cNvPr>
          <p:cNvSpPr>
            <a:spLocks noGrp="1"/>
          </p:cNvSpPr>
          <p:nvPr>
            <p:ph type="title"/>
          </p:nvPr>
        </p:nvSpPr>
        <p:spPr>
          <a:xfrm>
            <a:off x="-69850" y="2640965"/>
            <a:ext cx="12452350" cy="1325563"/>
          </a:xfrm>
        </p:spPr>
        <p:txBody>
          <a:bodyPr>
            <a:normAutofit fontScale="90000"/>
          </a:bodyPr>
          <a:lstStyle/>
          <a:p>
            <a:pPr algn="ctr"/>
            <a:r>
              <a:rPr lang="da-DK" err="1"/>
              <a:t>Welcome</a:t>
            </a:r>
            <a:r>
              <a:rPr lang="da-DK"/>
              <a:t> to the</a:t>
            </a:r>
            <a:br>
              <a:rPr lang="da-DK"/>
            </a:br>
            <a:r>
              <a:rPr lang="da-DK" sz="8900"/>
              <a:t>jungle!</a:t>
            </a:r>
            <a:br>
              <a:rPr lang="da-DK" sz="8900"/>
            </a:br>
            <a:br>
              <a:rPr lang="da-DK" sz="8900"/>
            </a:br>
            <a:r>
              <a:rPr lang="da-DK" sz="8900"/>
              <a:t>E,S eller G?</a:t>
            </a:r>
            <a:endParaRPr lang="da-DK"/>
          </a:p>
        </p:txBody>
      </p:sp>
      <p:pic>
        <p:nvPicPr>
          <p:cNvPr id="4" name="Billede 3" descr="Et billede, der indeholder logo&#10;&#10;Automatisk genereret beskrivelse">
            <a:extLst>
              <a:ext uri="{FF2B5EF4-FFF2-40B4-BE49-F238E27FC236}">
                <a16:creationId xmlns:a16="http://schemas.microsoft.com/office/drawing/2014/main" id="{64EFC060-64D3-A2B7-043E-29EA6A03B0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756" y="227496"/>
            <a:ext cx="2163890" cy="2163890"/>
          </a:xfrm>
          <a:prstGeom prst="rect">
            <a:avLst/>
          </a:prstGeom>
        </p:spPr>
      </p:pic>
    </p:spTree>
    <p:extLst>
      <p:ext uri="{BB962C8B-B14F-4D97-AF65-F5344CB8AC3E}">
        <p14:creationId xmlns:p14="http://schemas.microsoft.com/office/powerpoint/2010/main" val="3986642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253F08-499D-BAC0-E0E1-EBC9311F65D0}"/>
              </a:ext>
            </a:extLst>
          </p:cNvPr>
          <p:cNvSpPr>
            <a:spLocks noGrp="1"/>
          </p:cNvSpPr>
          <p:nvPr>
            <p:ph type="title"/>
          </p:nvPr>
        </p:nvSpPr>
        <p:spPr>
          <a:xfrm>
            <a:off x="172720" y="206856"/>
            <a:ext cx="11480800" cy="1325563"/>
          </a:xfrm>
        </p:spPr>
        <p:txBody>
          <a:bodyPr>
            <a:noAutofit/>
          </a:bodyPr>
          <a:lstStyle/>
          <a:p>
            <a:r>
              <a:rPr lang="da-DK" sz="3600">
                <a:solidFill>
                  <a:schemeClr val="tx2"/>
                </a:solidFill>
                <a:latin typeface="Arial Black" panose="020B0A04020102020204" pitchFamily="34" charset="0"/>
              </a:rPr>
              <a:t>Er du med på hvad ESG er?</a:t>
            </a:r>
            <a:br>
              <a:rPr lang="da-DK" sz="3600">
                <a:solidFill>
                  <a:schemeClr val="tx2"/>
                </a:solidFill>
                <a:latin typeface="Arial Black" panose="020B0A04020102020204" pitchFamily="34" charset="0"/>
              </a:rPr>
            </a:br>
            <a:r>
              <a:rPr lang="da-DK" sz="3600">
                <a:solidFill>
                  <a:schemeClr val="tx2"/>
                </a:solidFill>
                <a:latin typeface="Arial Black" panose="020B0A04020102020204" pitchFamily="34" charset="0"/>
              </a:rPr>
              <a:t>Her får du den korte version på 3 minutter</a:t>
            </a:r>
            <a:endParaRPr lang="da-DK" sz="3600">
              <a:solidFill>
                <a:schemeClr val="tx2"/>
              </a:solidFill>
              <a:latin typeface="Arial" panose="020B0604020202020204" pitchFamily="34" charset="0"/>
              <a:cs typeface="Arial" panose="020B0604020202020204" pitchFamily="34" charset="0"/>
            </a:endParaRPr>
          </a:p>
        </p:txBody>
      </p:sp>
      <p:sp>
        <p:nvSpPr>
          <p:cNvPr id="8" name="Tekstfelt 7">
            <a:extLst>
              <a:ext uri="{FF2B5EF4-FFF2-40B4-BE49-F238E27FC236}">
                <a16:creationId xmlns:a16="http://schemas.microsoft.com/office/drawing/2014/main" id="{DC853867-B77D-0EA6-20AA-F4E4D8D5E87B}"/>
              </a:ext>
            </a:extLst>
          </p:cNvPr>
          <p:cNvSpPr txBox="1"/>
          <p:nvPr/>
        </p:nvSpPr>
        <p:spPr>
          <a:xfrm>
            <a:off x="516587" y="6492875"/>
            <a:ext cx="725054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0" i="0" u="none" strike="noStrike" kern="1200" cap="none" spc="0" normalizeH="0" baseline="0" noProof="0">
                <a:ln>
                  <a:noFill/>
                </a:ln>
                <a:solidFill>
                  <a:prstClr val="white"/>
                </a:solidFill>
                <a:effectLst/>
                <a:uLnTx/>
                <a:uFillTx/>
                <a:latin typeface="Calibri" panose="020F0502020204030204"/>
                <a:ea typeface="+mn-ea"/>
                <a:cs typeface="+mn-cs"/>
              </a:rPr>
              <a:t>Udviklet af Videncenter for Digital Handel - </a:t>
            </a:r>
            <a:r>
              <a:rPr kumimoji="0" lang="da-DK" sz="1200" b="0" i="0" u="none" strike="noStrike" kern="1200" cap="none" spc="0" normalizeH="0" baseline="0" noProof="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Find videoen her</a:t>
            </a:r>
            <a:endParaRPr kumimoji="0" lang="da-DK"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Onlinemedier 2" title="ESG">
            <a:hlinkClick r:id="" action="ppaction://media"/>
            <a:extLst>
              <a:ext uri="{FF2B5EF4-FFF2-40B4-BE49-F238E27FC236}">
                <a16:creationId xmlns:a16="http://schemas.microsoft.com/office/drawing/2014/main" id="{54A26CBF-2F75-F13C-B168-8ACA5FE3893C}"/>
              </a:ext>
            </a:extLst>
          </p:cNvPr>
          <p:cNvPicPr>
            <a:picLocks noRot="1" noChangeAspect="1"/>
          </p:cNvPicPr>
          <p:nvPr>
            <a:videoFile r:link="rId1"/>
          </p:nvPr>
        </p:nvPicPr>
        <p:blipFill>
          <a:blip r:embed="rId5"/>
          <a:stretch>
            <a:fillRect/>
          </a:stretch>
        </p:blipFill>
        <p:spPr>
          <a:xfrm>
            <a:off x="1071409" y="1376273"/>
            <a:ext cx="8643149" cy="4900575"/>
          </a:xfrm>
          <a:prstGeom prst="rect">
            <a:avLst/>
          </a:prstGeom>
        </p:spPr>
      </p:pic>
    </p:spTree>
    <p:extLst>
      <p:ext uri="{BB962C8B-B14F-4D97-AF65-F5344CB8AC3E}">
        <p14:creationId xmlns:p14="http://schemas.microsoft.com/office/powerpoint/2010/main" val="376651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AD33A1-0032-0D85-E1F6-1A9FA207B2DE}"/>
              </a:ext>
            </a:extLst>
          </p:cNvPr>
          <p:cNvSpPr>
            <a:spLocks noGrp="1"/>
          </p:cNvSpPr>
          <p:nvPr>
            <p:ph type="title"/>
          </p:nvPr>
        </p:nvSpPr>
        <p:spPr>
          <a:xfrm>
            <a:off x="838200" y="1042458"/>
            <a:ext cx="10515600" cy="1325563"/>
          </a:xfrm>
        </p:spPr>
        <p:txBody>
          <a:bodyPr/>
          <a:lstStyle/>
          <a:p>
            <a:r>
              <a:rPr lang="da-DK">
                <a:latin typeface="Arial Black"/>
              </a:rPr>
              <a:t>ESG rapportering stammer fra EU</a:t>
            </a:r>
            <a:endParaRPr lang="da-DK"/>
          </a:p>
        </p:txBody>
      </p:sp>
      <p:sp>
        <p:nvSpPr>
          <p:cNvPr id="3" name="Pladsholder til indhold 2">
            <a:extLst>
              <a:ext uri="{FF2B5EF4-FFF2-40B4-BE49-F238E27FC236}">
                <a16:creationId xmlns:a16="http://schemas.microsoft.com/office/drawing/2014/main" id="{F8E301E2-2299-9F81-D7E5-761F9146F280}"/>
              </a:ext>
            </a:extLst>
          </p:cNvPr>
          <p:cNvSpPr>
            <a:spLocks noGrp="1"/>
          </p:cNvSpPr>
          <p:nvPr>
            <p:ph idx="1"/>
          </p:nvPr>
        </p:nvSpPr>
        <p:spPr>
          <a:xfrm>
            <a:off x="838200" y="2524125"/>
            <a:ext cx="10515600" cy="2433955"/>
          </a:xfrm>
        </p:spPr>
        <p:txBody>
          <a:bodyPr vert="horz" lIns="91440" tIns="45720" rIns="91440" bIns="45720" rtlCol="0" anchor="t">
            <a:normAutofit/>
          </a:bodyPr>
          <a:lstStyle/>
          <a:p>
            <a:r>
              <a:rPr lang="da-DK" sz="3600" dirty="0">
                <a:cs typeface="Calibri"/>
              </a:rPr>
              <a:t>ESG rapportering stammer fra et EU Direktiv (CSRD), der er designet til at styrke og harmonisere EU.</a:t>
            </a:r>
          </a:p>
          <a:p>
            <a:r>
              <a:rPr lang="da-DK" sz="3600" dirty="0">
                <a:cs typeface="Calibri"/>
              </a:rPr>
              <a:t>Målet er at øge gennemsigtighed, sammenlignelighed og sikre kvaliteten af bæredygtighedsoplysninger </a:t>
            </a:r>
            <a:endParaRPr lang="da-DK" dirty="0">
              <a:cs typeface="Calibri" panose="020F0502020204030204"/>
            </a:endParaRPr>
          </a:p>
        </p:txBody>
      </p:sp>
    </p:spTree>
    <p:extLst>
      <p:ext uri="{BB962C8B-B14F-4D97-AF65-F5344CB8AC3E}">
        <p14:creationId xmlns:p14="http://schemas.microsoft.com/office/powerpoint/2010/main" val="299995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973696-B99C-8A07-39A4-376B696C2EAC}"/>
              </a:ext>
            </a:extLst>
          </p:cNvPr>
          <p:cNvSpPr>
            <a:spLocks noGrp="1"/>
          </p:cNvSpPr>
          <p:nvPr>
            <p:ph type="title"/>
          </p:nvPr>
        </p:nvSpPr>
        <p:spPr/>
        <p:txBody>
          <a:bodyPr/>
          <a:lstStyle/>
          <a:p>
            <a:r>
              <a:rPr lang="da-DK">
                <a:latin typeface="Arial Black"/>
              </a:rPr>
              <a:t>Kort opsummering på ESG</a:t>
            </a:r>
            <a:endParaRPr lang="da-DK"/>
          </a:p>
        </p:txBody>
      </p:sp>
      <p:sp>
        <p:nvSpPr>
          <p:cNvPr id="3" name="Pladsholder til indhold 2">
            <a:extLst>
              <a:ext uri="{FF2B5EF4-FFF2-40B4-BE49-F238E27FC236}">
                <a16:creationId xmlns:a16="http://schemas.microsoft.com/office/drawing/2014/main" id="{73579394-C176-3917-084E-FF4EA205D4C9}"/>
              </a:ext>
            </a:extLst>
          </p:cNvPr>
          <p:cNvSpPr>
            <a:spLocks noGrp="1"/>
          </p:cNvSpPr>
          <p:nvPr>
            <p:ph idx="1"/>
          </p:nvPr>
        </p:nvSpPr>
        <p:spPr>
          <a:xfrm>
            <a:off x="289560" y="1825625"/>
            <a:ext cx="11216640" cy="4351338"/>
          </a:xfrm>
        </p:spPr>
        <p:txBody>
          <a:bodyPr vert="horz" lIns="91440" tIns="45720" rIns="91440" bIns="45720" rtlCol="0" anchor="t">
            <a:normAutofit/>
          </a:bodyPr>
          <a:lstStyle/>
          <a:p>
            <a:pPr marL="0" indent="0">
              <a:buNone/>
            </a:pPr>
            <a:r>
              <a:rPr lang="da-DK" sz="3600" b="1" dirty="0">
                <a:ea typeface="Calibri"/>
                <a:cs typeface="Calibri"/>
              </a:rPr>
              <a:t>Miljømæssige faktorer (E)</a:t>
            </a:r>
            <a:r>
              <a:rPr lang="da-DK" sz="3600" dirty="0">
                <a:ea typeface="Calibri"/>
                <a:cs typeface="Calibri"/>
              </a:rPr>
              <a:t>: </a:t>
            </a:r>
            <a:endParaRPr lang="da-DK" dirty="0">
              <a:ea typeface="Calibri" panose="020F0502020204030204"/>
              <a:cs typeface="Calibri" panose="020F0502020204030204"/>
            </a:endParaRPr>
          </a:p>
          <a:p>
            <a:r>
              <a:rPr lang="da-DK" sz="3600" dirty="0">
                <a:ea typeface="Calibri"/>
                <a:cs typeface="Calibri"/>
              </a:rPr>
              <a:t>Dette aspekt vurderer virksomhedens påvirkning på miljøet, herunder deres </a:t>
            </a:r>
            <a:r>
              <a:rPr lang="da-DK" sz="3600" b="1" dirty="0">
                <a:ea typeface="Calibri"/>
                <a:cs typeface="Calibri"/>
              </a:rPr>
              <a:t>håndtering af ressourcer</a:t>
            </a:r>
            <a:r>
              <a:rPr lang="da-DK" sz="3600" dirty="0">
                <a:ea typeface="Calibri"/>
                <a:cs typeface="Calibri"/>
              </a:rPr>
              <a:t>, </a:t>
            </a:r>
            <a:r>
              <a:rPr lang="da-DK" sz="3600" b="1" dirty="0">
                <a:ea typeface="Calibri"/>
                <a:cs typeface="Calibri"/>
              </a:rPr>
              <a:t>udledning af drivhusgasser</a:t>
            </a:r>
            <a:r>
              <a:rPr lang="da-DK" sz="3600" dirty="0">
                <a:ea typeface="Calibri"/>
                <a:cs typeface="Calibri"/>
              </a:rPr>
              <a:t> eller fokus på </a:t>
            </a:r>
            <a:r>
              <a:rPr lang="da-DK" sz="3600" b="1" dirty="0">
                <a:ea typeface="Calibri"/>
                <a:cs typeface="Calibri"/>
              </a:rPr>
              <a:t>biodiversitet</a:t>
            </a:r>
            <a:r>
              <a:rPr lang="da-DK" sz="3600" dirty="0">
                <a:ea typeface="Calibri"/>
                <a:cs typeface="Calibri"/>
              </a:rPr>
              <a:t>.</a:t>
            </a:r>
            <a:endParaRPr lang="da-DK" dirty="0">
              <a:ea typeface="Calibri"/>
              <a:cs typeface="Calibri"/>
            </a:endParaRPr>
          </a:p>
          <a:p>
            <a:r>
              <a:rPr lang="da-DK" sz="3600" dirty="0">
                <a:ea typeface="Calibri"/>
                <a:cs typeface="Calibri"/>
              </a:rPr>
              <a:t>Det er essentielt at forstå, hvordan virksomheden bidrager til eller bekæmper miljøproblemer som klimaændringer.</a:t>
            </a:r>
            <a:endParaRPr lang="da-DK" dirty="0">
              <a:ea typeface="Calibri"/>
              <a:cs typeface="Calibri"/>
            </a:endParaRPr>
          </a:p>
          <a:p>
            <a:endParaRPr lang="da-DK" dirty="0">
              <a:ea typeface="Calibri"/>
              <a:cs typeface="Calibri"/>
            </a:endParaRPr>
          </a:p>
        </p:txBody>
      </p:sp>
      <p:pic>
        <p:nvPicPr>
          <p:cNvPr id="4" name="Billede 3" descr="Red Tick Clip Art at Clker.com - vector clip art online, royalty free &amp;  public domain">
            <a:extLst>
              <a:ext uri="{FF2B5EF4-FFF2-40B4-BE49-F238E27FC236}">
                <a16:creationId xmlns:a16="http://schemas.microsoft.com/office/drawing/2014/main" id="{662A1B58-3606-0130-2EFF-23ED260968B2}"/>
              </a:ext>
            </a:extLst>
          </p:cNvPr>
          <p:cNvPicPr>
            <a:picLocks noChangeAspect="1"/>
          </p:cNvPicPr>
          <p:nvPr/>
        </p:nvPicPr>
        <p:blipFill>
          <a:blip r:embed="rId2"/>
          <a:stretch>
            <a:fillRect/>
          </a:stretch>
        </p:blipFill>
        <p:spPr>
          <a:xfrm>
            <a:off x="9240982" y="3427268"/>
            <a:ext cx="2743200" cy="2857500"/>
          </a:xfrm>
          <a:prstGeom prst="rect">
            <a:avLst/>
          </a:prstGeom>
        </p:spPr>
      </p:pic>
    </p:spTree>
    <p:extLst>
      <p:ext uri="{BB962C8B-B14F-4D97-AF65-F5344CB8AC3E}">
        <p14:creationId xmlns:p14="http://schemas.microsoft.com/office/powerpoint/2010/main" val="3496164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973696-B99C-8A07-39A4-376B696C2EAC}"/>
              </a:ext>
            </a:extLst>
          </p:cNvPr>
          <p:cNvSpPr>
            <a:spLocks noGrp="1"/>
          </p:cNvSpPr>
          <p:nvPr>
            <p:ph type="title"/>
          </p:nvPr>
        </p:nvSpPr>
        <p:spPr/>
        <p:txBody>
          <a:bodyPr/>
          <a:lstStyle/>
          <a:p>
            <a:r>
              <a:rPr lang="da-DK">
                <a:latin typeface="Arial Black"/>
              </a:rPr>
              <a:t>Kort opsummering på ESG</a:t>
            </a:r>
            <a:endParaRPr lang="da-DK"/>
          </a:p>
        </p:txBody>
      </p:sp>
      <p:sp>
        <p:nvSpPr>
          <p:cNvPr id="3" name="Pladsholder til indhold 2">
            <a:extLst>
              <a:ext uri="{FF2B5EF4-FFF2-40B4-BE49-F238E27FC236}">
                <a16:creationId xmlns:a16="http://schemas.microsoft.com/office/drawing/2014/main" id="{73579394-C176-3917-084E-FF4EA205D4C9}"/>
              </a:ext>
            </a:extLst>
          </p:cNvPr>
          <p:cNvSpPr>
            <a:spLocks noGrp="1"/>
          </p:cNvSpPr>
          <p:nvPr>
            <p:ph idx="1"/>
          </p:nvPr>
        </p:nvSpPr>
        <p:spPr>
          <a:xfrm>
            <a:off x="309880" y="1561465"/>
            <a:ext cx="10881360" cy="4351338"/>
          </a:xfrm>
        </p:spPr>
        <p:txBody>
          <a:bodyPr vert="horz" lIns="91440" tIns="45720" rIns="91440" bIns="45720" rtlCol="0" anchor="t">
            <a:normAutofit lnSpcReduction="10000"/>
          </a:bodyPr>
          <a:lstStyle/>
          <a:p>
            <a:pPr marL="0" indent="0">
              <a:buNone/>
            </a:pPr>
            <a:r>
              <a:rPr lang="da-DK" sz="3600" b="1" dirty="0">
                <a:ea typeface="Calibri"/>
                <a:cs typeface="Calibri"/>
              </a:rPr>
              <a:t>Sociale faktorer (S)</a:t>
            </a:r>
            <a:r>
              <a:rPr lang="da-DK" sz="3600" dirty="0">
                <a:ea typeface="Calibri"/>
                <a:cs typeface="Calibri"/>
              </a:rPr>
              <a:t>: </a:t>
            </a:r>
            <a:endParaRPr lang="da-DK" dirty="0">
              <a:ea typeface="Calibri"/>
              <a:cs typeface="Calibri"/>
            </a:endParaRPr>
          </a:p>
          <a:p>
            <a:pPr marL="571500" indent="-571500"/>
            <a:r>
              <a:rPr lang="da-DK" sz="3600" dirty="0">
                <a:ea typeface="Calibri"/>
                <a:cs typeface="Calibri"/>
              </a:rPr>
              <a:t>Her evalueres virksomhedens forhold til sine </a:t>
            </a:r>
            <a:r>
              <a:rPr lang="da-DK" sz="3600" b="1" dirty="0">
                <a:ea typeface="Calibri"/>
                <a:cs typeface="Calibri"/>
              </a:rPr>
              <a:t>medarbejdere</a:t>
            </a:r>
            <a:r>
              <a:rPr lang="da-DK" sz="3600" dirty="0">
                <a:ea typeface="Calibri"/>
                <a:cs typeface="Calibri"/>
              </a:rPr>
              <a:t>, </a:t>
            </a:r>
            <a:r>
              <a:rPr lang="da-DK" sz="3600" b="1" dirty="0">
                <a:ea typeface="Calibri"/>
                <a:cs typeface="Calibri"/>
              </a:rPr>
              <a:t>leverandører</a:t>
            </a:r>
            <a:r>
              <a:rPr lang="da-DK" sz="3600" dirty="0">
                <a:ea typeface="Calibri"/>
                <a:cs typeface="Calibri"/>
              </a:rPr>
              <a:t>, </a:t>
            </a:r>
            <a:r>
              <a:rPr lang="da-DK" sz="3600" b="1" dirty="0">
                <a:ea typeface="Calibri"/>
                <a:cs typeface="Calibri"/>
              </a:rPr>
              <a:t>kunder</a:t>
            </a:r>
            <a:r>
              <a:rPr lang="da-DK" sz="3600" dirty="0">
                <a:ea typeface="Calibri"/>
                <a:cs typeface="Calibri"/>
              </a:rPr>
              <a:t> og de </a:t>
            </a:r>
            <a:r>
              <a:rPr lang="da-DK" sz="3600" b="1" dirty="0">
                <a:ea typeface="Calibri"/>
                <a:cs typeface="Calibri"/>
              </a:rPr>
              <a:t>lokalsamfund</a:t>
            </a:r>
            <a:r>
              <a:rPr lang="da-DK" sz="3600" dirty="0">
                <a:ea typeface="Calibri"/>
                <a:cs typeface="Calibri"/>
              </a:rPr>
              <a:t>, den opererer i. </a:t>
            </a:r>
            <a:endParaRPr lang="da-DK" dirty="0">
              <a:ea typeface="Calibri"/>
              <a:cs typeface="Calibri"/>
            </a:endParaRPr>
          </a:p>
          <a:p>
            <a:pPr marL="571500" indent="-571500"/>
            <a:r>
              <a:rPr lang="da-DK" sz="3600" dirty="0">
                <a:ea typeface="Calibri"/>
                <a:cs typeface="Calibri"/>
              </a:rPr>
              <a:t>Det inkluderer alt fra </a:t>
            </a:r>
            <a:r>
              <a:rPr lang="da-DK" sz="3600" b="1" dirty="0">
                <a:ea typeface="Calibri"/>
                <a:cs typeface="Calibri"/>
              </a:rPr>
              <a:t>arbejdsrettigheder</a:t>
            </a:r>
            <a:r>
              <a:rPr lang="da-DK" sz="3600" dirty="0">
                <a:ea typeface="Calibri"/>
                <a:cs typeface="Calibri"/>
              </a:rPr>
              <a:t>, </a:t>
            </a:r>
            <a:r>
              <a:rPr lang="da-DK" sz="3600" b="1" dirty="0">
                <a:ea typeface="Calibri"/>
                <a:cs typeface="Calibri"/>
              </a:rPr>
              <a:t>diversitet</a:t>
            </a:r>
            <a:r>
              <a:rPr lang="da-DK" sz="3600" dirty="0">
                <a:ea typeface="Calibri"/>
                <a:cs typeface="Calibri"/>
              </a:rPr>
              <a:t> og </a:t>
            </a:r>
            <a:r>
              <a:rPr lang="da-DK" sz="3600" b="1" dirty="0">
                <a:ea typeface="Calibri"/>
                <a:cs typeface="Calibri"/>
              </a:rPr>
              <a:t>inklusion</a:t>
            </a:r>
            <a:r>
              <a:rPr lang="da-DK" sz="3600" dirty="0">
                <a:ea typeface="Calibri"/>
                <a:cs typeface="Calibri"/>
              </a:rPr>
              <a:t> til virksomhedens </a:t>
            </a:r>
            <a:r>
              <a:rPr lang="da-DK" sz="3600" b="1" dirty="0">
                <a:ea typeface="Calibri"/>
                <a:cs typeface="Calibri"/>
              </a:rPr>
              <a:t>engagement i sociale projekter</a:t>
            </a:r>
            <a:r>
              <a:rPr lang="da-DK" sz="3600" dirty="0">
                <a:ea typeface="Calibri"/>
                <a:cs typeface="Calibri"/>
              </a:rPr>
              <a:t>.</a:t>
            </a:r>
            <a:endParaRPr lang="da-DK" dirty="0">
              <a:ea typeface="Calibri"/>
              <a:cs typeface="Calibri"/>
            </a:endParaRPr>
          </a:p>
          <a:p>
            <a:pPr marL="0" indent="0">
              <a:buNone/>
            </a:pPr>
            <a:br>
              <a:rPr lang="en-US" dirty="0"/>
            </a:br>
            <a:endParaRPr lang="en-US" dirty="0"/>
          </a:p>
          <a:p>
            <a:endParaRPr lang="da-DK" dirty="0">
              <a:ea typeface="Calibri"/>
              <a:cs typeface="Calibri"/>
            </a:endParaRPr>
          </a:p>
        </p:txBody>
      </p:sp>
      <p:pic>
        <p:nvPicPr>
          <p:cNvPr id="5" name="Billede 4" descr="Red Tick Clip Art at Clker.com - vector clip art online, royalty free &amp;  public domain">
            <a:extLst>
              <a:ext uri="{FF2B5EF4-FFF2-40B4-BE49-F238E27FC236}">
                <a16:creationId xmlns:a16="http://schemas.microsoft.com/office/drawing/2014/main" id="{FD8C0F29-3FC5-0350-9511-CA585DEA2F34}"/>
              </a:ext>
            </a:extLst>
          </p:cNvPr>
          <p:cNvPicPr>
            <a:picLocks noChangeAspect="1"/>
          </p:cNvPicPr>
          <p:nvPr/>
        </p:nvPicPr>
        <p:blipFill>
          <a:blip r:embed="rId2"/>
          <a:stretch>
            <a:fillRect/>
          </a:stretch>
        </p:blipFill>
        <p:spPr>
          <a:xfrm>
            <a:off x="9352742" y="3635375"/>
            <a:ext cx="2743200" cy="2857500"/>
          </a:xfrm>
          <a:prstGeom prst="rect">
            <a:avLst/>
          </a:prstGeom>
        </p:spPr>
      </p:pic>
    </p:spTree>
    <p:extLst>
      <p:ext uri="{BB962C8B-B14F-4D97-AF65-F5344CB8AC3E}">
        <p14:creationId xmlns:p14="http://schemas.microsoft.com/office/powerpoint/2010/main" val="40582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973696-B99C-8A07-39A4-376B696C2EAC}"/>
              </a:ext>
            </a:extLst>
          </p:cNvPr>
          <p:cNvSpPr>
            <a:spLocks noGrp="1"/>
          </p:cNvSpPr>
          <p:nvPr>
            <p:ph type="title"/>
          </p:nvPr>
        </p:nvSpPr>
        <p:spPr/>
        <p:txBody>
          <a:bodyPr/>
          <a:lstStyle/>
          <a:p>
            <a:r>
              <a:rPr lang="da-DK">
                <a:latin typeface="Arial Black"/>
              </a:rPr>
              <a:t>Kort opsummering på ESG</a:t>
            </a:r>
            <a:endParaRPr lang="da-DK"/>
          </a:p>
        </p:txBody>
      </p:sp>
      <p:sp>
        <p:nvSpPr>
          <p:cNvPr id="3" name="Pladsholder til indhold 2">
            <a:extLst>
              <a:ext uri="{FF2B5EF4-FFF2-40B4-BE49-F238E27FC236}">
                <a16:creationId xmlns:a16="http://schemas.microsoft.com/office/drawing/2014/main" id="{73579394-C176-3917-084E-FF4EA205D4C9}"/>
              </a:ext>
            </a:extLst>
          </p:cNvPr>
          <p:cNvSpPr>
            <a:spLocks noGrp="1"/>
          </p:cNvSpPr>
          <p:nvPr>
            <p:ph idx="1"/>
          </p:nvPr>
        </p:nvSpPr>
        <p:spPr>
          <a:xfrm>
            <a:off x="472440" y="1825625"/>
            <a:ext cx="10881360" cy="4351338"/>
          </a:xfrm>
        </p:spPr>
        <p:txBody>
          <a:bodyPr vert="horz" lIns="91440" tIns="45720" rIns="91440" bIns="45720" rtlCol="0" anchor="t">
            <a:normAutofit fontScale="92500" lnSpcReduction="20000"/>
          </a:bodyPr>
          <a:lstStyle/>
          <a:p>
            <a:pPr marL="0" indent="0">
              <a:buNone/>
            </a:pPr>
            <a:r>
              <a:rPr lang="da-DK" sz="3600" b="1" dirty="0" err="1">
                <a:ea typeface="Calibri"/>
                <a:cs typeface="Calibri"/>
              </a:rPr>
              <a:t>Governance</a:t>
            </a:r>
            <a:r>
              <a:rPr lang="da-DK" sz="3600" b="1" dirty="0">
                <a:ea typeface="Calibri"/>
                <a:cs typeface="Calibri"/>
              </a:rPr>
              <a:t> (G)</a:t>
            </a:r>
            <a:r>
              <a:rPr lang="da-DK" sz="3600" dirty="0">
                <a:ea typeface="Calibri"/>
                <a:cs typeface="Calibri"/>
              </a:rPr>
              <a:t>: </a:t>
            </a:r>
            <a:endParaRPr lang="da-DK" dirty="0">
              <a:ea typeface="Calibri"/>
              <a:cs typeface="Calibri"/>
            </a:endParaRPr>
          </a:p>
          <a:p>
            <a:pPr marL="571500" indent="-571500"/>
            <a:r>
              <a:rPr lang="da-DK" sz="3600" dirty="0" err="1">
                <a:ea typeface="Calibri"/>
                <a:cs typeface="Calibri"/>
              </a:rPr>
              <a:t>Governance</a:t>
            </a:r>
            <a:r>
              <a:rPr lang="da-DK" sz="3600" dirty="0">
                <a:ea typeface="Calibri"/>
                <a:cs typeface="Calibri"/>
              </a:rPr>
              <a:t> handler om, hvordan virksomheden </a:t>
            </a:r>
            <a:r>
              <a:rPr lang="da-DK" sz="3600" b="1" dirty="0">
                <a:ea typeface="Calibri"/>
                <a:cs typeface="Calibri"/>
              </a:rPr>
              <a:t>styres</a:t>
            </a:r>
            <a:r>
              <a:rPr lang="da-DK" sz="3600" dirty="0">
                <a:ea typeface="Calibri"/>
                <a:cs typeface="Calibri"/>
              </a:rPr>
              <a:t>. </a:t>
            </a:r>
            <a:endParaRPr lang="da-DK" dirty="0">
              <a:ea typeface="Calibri"/>
              <a:cs typeface="Calibri"/>
            </a:endParaRPr>
          </a:p>
          <a:p>
            <a:pPr marL="571500" indent="-571500"/>
            <a:r>
              <a:rPr lang="da-DK" sz="3600" dirty="0">
                <a:ea typeface="Calibri"/>
                <a:cs typeface="Calibri"/>
              </a:rPr>
              <a:t>Det dækker over </a:t>
            </a:r>
            <a:r>
              <a:rPr lang="da-DK" sz="3600" b="1" dirty="0">
                <a:ea typeface="Calibri"/>
                <a:cs typeface="Calibri"/>
              </a:rPr>
              <a:t>ledelsesstrukturer</a:t>
            </a:r>
            <a:r>
              <a:rPr lang="da-DK" sz="3600" dirty="0">
                <a:ea typeface="Calibri"/>
                <a:cs typeface="Calibri"/>
              </a:rPr>
              <a:t>, </a:t>
            </a:r>
            <a:r>
              <a:rPr lang="da-DK" sz="3600" b="1" dirty="0">
                <a:ea typeface="Calibri"/>
                <a:cs typeface="Calibri"/>
              </a:rPr>
              <a:t>etiske retningslinjer</a:t>
            </a:r>
            <a:r>
              <a:rPr lang="da-DK" sz="3600" dirty="0">
                <a:ea typeface="Calibri"/>
                <a:cs typeface="Calibri"/>
              </a:rPr>
              <a:t>, </a:t>
            </a:r>
            <a:r>
              <a:rPr lang="da-DK" sz="3600" b="1" dirty="0">
                <a:ea typeface="Calibri"/>
                <a:cs typeface="Calibri"/>
              </a:rPr>
              <a:t>korruption</a:t>
            </a:r>
            <a:r>
              <a:rPr lang="da-DK" sz="3600" dirty="0">
                <a:ea typeface="Calibri"/>
                <a:cs typeface="Calibri"/>
              </a:rPr>
              <a:t> og hvordan virksomheden sikrer </a:t>
            </a:r>
            <a:r>
              <a:rPr lang="da-DK" sz="3600" b="1" dirty="0">
                <a:ea typeface="Calibri"/>
                <a:cs typeface="Calibri"/>
              </a:rPr>
              <a:t>gennemsigtighed</a:t>
            </a:r>
            <a:r>
              <a:rPr lang="da-DK" sz="3600" dirty="0">
                <a:ea typeface="Calibri"/>
                <a:cs typeface="Calibri"/>
              </a:rPr>
              <a:t> og </a:t>
            </a:r>
            <a:r>
              <a:rPr lang="da-DK" sz="3600" b="1" dirty="0">
                <a:ea typeface="Calibri"/>
                <a:cs typeface="Calibri"/>
              </a:rPr>
              <a:t>ansvarlighed over for sine interessenter og omverden</a:t>
            </a:r>
            <a:endParaRPr lang="da-DK" sz="3600" dirty="0">
              <a:ea typeface="Calibri"/>
              <a:cs typeface="Calibri"/>
            </a:endParaRPr>
          </a:p>
          <a:p>
            <a:pPr marL="571500" indent="-571500"/>
            <a:endParaRPr lang="da-DK" dirty="0">
              <a:ea typeface="Calibri"/>
              <a:cs typeface="Calibri"/>
            </a:endParaRPr>
          </a:p>
          <a:p>
            <a:pPr marL="0" indent="0">
              <a:buNone/>
            </a:pPr>
            <a:endParaRPr lang="da-DK" sz="3600" dirty="0">
              <a:ea typeface="Calibri"/>
              <a:cs typeface="Calibri"/>
            </a:endParaRPr>
          </a:p>
          <a:p>
            <a:pPr marL="0" indent="0">
              <a:buNone/>
            </a:pPr>
            <a:br>
              <a:rPr lang="en-US" dirty="0"/>
            </a:br>
            <a:endParaRPr lang="en-US" dirty="0"/>
          </a:p>
          <a:p>
            <a:endParaRPr lang="da-DK" dirty="0">
              <a:ea typeface="Calibri"/>
              <a:cs typeface="Calibri"/>
            </a:endParaRPr>
          </a:p>
        </p:txBody>
      </p:sp>
      <p:pic>
        <p:nvPicPr>
          <p:cNvPr id="5" name="Billede 4" descr="Red Tick Clip Art at Clker.com - vector clip art online, royalty free &amp;  public domain">
            <a:extLst>
              <a:ext uri="{FF2B5EF4-FFF2-40B4-BE49-F238E27FC236}">
                <a16:creationId xmlns:a16="http://schemas.microsoft.com/office/drawing/2014/main" id="{280C5111-44A9-7600-E19E-943AE628F985}"/>
              </a:ext>
            </a:extLst>
          </p:cNvPr>
          <p:cNvPicPr>
            <a:picLocks noChangeAspect="1"/>
          </p:cNvPicPr>
          <p:nvPr/>
        </p:nvPicPr>
        <p:blipFill>
          <a:blip r:embed="rId2"/>
          <a:stretch>
            <a:fillRect/>
          </a:stretch>
        </p:blipFill>
        <p:spPr>
          <a:xfrm>
            <a:off x="9240982" y="3427268"/>
            <a:ext cx="2743200" cy="2857500"/>
          </a:xfrm>
          <a:prstGeom prst="rect">
            <a:avLst/>
          </a:prstGeom>
        </p:spPr>
      </p:pic>
    </p:spTree>
    <p:extLst>
      <p:ext uri="{BB962C8B-B14F-4D97-AF65-F5344CB8AC3E}">
        <p14:creationId xmlns:p14="http://schemas.microsoft.com/office/powerpoint/2010/main" val="58839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dsholder til indhold 3" descr="EU-krav til ESG-rapportering er nu vedtaget | Roesgaard">
            <a:extLst>
              <a:ext uri="{FF2B5EF4-FFF2-40B4-BE49-F238E27FC236}">
                <a16:creationId xmlns:a16="http://schemas.microsoft.com/office/drawing/2014/main" id="{7B24E90D-A985-C453-CF88-FF93208B2988}"/>
              </a:ext>
            </a:extLst>
          </p:cNvPr>
          <p:cNvPicPr>
            <a:picLocks noGrp="1" noChangeAspect="1"/>
          </p:cNvPicPr>
          <p:nvPr>
            <p:ph idx="1"/>
          </p:nvPr>
        </p:nvPicPr>
        <p:blipFill>
          <a:blip r:embed="rId3"/>
          <a:stretch>
            <a:fillRect/>
          </a:stretch>
        </p:blipFill>
        <p:spPr>
          <a:xfrm>
            <a:off x="421478" y="315481"/>
            <a:ext cx="10656317" cy="5861482"/>
          </a:xfrm>
        </p:spPr>
      </p:pic>
      <p:sp>
        <p:nvSpPr>
          <p:cNvPr id="5" name="Tekstfelt 4">
            <a:extLst>
              <a:ext uri="{FF2B5EF4-FFF2-40B4-BE49-F238E27FC236}">
                <a16:creationId xmlns:a16="http://schemas.microsoft.com/office/drawing/2014/main" id="{A5D5DA31-5F58-3824-9F7F-35641DBA5D58}"/>
              </a:ext>
            </a:extLst>
          </p:cNvPr>
          <p:cNvSpPr txBox="1"/>
          <p:nvPr/>
        </p:nvSpPr>
        <p:spPr>
          <a:xfrm>
            <a:off x="-1" y="6172199"/>
            <a:ext cx="288867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a-DK">
                <a:ea typeface="Calibri"/>
                <a:cs typeface="Calibri"/>
              </a:rPr>
              <a:t>Kilde: </a:t>
            </a:r>
            <a:r>
              <a:rPr lang="da-DK">
                <a:ea typeface="Calibri"/>
                <a:cs typeface="Calibri"/>
                <a:hlinkClick r:id="rId4"/>
              </a:rPr>
              <a:t>https://roesgaard.dk/</a:t>
            </a:r>
            <a:endParaRPr lang="da-DK"/>
          </a:p>
        </p:txBody>
      </p:sp>
      <p:sp>
        <p:nvSpPr>
          <p:cNvPr id="6" name="Ellipse 5">
            <a:extLst>
              <a:ext uri="{FF2B5EF4-FFF2-40B4-BE49-F238E27FC236}">
                <a16:creationId xmlns:a16="http://schemas.microsoft.com/office/drawing/2014/main" id="{8225CAF0-0FD2-4F69-9AC9-16837CDCBAB9}"/>
              </a:ext>
            </a:extLst>
          </p:cNvPr>
          <p:cNvSpPr/>
          <p:nvPr/>
        </p:nvSpPr>
        <p:spPr>
          <a:xfrm>
            <a:off x="2639291" y="4010891"/>
            <a:ext cx="6470072" cy="2854036"/>
          </a:xfrm>
          <a:prstGeom prst="ellipse">
            <a:avLst/>
          </a:prstGeom>
          <a:noFill/>
          <a:ln w="571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811699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2E75A8-DDF7-492A-C8CF-5BC4815F6F05}"/>
              </a:ext>
            </a:extLst>
          </p:cNvPr>
          <p:cNvSpPr>
            <a:spLocks noGrp="1"/>
          </p:cNvSpPr>
          <p:nvPr>
            <p:ph type="title"/>
          </p:nvPr>
        </p:nvSpPr>
        <p:spPr/>
        <p:txBody>
          <a:bodyPr/>
          <a:lstStyle/>
          <a:p>
            <a:r>
              <a:rPr lang="da-DK">
                <a:latin typeface="Arial Black"/>
              </a:rPr>
              <a:t>Hvorfor og hvordan med ESG rapportering?</a:t>
            </a:r>
            <a:endParaRPr lang="da-DK"/>
          </a:p>
        </p:txBody>
      </p:sp>
      <p:sp>
        <p:nvSpPr>
          <p:cNvPr id="3" name="Pladsholder til indhold 2">
            <a:extLst>
              <a:ext uri="{FF2B5EF4-FFF2-40B4-BE49-F238E27FC236}">
                <a16:creationId xmlns:a16="http://schemas.microsoft.com/office/drawing/2014/main" id="{479E8B93-9588-6B6A-CC82-35874916BE97}"/>
              </a:ext>
            </a:extLst>
          </p:cNvPr>
          <p:cNvSpPr>
            <a:spLocks noGrp="1"/>
          </p:cNvSpPr>
          <p:nvPr>
            <p:ph idx="1"/>
          </p:nvPr>
        </p:nvSpPr>
        <p:spPr>
          <a:xfrm>
            <a:off x="497840" y="1825625"/>
            <a:ext cx="11267440" cy="4351338"/>
          </a:xfrm>
        </p:spPr>
        <p:txBody>
          <a:bodyPr vert="horz" lIns="91440" tIns="45720" rIns="91440" bIns="45720" rtlCol="0" anchor="t">
            <a:normAutofit/>
          </a:bodyPr>
          <a:lstStyle/>
          <a:p>
            <a:r>
              <a:rPr lang="da-DK" dirty="0">
                <a:ea typeface="Calibri"/>
                <a:cs typeface="Calibri"/>
              </a:rPr>
              <a:t>Der findes</a:t>
            </a:r>
            <a:r>
              <a:rPr lang="da-DK" b="1" dirty="0">
                <a:ea typeface="Calibri"/>
                <a:cs typeface="Calibri"/>
              </a:rPr>
              <a:t> særlige regler</a:t>
            </a:r>
            <a:r>
              <a:rPr lang="da-DK" dirty="0">
                <a:ea typeface="Calibri"/>
                <a:cs typeface="Calibri"/>
              </a:rPr>
              <a:t>, som virksomheder kan følge, når de skal fortælle om deres arbejde med ESG. </a:t>
            </a:r>
            <a:r>
              <a:rPr lang="da-DK" b="1" dirty="0">
                <a:ea typeface="Calibri"/>
                <a:cs typeface="Calibri"/>
              </a:rPr>
              <a:t>ESG er delt op i 12 standarder</a:t>
            </a:r>
            <a:r>
              <a:rPr lang="da-DK" dirty="0">
                <a:ea typeface="Calibri"/>
                <a:cs typeface="Calibri"/>
              </a:rPr>
              <a:t>.</a:t>
            </a:r>
          </a:p>
          <a:p>
            <a:endParaRPr lang="da-DK" dirty="0">
              <a:ea typeface="Calibri"/>
              <a:cs typeface="Calibri"/>
            </a:endParaRPr>
          </a:p>
          <a:p>
            <a:r>
              <a:rPr lang="da-DK" dirty="0">
                <a:ea typeface="Calibri"/>
                <a:cs typeface="Calibri"/>
              </a:rPr>
              <a:t>Virksomheder skal samle </a:t>
            </a:r>
            <a:r>
              <a:rPr lang="da-DK" b="1" dirty="0">
                <a:ea typeface="Calibri"/>
                <a:cs typeface="Calibri"/>
              </a:rPr>
              <a:t>en masse data</a:t>
            </a:r>
            <a:r>
              <a:rPr lang="da-DK" dirty="0">
                <a:ea typeface="Calibri"/>
                <a:cs typeface="Calibri"/>
              </a:rPr>
              <a:t>, som kan vise, hvordan de klarer sig på ESG områderne. Det kan være tal for energiforbrug eller spørgeskemaer om, hvordan medarbejderne har det på arbejdspladsen.</a:t>
            </a:r>
          </a:p>
          <a:p>
            <a:r>
              <a:rPr lang="da-DK" dirty="0">
                <a:ea typeface="Calibri"/>
                <a:cs typeface="Calibri"/>
              </a:rPr>
              <a:t> Faktisk er der i alt over 1140 datapunkter…. Men man skal ikke rapportere på alle.</a:t>
            </a:r>
          </a:p>
          <a:p>
            <a:endParaRPr lang="da-DK" dirty="0">
              <a:ea typeface="Calibri"/>
              <a:cs typeface="Calibri"/>
            </a:endParaRPr>
          </a:p>
          <a:p>
            <a:endParaRPr lang="da-DK" dirty="0">
              <a:ea typeface="Calibri"/>
              <a:cs typeface="Calibri"/>
            </a:endParaRPr>
          </a:p>
          <a:p>
            <a:endParaRPr lang="da-DK" dirty="0">
              <a:ea typeface="Calibri"/>
              <a:cs typeface="Calibri"/>
            </a:endParaRPr>
          </a:p>
          <a:p>
            <a:endParaRPr lang="da-DK" dirty="0">
              <a:ea typeface="Calibri"/>
              <a:cs typeface="Calibri"/>
            </a:endParaRPr>
          </a:p>
        </p:txBody>
      </p:sp>
    </p:spTree>
    <p:extLst>
      <p:ext uri="{BB962C8B-B14F-4D97-AF65-F5344CB8AC3E}">
        <p14:creationId xmlns:p14="http://schemas.microsoft.com/office/powerpoint/2010/main" val="4011040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20AFFC-AAAF-86FA-5DAD-85C7EC632FF6}"/>
              </a:ext>
            </a:extLst>
          </p:cNvPr>
          <p:cNvSpPr>
            <a:spLocks noGrp="1"/>
          </p:cNvSpPr>
          <p:nvPr>
            <p:ph type="title"/>
          </p:nvPr>
        </p:nvSpPr>
        <p:spPr>
          <a:xfrm>
            <a:off x="662940" y="1432561"/>
            <a:ext cx="10866120" cy="3119120"/>
          </a:xfrm>
        </p:spPr>
        <p:txBody>
          <a:bodyPr>
            <a:normAutofit/>
          </a:bodyPr>
          <a:lstStyle/>
          <a:p>
            <a:pPr algn="ctr"/>
            <a:r>
              <a:rPr lang="da-DK" dirty="0"/>
              <a:t>Hvad kunne </a:t>
            </a:r>
            <a:r>
              <a:rPr lang="da-DK" u="sng" dirty="0"/>
              <a:t>fordele</a:t>
            </a:r>
            <a:r>
              <a:rPr lang="da-DK" dirty="0"/>
              <a:t> og </a:t>
            </a:r>
            <a:r>
              <a:rPr lang="da-DK" u="sng" dirty="0"/>
              <a:t>ulemper</a:t>
            </a:r>
            <a:r>
              <a:rPr lang="da-DK" dirty="0"/>
              <a:t> være ved, at et samlet Europa nu skal påbegynde ESG rapportering?</a:t>
            </a:r>
          </a:p>
        </p:txBody>
      </p:sp>
    </p:spTree>
    <p:extLst>
      <p:ext uri="{BB962C8B-B14F-4D97-AF65-F5344CB8AC3E}">
        <p14:creationId xmlns:p14="http://schemas.microsoft.com/office/powerpoint/2010/main" val="4873124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F1EA22-DA3E-4C3F-A634-64C0ADC78381}"/>
              </a:ext>
            </a:extLst>
          </p:cNvPr>
          <p:cNvSpPr>
            <a:spLocks noGrp="1"/>
          </p:cNvSpPr>
          <p:nvPr>
            <p:ph type="title"/>
          </p:nvPr>
        </p:nvSpPr>
        <p:spPr>
          <a:xfrm>
            <a:off x="401320" y="833120"/>
            <a:ext cx="11297920" cy="4876799"/>
          </a:xfrm>
        </p:spPr>
        <p:txBody>
          <a:bodyPr>
            <a:normAutofit/>
          </a:bodyPr>
          <a:lstStyle/>
          <a:p>
            <a:pPr algn="ctr"/>
            <a:r>
              <a:rPr lang="da-DK" dirty="0">
                <a:latin typeface="Arial Black"/>
              </a:rPr>
              <a:t>Gorilla Juice</a:t>
            </a:r>
            <a:br>
              <a:rPr lang="da-DK" dirty="0">
                <a:latin typeface="Arial Black"/>
              </a:rPr>
            </a:br>
            <a:r>
              <a:rPr lang="da-DK" dirty="0">
                <a:latin typeface="Arial Black"/>
              </a:rPr>
              <a:t>skal også snart i gang med denne rapportering og jeres skarpe blik er en kæmpe hjælp</a:t>
            </a:r>
            <a:br>
              <a:rPr lang="da-DK" dirty="0">
                <a:latin typeface="Arial Black"/>
              </a:rPr>
            </a:br>
            <a:br>
              <a:rPr lang="da-DK" dirty="0">
                <a:latin typeface="Arial Black"/>
              </a:rPr>
            </a:br>
            <a:r>
              <a:rPr lang="da-DK" dirty="0">
                <a:latin typeface="Arial Black"/>
              </a:rPr>
              <a:t>Kan I spotte om de mon allerede er i gang?</a:t>
            </a:r>
            <a:endParaRPr lang="da-DK" dirty="0"/>
          </a:p>
        </p:txBody>
      </p:sp>
    </p:spTree>
    <p:extLst>
      <p:ext uri="{BB962C8B-B14F-4D97-AF65-F5344CB8AC3E}">
        <p14:creationId xmlns:p14="http://schemas.microsoft.com/office/powerpoint/2010/main" val="1268049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2A402F"/>
        </a:solidFill>
        <a:effectLst/>
      </p:bgPr>
    </p:bg>
    <p:spTree>
      <p:nvGrpSpPr>
        <p:cNvPr id="1" name=""/>
        <p:cNvGrpSpPr/>
        <p:nvPr/>
      </p:nvGrpSpPr>
      <p:grpSpPr>
        <a:xfrm>
          <a:off x="0" y="0"/>
          <a:ext cx="0" cy="0"/>
          <a:chOff x="0" y="0"/>
          <a:chExt cx="0" cy="0"/>
        </a:xfrm>
      </p:grpSpPr>
      <p:pic>
        <p:nvPicPr>
          <p:cNvPr id="69634" name="Picture 2">
            <a:extLst>
              <a:ext uri="{FF2B5EF4-FFF2-40B4-BE49-F238E27FC236}">
                <a16:creationId xmlns:a16="http://schemas.microsoft.com/office/drawing/2014/main" id="{7E0ADA7E-5E3D-EF91-8305-916D52CC26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4193566D-BC5E-4AA5-13B7-1FB74B6646A8}"/>
              </a:ext>
            </a:extLst>
          </p:cNvPr>
          <p:cNvSpPr>
            <a:spLocks noGrp="1"/>
          </p:cNvSpPr>
          <p:nvPr>
            <p:ph type="title"/>
          </p:nvPr>
        </p:nvSpPr>
        <p:spPr>
          <a:xfrm>
            <a:off x="28698" y="26739"/>
            <a:ext cx="6095999" cy="6679883"/>
          </a:xfrm>
        </p:spPr>
        <p:txBody>
          <a:bodyPr/>
          <a:lstStyle/>
          <a:p>
            <a:pPr algn="ctr"/>
            <a:r>
              <a:rPr lang="da-DK" i="1">
                <a:solidFill>
                  <a:schemeClr val="bg1"/>
                </a:solidFill>
                <a:effectLst>
                  <a:outerShdw blurRad="38100" dist="38100" dir="2700000" algn="tl">
                    <a:srgbClr val="000000">
                      <a:alpha val="43137"/>
                    </a:srgbClr>
                  </a:outerShdw>
                </a:effectLst>
                <a:latin typeface="Arial Black"/>
              </a:rPr>
              <a:t>Hej med jer</a:t>
            </a:r>
            <a:endParaRPr lang="da-DK" i="1">
              <a:solidFill>
                <a:schemeClr val="bg1"/>
              </a:solidFill>
              <a:effectLst>
                <a:outerShdw blurRad="38100" dist="38100" dir="2700000" algn="tl">
                  <a:srgbClr val="000000">
                    <a:alpha val="43137"/>
                  </a:srgbClr>
                </a:outerShdw>
              </a:effectLst>
            </a:endParaRPr>
          </a:p>
        </p:txBody>
      </p:sp>
      <p:sp>
        <p:nvSpPr>
          <p:cNvPr id="3" name="Pladsholder til tekst 2">
            <a:extLst>
              <a:ext uri="{FF2B5EF4-FFF2-40B4-BE49-F238E27FC236}">
                <a16:creationId xmlns:a16="http://schemas.microsoft.com/office/drawing/2014/main" id="{F9BB6936-AC38-5377-48AC-DC4DF1CF9F64}"/>
              </a:ext>
            </a:extLst>
          </p:cNvPr>
          <p:cNvSpPr>
            <a:spLocks noGrp="1"/>
          </p:cNvSpPr>
          <p:nvPr>
            <p:ph type="body" sz="quarter" idx="13"/>
          </p:nvPr>
        </p:nvSpPr>
        <p:spPr>
          <a:xfrm>
            <a:off x="782321" y="1595120"/>
            <a:ext cx="4978400" cy="4649120"/>
          </a:xfrm>
        </p:spPr>
        <p:txBody>
          <a:bodyPr vert="horz" lIns="91440" tIns="45720" rIns="91440" bIns="45720" rtlCol="0" anchor="t">
            <a:normAutofit/>
          </a:bodyPr>
          <a:lstStyle/>
          <a:p>
            <a:pPr marL="0" indent="0" algn="ctr">
              <a:buNone/>
            </a:pPr>
            <a:endParaRPr lang="da-DK" sz="3600" i="1">
              <a:solidFill>
                <a:schemeClr val="bg1"/>
              </a:solidFill>
              <a:ea typeface="Calibri"/>
              <a:cs typeface="Calibri"/>
            </a:endParaRPr>
          </a:p>
          <a:p>
            <a:pPr marL="0" indent="0" algn="ctr">
              <a:buNone/>
            </a:pPr>
            <a:endParaRPr lang="da-DK" sz="3600">
              <a:solidFill>
                <a:schemeClr val="bg1"/>
              </a:solidFill>
              <a:ea typeface="Calibri"/>
              <a:cs typeface="Calibri"/>
            </a:endParaRPr>
          </a:p>
          <a:p>
            <a:pPr marL="0" indent="0" algn="ctr">
              <a:buNone/>
            </a:pPr>
            <a:endParaRPr lang="da-DK" sz="3600">
              <a:solidFill>
                <a:schemeClr val="bg1"/>
              </a:solidFill>
            </a:endParaRPr>
          </a:p>
        </p:txBody>
      </p:sp>
      <p:pic>
        <p:nvPicPr>
          <p:cNvPr id="5" name="Billede 4" descr="Et billede, der indeholder logo&#10;&#10;Automatisk genereret beskrivelse">
            <a:extLst>
              <a:ext uri="{FF2B5EF4-FFF2-40B4-BE49-F238E27FC236}">
                <a16:creationId xmlns:a16="http://schemas.microsoft.com/office/drawing/2014/main" id="{9AD1ACA5-3EEB-76B3-76BA-541C9F40D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4406" y="286433"/>
            <a:ext cx="907776" cy="907776"/>
          </a:xfrm>
          <a:prstGeom prst="rect">
            <a:avLst/>
          </a:prstGeom>
        </p:spPr>
      </p:pic>
    </p:spTree>
    <p:extLst>
      <p:ext uri="{BB962C8B-B14F-4D97-AF65-F5344CB8AC3E}">
        <p14:creationId xmlns:p14="http://schemas.microsoft.com/office/powerpoint/2010/main" val="1487483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8313B9-F660-72DB-CDA5-C6D60029AE37}"/>
              </a:ext>
            </a:extLst>
          </p:cNvPr>
          <p:cNvSpPr>
            <a:spLocks noGrp="1"/>
          </p:cNvSpPr>
          <p:nvPr>
            <p:ph type="title"/>
          </p:nvPr>
        </p:nvSpPr>
        <p:spPr>
          <a:xfrm>
            <a:off x="160952" y="473982"/>
            <a:ext cx="11788096" cy="5618624"/>
          </a:xfrm>
        </p:spPr>
        <p:txBody>
          <a:bodyPr>
            <a:normAutofit/>
          </a:bodyPr>
          <a:lstStyle/>
          <a:p>
            <a:pPr algn="ctr"/>
            <a:r>
              <a:rPr lang="da-DK" sz="5400" b="1" dirty="0">
                <a:solidFill>
                  <a:schemeClr val="accent4">
                    <a:lumMod val="50000"/>
                  </a:schemeClr>
                </a:solidFill>
                <a:latin typeface="Congenial Black"/>
              </a:rPr>
              <a:t>Når du hører ordet bæredygtighed </a:t>
            </a:r>
            <a:br>
              <a:rPr lang="da-DK" sz="5400" b="1" dirty="0">
                <a:solidFill>
                  <a:schemeClr val="accent4">
                    <a:lumMod val="50000"/>
                  </a:schemeClr>
                </a:solidFill>
                <a:latin typeface="Congenial Black"/>
              </a:rPr>
            </a:br>
            <a:r>
              <a:rPr lang="da-DK" sz="3600" b="1" dirty="0">
                <a:solidFill>
                  <a:schemeClr val="accent4">
                    <a:lumMod val="50000"/>
                  </a:schemeClr>
                </a:solidFill>
                <a:latin typeface="Congenial Black"/>
              </a:rPr>
              <a:t> hvad kunne det konkret være?</a:t>
            </a:r>
            <a:br>
              <a:rPr lang="da-DK" sz="3600" b="1" dirty="0">
                <a:solidFill>
                  <a:schemeClr val="accent4">
                    <a:lumMod val="50000"/>
                  </a:schemeClr>
                </a:solidFill>
                <a:latin typeface="Congenial Black"/>
              </a:rPr>
            </a:br>
            <a:br>
              <a:rPr lang="da-DK" sz="3600" b="1" dirty="0">
                <a:latin typeface="Congenial Black"/>
              </a:rPr>
            </a:br>
            <a:r>
              <a:rPr lang="da-DK" sz="3600" b="1" dirty="0">
                <a:solidFill>
                  <a:schemeClr val="accent4">
                    <a:lumMod val="50000"/>
                  </a:schemeClr>
                </a:solidFill>
                <a:latin typeface="Congenial Black"/>
              </a:rPr>
              <a:t>Og hvordan kunne en virksomhed arbejde med bæredygtighed?</a:t>
            </a:r>
          </a:p>
        </p:txBody>
      </p:sp>
    </p:spTree>
    <p:extLst>
      <p:ext uri="{BB962C8B-B14F-4D97-AF65-F5344CB8AC3E}">
        <p14:creationId xmlns:p14="http://schemas.microsoft.com/office/powerpoint/2010/main" val="425412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6950BFC3-D8DA-4A85-94F7-54DA5524770B}">
      <p188:commentRel xmlns:p188="http://schemas.microsoft.com/office/powerpoint/2018/8/main" r:id="rId2"/>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EDD78B-FD6C-CDFE-1CF1-E80F7F49BA42}"/>
              </a:ext>
            </a:extLst>
          </p:cNvPr>
          <p:cNvSpPr>
            <a:spLocks noGrp="1"/>
          </p:cNvSpPr>
          <p:nvPr>
            <p:ph type="title"/>
          </p:nvPr>
        </p:nvSpPr>
        <p:spPr>
          <a:xfrm>
            <a:off x="526757" y="674614"/>
            <a:ext cx="11077242" cy="5501323"/>
          </a:xfrm>
        </p:spPr>
        <p:txBody>
          <a:bodyPr>
            <a:normAutofit fontScale="90000"/>
          </a:bodyPr>
          <a:lstStyle/>
          <a:p>
            <a:r>
              <a:rPr lang="da-DK" sz="6600" i="1" dirty="0">
                <a:latin typeface="Congenial Black"/>
              </a:rPr>
              <a:t>Vi vil vildt gerne i gang med ESG rapportering og måske gør vi allerede noget?</a:t>
            </a:r>
            <a:br>
              <a:rPr lang="da-DK" sz="6600" i="1" dirty="0">
                <a:latin typeface="Congenial Black"/>
              </a:rPr>
            </a:br>
            <a:br>
              <a:rPr lang="da-DK" sz="6600" i="1" dirty="0"/>
            </a:br>
            <a:r>
              <a:rPr lang="da-DK" sz="6600" i="1" dirty="0">
                <a:latin typeface="Congenial Black"/>
              </a:rPr>
              <a:t>Vi har brug for hjælp til at "spotte" det ESG, som vi allerede gør – eller ikke gør.</a:t>
            </a:r>
            <a:endParaRPr lang="da-DK" sz="6600" i="1" dirty="0"/>
          </a:p>
        </p:txBody>
      </p:sp>
    </p:spTree>
    <p:extLst>
      <p:ext uri="{BB962C8B-B14F-4D97-AF65-F5344CB8AC3E}">
        <p14:creationId xmlns:p14="http://schemas.microsoft.com/office/powerpoint/2010/main" val="1081751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a:extLst>
              <a:ext uri="{FF2B5EF4-FFF2-40B4-BE49-F238E27FC236}">
                <a16:creationId xmlns:a16="http://schemas.microsoft.com/office/drawing/2014/main" id="{23B624CD-6CF1-2196-73CD-9BB0F6ABA1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0647"/>
            <a:ext cx="12192000" cy="6832600"/>
          </a:xfrm>
          <a:prstGeom prst="rect">
            <a:avLst/>
          </a:prstGeom>
          <a:noFill/>
          <a:extLst>
            <a:ext uri="{909E8E84-426E-40DD-AFC4-6F175D3DCCD1}">
              <a14:hiddenFill xmlns:a14="http://schemas.microsoft.com/office/drawing/2010/main">
                <a:solidFill>
                  <a:srgbClr val="FFFFFF"/>
                </a:solidFill>
              </a14:hiddenFill>
            </a:ext>
          </a:extLst>
        </p:spPr>
      </p:pic>
      <p:pic>
        <p:nvPicPr>
          <p:cNvPr id="4" name="Billede 3" descr="Et billede, der indeholder logo&#10;&#10;Automatisk genereret beskrivelse">
            <a:extLst>
              <a:ext uri="{FF2B5EF4-FFF2-40B4-BE49-F238E27FC236}">
                <a16:creationId xmlns:a16="http://schemas.microsoft.com/office/drawing/2014/main" id="{FA5C85E7-A14C-3209-8412-3DD5B1D2E8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84406" y="286433"/>
            <a:ext cx="907776" cy="907776"/>
          </a:xfrm>
          <a:prstGeom prst="rect">
            <a:avLst/>
          </a:prstGeom>
        </p:spPr>
      </p:pic>
      <p:sp>
        <p:nvSpPr>
          <p:cNvPr id="5" name="Titel 4">
            <a:extLst>
              <a:ext uri="{FF2B5EF4-FFF2-40B4-BE49-F238E27FC236}">
                <a16:creationId xmlns:a16="http://schemas.microsoft.com/office/drawing/2014/main" id="{043EB6DA-69FA-02E9-A4CA-B6A5F7E13EB4}"/>
              </a:ext>
            </a:extLst>
          </p:cNvPr>
          <p:cNvSpPr>
            <a:spLocks noGrp="1"/>
          </p:cNvSpPr>
          <p:nvPr>
            <p:ph type="title"/>
          </p:nvPr>
        </p:nvSpPr>
        <p:spPr/>
        <p:txBody>
          <a:bodyPr/>
          <a:lstStyle/>
          <a:p>
            <a:r>
              <a:rPr lang="da-DK" dirty="0">
                <a:solidFill>
                  <a:schemeClr val="bg1"/>
                </a:solidFill>
                <a:effectLst>
                  <a:outerShdw blurRad="38100" dist="38100" dir="2700000" algn="tl">
                    <a:srgbClr val="000000">
                      <a:alpha val="43137"/>
                    </a:srgbClr>
                  </a:outerShdw>
                </a:effectLst>
              </a:rPr>
              <a:t>En hilsen fra Dana </a:t>
            </a:r>
            <a:r>
              <a:rPr lang="da-DK" dirty="0" err="1">
                <a:solidFill>
                  <a:schemeClr val="bg1"/>
                </a:solidFill>
                <a:effectLst>
                  <a:outerShdw blurRad="38100" dist="38100" dir="2700000" algn="tl">
                    <a:srgbClr val="000000">
                      <a:alpha val="43137"/>
                    </a:srgbClr>
                  </a:outerShdw>
                </a:effectLst>
              </a:rPr>
              <a:t>Banana</a:t>
            </a:r>
            <a:r>
              <a:rPr lang="da-DK" dirty="0">
                <a:solidFill>
                  <a:schemeClr val="bg1"/>
                </a:solidFill>
                <a:effectLst>
                  <a:outerShdw blurRad="38100" dist="38100" dir="2700000" algn="tl">
                    <a:srgbClr val="000000">
                      <a:alpha val="43137"/>
                    </a:srgbClr>
                  </a:outerShdw>
                </a:effectLst>
              </a:rPr>
              <a:t> og historien bag Gorilla Juice</a:t>
            </a:r>
            <a:endParaRPr lang="da-DK" dirty="0"/>
          </a:p>
        </p:txBody>
      </p:sp>
      <p:pic>
        <p:nvPicPr>
          <p:cNvPr id="6" name="Onlinemedier 3" title="En hilsen fra Dana Banana">
            <a:hlinkClick r:id="" action="ppaction://media"/>
            <a:extLst>
              <a:ext uri="{FF2B5EF4-FFF2-40B4-BE49-F238E27FC236}">
                <a16:creationId xmlns:a16="http://schemas.microsoft.com/office/drawing/2014/main" id="{2615025A-984E-2BC1-C491-527601FD93F4}"/>
              </a:ext>
            </a:extLst>
          </p:cNvPr>
          <p:cNvPicPr>
            <a:picLocks noGrp="1" noRot="1" noChangeAspect="1"/>
          </p:cNvPicPr>
          <p:nvPr>
            <p:ph idx="1"/>
            <a:videoFile r:link="rId1"/>
          </p:nvPr>
        </p:nvPicPr>
        <p:blipFill>
          <a:blip r:embed="rId5"/>
          <a:stretch>
            <a:fillRect/>
          </a:stretch>
        </p:blipFill>
        <p:spPr>
          <a:xfrm>
            <a:off x="2632207" y="1895911"/>
            <a:ext cx="6685763" cy="3777712"/>
          </a:xfrm>
          <a:prstGeom prst="rect">
            <a:avLst/>
          </a:prstGeom>
        </p:spPr>
      </p:pic>
    </p:spTree>
    <p:extLst>
      <p:ext uri="{BB962C8B-B14F-4D97-AF65-F5344CB8AC3E}">
        <p14:creationId xmlns:p14="http://schemas.microsoft.com/office/powerpoint/2010/main" val="1674562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a:extLst>
              <a:ext uri="{FF2B5EF4-FFF2-40B4-BE49-F238E27FC236}">
                <a16:creationId xmlns:a16="http://schemas.microsoft.com/office/drawing/2014/main" id="{5EAAA78C-82EA-6429-E299-E2C3A5C850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326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A41FA568-C9B5-590A-E2C8-F4F731EE73B0}"/>
              </a:ext>
            </a:extLst>
          </p:cNvPr>
          <p:cNvSpPr>
            <a:spLocks noGrp="1"/>
          </p:cNvSpPr>
          <p:nvPr>
            <p:ph type="title"/>
          </p:nvPr>
        </p:nvSpPr>
        <p:spPr>
          <a:xfrm>
            <a:off x="680720" y="365125"/>
            <a:ext cx="10673080" cy="1325563"/>
          </a:xfrm>
        </p:spPr>
        <p:txBody>
          <a:bodyPr/>
          <a:lstStyle/>
          <a:p>
            <a:r>
              <a:rPr lang="da-DK">
                <a:solidFill>
                  <a:schemeClr val="bg1"/>
                </a:solidFill>
              </a:rPr>
              <a:t>Gorilla Juice</a:t>
            </a:r>
            <a:br>
              <a:rPr lang="da-DK">
                <a:solidFill>
                  <a:schemeClr val="bg1"/>
                </a:solidFill>
              </a:rPr>
            </a:br>
            <a:r>
              <a:rPr lang="da-DK">
                <a:solidFill>
                  <a:schemeClr val="bg1"/>
                </a:solidFill>
              </a:rPr>
              <a:t>Vores mission</a:t>
            </a:r>
          </a:p>
        </p:txBody>
      </p:sp>
      <p:sp>
        <p:nvSpPr>
          <p:cNvPr id="3" name="Pladsholder til indhold 2">
            <a:extLst>
              <a:ext uri="{FF2B5EF4-FFF2-40B4-BE49-F238E27FC236}">
                <a16:creationId xmlns:a16="http://schemas.microsoft.com/office/drawing/2014/main" id="{955F9CCC-9C95-A996-6FA6-D2A619FAE619}"/>
              </a:ext>
            </a:extLst>
          </p:cNvPr>
          <p:cNvSpPr>
            <a:spLocks noGrp="1"/>
          </p:cNvSpPr>
          <p:nvPr>
            <p:ph idx="1"/>
          </p:nvPr>
        </p:nvSpPr>
        <p:spPr>
          <a:xfrm>
            <a:off x="759460" y="2055813"/>
            <a:ext cx="10515600" cy="3643947"/>
          </a:xfrm>
          <a:solidFill>
            <a:schemeClr val="accent1">
              <a:lumMod val="50000"/>
              <a:alpha val="70000"/>
            </a:schemeClr>
          </a:solidFill>
        </p:spPr>
        <p:txBody>
          <a:bodyPr>
            <a:normAutofit/>
          </a:bodyPr>
          <a:lstStyle/>
          <a:p>
            <a:pPr marL="0" indent="0" algn="ctr">
              <a:buNone/>
            </a:pPr>
            <a:r>
              <a:rPr lang="da-DK" sz="5400" b="1" i="0">
                <a:solidFill>
                  <a:schemeClr val="bg1"/>
                </a:solidFill>
                <a:effectLst>
                  <a:outerShdw blurRad="38100" dist="38100" dir="2700000" algn="tl">
                    <a:srgbClr val="000000">
                      <a:alpha val="43137"/>
                    </a:srgbClr>
                  </a:outerShdw>
                </a:effectLst>
              </a:rPr>
              <a:t>At udvikle nye sunde, </a:t>
            </a:r>
          </a:p>
          <a:p>
            <a:pPr marL="0" indent="0" algn="ctr">
              <a:buNone/>
            </a:pPr>
            <a:r>
              <a:rPr lang="da-DK" sz="5400" b="1" i="0">
                <a:solidFill>
                  <a:schemeClr val="bg1"/>
                </a:solidFill>
                <a:effectLst>
                  <a:outerShdw blurRad="38100" dist="38100" dir="2700000" algn="tl">
                    <a:srgbClr val="000000">
                      <a:alpha val="43137"/>
                    </a:srgbClr>
                  </a:outerShdw>
                </a:effectLst>
              </a:rPr>
              <a:t>smagfulde og naturlige juicer, </a:t>
            </a:r>
          </a:p>
          <a:p>
            <a:pPr marL="0" indent="0" algn="ctr">
              <a:buNone/>
            </a:pPr>
            <a:r>
              <a:rPr lang="da-DK" sz="5400" b="1" i="0">
                <a:solidFill>
                  <a:schemeClr val="bg1"/>
                </a:solidFill>
                <a:effectLst>
                  <a:outerShdw blurRad="38100" dist="38100" dir="2700000" algn="tl">
                    <a:srgbClr val="000000">
                      <a:alpha val="43137"/>
                    </a:srgbClr>
                  </a:outerShdw>
                </a:effectLst>
              </a:rPr>
              <a:t>mens vi beskytter miljøet </a:t>
            </a:r>
          </a:p>
          <a:p>
            <a:pPr marL="0" indent="0" algn="ctr">
              <a:buNone/>
            </a:pPr>
            <a:r>
              <a:rPr lang="da-DK" sz="5400" b="1" i="0">
                <a:solidFill>
                  <a:schemeClr val="bg1"/>
                </a:solidFill>
                <a:effectLst>
                  <a:outerShdw blurRad="38100" dist="38100" dir="2700000" algn="tl">
                    <a:srgbClr val="000000">
                      <a:alpha val="43137"/>
                    </a:srgbClr>
                  </a:outerShdw>
                </a:effectLst>
              </a:rPr>
              <a:t>og fremmer velvære</a:t>
            </a:r>
            <a:endParaRPr lang="da-DK" sz="5400" b="1">
              <a:solidFill>
                <a:schemeClr val="bg1"/>
              </a:solidFill>
              <a:effectLst>
                <a:outerShdw blurRad="38100" dist="38100" dir="2700000" algn="tl">
                  <a:srgbClr val="000000">
                    <a:alpha val="43137"/>
                  </a:srgbClr>
                </a:outerShdw>
              </a:effectLst>
            </a:endParaRPr>
          </a:p>
        </p:txBody>
      </p:sp>
      <p:pic>
        <p:nvPicPr>
          <p:cNvPr id="4" name="Billede 3" descr="Et billede, der indeholder logo&#10;&#10;Automatisk genereret beskrivelse">
            <a:extLst>
              <a:ext uri="{FF2B5EF4-FFF2-40B4-BE49-F238E27FC236}">
                <a16:creationId xmlns:a16="http://schemas.microsoft.com/office/drawing/2014/main" id="{9AD73D82-62FD-EAC3-B2BB-FA3A22F0FE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84406" y="286433"/>
            <a:ext cx="907776" cy="907776"/>
          </a:xfrm>
          <a:prstGeom prst="rect">
            <a:avLst/>
          </a:prstGeom>
        </p:spPr>
      </p:pic>
    </p:spTree>
    <p:extLst>
      <p:ext uri="{BB962C8B-B14F-4D97-AF65-F5344CB8AC3E}">
        <p14:creationId xmlns:p14="http://schemas.microsoft.com/office/powerpoint/2010/main" val="9486703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dsholder til indhold 3" descr="Et billede, der indeholder tekst, skærmbillede, Font/skrifttype&#10;&#10;Beskrivelsen er genereret automatisk">
            <a:extLst>
              <a:ext uri="{FF2B5EF4-FFF2-40B4-BE49-F238E27FC236}">
                <a16:creationId xmlns:a16="http://schemas.microsoft.com/office/drawing/2014/main" id="{810C8542-6A92-E215-71B8-86842DEAB5A2}"/>
              </a:ext>
            </a:extLst>
          </p:cNvPr>
          <p:cNvPicPr>
            <a:picLocks noGrp="1" noChangeAspect="1"/>
          </p:cNvPicPr>
          <p:nvPr>
            <p:ph idx="1"/>
          </p:nvPr>
        </p:nvPicPr>
        <p:blipFill>
          <a:blip r:embed="rId3"/>
          <a:stretch>
            <a:fillRect/>
          </a:stretch>
        </p:blipFill>
        <p:spPr>
          <a:xfrm>
            <a:off x="599210" y="258474"/>
            <a:ext cx="6600825" cy="3810000"/>
          </a:xfrm>
        </p:spPr>
      </p:pic>
      <p:pic>
        <p:nvPicPr>
          <p:cNvPr id="5" name="Billede 4" descr="Et billede, der indeholder tekst, sodavand, flaske, mad&#10;&#10;Beskrivelsen er genereret automatisk">
            <a:extLst>
              <a:ext uri="{FF2B5EF4-FFF2-40B4-BE49-F238E27FC236}">
                <a16:creationId xmlns:a16="http://schemas.microsoft.com/office/drawing/2014/main" id="{39F9021A-DAD5-C22D-1436-11114878A106}"/>
              </a:ext>
            </a:extLst>
          </p:cNvPr>
          <p:cNvPicPr>
            <a:picLocks noChangeAspect="1"/>
          </p:cNvPicPr>
          <p:nvPr/>
        </p:nvPicPr>
        <p:blipFill>
          <a:blip r:embed="rId4"/>
          <a:stretch>
            <a:fillRect/>
          </a:stretch>
        </p:blipFill>
        <p:spPr>
          <a:xfrm>
            <a:off x="7714730" y="147407"/>
            <a:ext cx="3285259" cy="5509780"/>
          </a:xfrm>
          <a:prstGeom prst="rect">
            <a:avLst/>
          </a:prstGeom>
        </p:spPr>
      </p:pic>
      <p:pic>
        <p:nvPicPr>
          <p:cNvPr id="6" name="Billede 5" descr="Et billede, der indeholder grøn, grøntsager&#10;&#10;Beskrivelsen er genereret automatisk">
            <a:extLst>
              <a:ext uri="{FF2B5EF4-FFF2-40B4-BE49-F238E27FC236}">
                <a16:creationId xmlns:a16="http://schemas.microsoft.com/office/drawing/2014/main" id="{4C893D01-1BAB-2E08-D6E9-D351E1151095}"/>
              </a:ext>
            </a:extLst>
          </p:cNvPr>
          <p:cNvPicPr>
            <a:picLocks noChangeAspect="1"/>
          </p:cNvPicPr>
          <p:nvPr/>
        </p:nvPicPr>
        <p:blipFill>
          <a:blip r:embed="rId5"/>
          <a:stretch>
            <a:fillRect/>
          </a:stretch>
        </p:blipFill>
        <p:spPr>
          <a:xfrm>
            <a:off x="435552" y="3013364"/>
            <a:ext cx="6928139" cy="2337089"/>
          </a:xfrm>
          <a:prstGeom prst="rect">
            <a:avLst/>
          </a:prstGeom>
        </p:spPr>
      </p:pic>
      <p:sp>
        <p:nvSpPr>
          <p:cNvPr id="7" name="Tekstfelt 6">
            <a:extLst>
              <a:ext uri="{FF2B5EF4-FFF2-40B4-BE49-F238E27FC236}">
                <a16:creationId xmlns:a16="http://schemas.microsoft.com/office/drawing/2014/main" id="{3967453B-8164-8A8B-234B-0AB49A2EC29D}"/>
              </a:ext>
            </a:extLst>
          </p:cNvPr>
          <p:cNvSpPr txBox="1"/>
          <p:nvPr/>
        </p:nvSpPr>
        <p:spPr>
          <a:xfrm>
            <a:off x="172720" y="5963920"/>
            <a:ext cx="918464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hlinkClick r:id="rId6"/>
              </a:rPr>
              <a:t>Gorilla Juice Demo – Et læringssite fra Videncenter for Digital Handel (gorillajuice-demo.dk)</a:t>
            </a:r>
            <a:endParaRPr lang="en-US"/>
          </a:p>
        </p:txBody>
      </p:sp>
    </p:spTree>
    <p:extLst>
      <p:ext uri="{BB962C8B-B14F-4D97-AF65-F5344CB8AC3E}">
        <p14:creationId xmlns:p14="http://schemas.microsoft.com/office/powerpoint/2010/main" val="18269439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46EA1-449F-AC12-DDC5-D130F669D2CD}"/>
              </a:ext>
            </a:extLst>
          </p:cNvPr>
          <p:cNvSpPr>
            <a:spLocks noGrp="1"/>
          </p:cNvSpPr>
          <p:nvPr>
            <p:ph type="title"/>
          </p:nvPr>
        </p:nvSpPr>
        <p:spPr/>
        <p:txBody>
          <a:bodyPr/>
          <a:lstStyle/>
          <a:p>
            <a:r>
              <a:rPr lang="en-US">
                <a:latin typeface="Arial Black"/>
              </a:rPr>
              <a:t>Gorilla Juice </a:t>
            </a:r>
            <a:r>
              <a:rPr lang="en-US" err="1">
                <a:latin typeface="Arial Black"/>
              </a:rPr>
              <a:t>og</a:t>
            </a:r>
            <a:r>
              <a:rPr lang="en-US">
                <a:latin typeface="Arial Black"/>
              </a:rPr>
              <a:t> </a:t>
            </a:r>
            <a:r>
              <a:rPr lang="en-US" err="1">
                <a:latin typeface="Arial Black"/>
              </a:rPr>
              <a:t>vores</a:t>
            </a:r>
            <a:r>
              <a:rPr lang="en-US">
                <a:latin typeface="Arial Black"/>
              </a:rPr>
              <a:t> </a:t>
            </a:r>
            <a:r>
              <a:rPr lang="en-US" err="1">
                <a:latin typeface="Arial Black"/>
              </a:rPr>
              <a:t>forretningsgrundlag</a:t>
            </a:r>
            <a:endParaRPr lang="en-US" err="1"/>
          </a:p>
        </p:txBody>
      </p:sp>
      <p:sp>
        <p:nvSpPr>
          <p:cNvPr id="3" name="Content Placeholder 2">
            <a:extLst>
              <a:ext uri="{FF2B5EF4-FFF2-40B4-BE49-F238E27FC236}">
                <a16:creationId xmlns:a16="http://schemas.microsoft.com/office/drawing/2014/main" id="{492016DF-CB79-7D8B-ECC0-09E51A905160}"/>
              </a:ext>
            </a:extLst>
          </p:cNvPr>
          <p:cNvSpPr>
            <a:spLocks noGrp="1"/>
          </p:cNvSpPr>
          <p:nvPr>
            <p:ph idx="1"/>
          </p:nvPr>
        </p:nvSpPr>
        <p:spPr/>
        <p:txBody>
          <a:bodyPr vert="horz" lIns="91440" tIns="45720" rIns="91440" bIns="45720" rtlCol="0" anchor="t">
            <a:normAutofit/>
          </a:bodyPr>
          <a:lstStyle/>
          <a:p>
            <a:endParaRPr lang="en-US" dirty="0">
              <a:ea typeface="Calibri"/>
              <a:cs typeface="Calibri"/>
            </a:endParaRPr>
          </a:p>
          <a:p>
            <a:r>
              <a:rPr lang="en-US" b="1" dirty="0">
                <a:ea typeface="Calibri"/>
                <a:cs typeface="Calibri"/>
              </a:rPr>
              <a:t>HVEM</a:t>
            </a:r>
            <a:r>
              <a:rPr lang="en-US" dirty="0">
                <a:ea typeface="Calibri"/>
                <a:cs typeface="Calibri"/>
              </a:rPr>
              <a:t> er </a:t>
            </a:r>
            <a:r>
              <a:rPr lang="en-US" dirty="0" err="1">
                <a:ea typeface="Calibri"/>
                <a:cs typeface="Calibri"/>
              </a:rPr>
              <a:t>vores</a:t>
            </a:r>
            <a:r>
              <a:rPr lang="en-US" dirty="0">
                <a:ea typeface="Calibri"/>
                <a:cs typeface="Calibri"/>
              </a:rPr>
              <a:t> </a:t>
            </a:r>
            <a:r>
              <a:rPr lang="en-US" dirty="0" err="1">
                <a:ea typeface="Calibri"/>
                <a:cs typeface="Calibri"/>
              </a:rPr>
              <a:t>kunder</a:t>
            </a:r>
            <a:r>
              <a:rPr lang="en-US" dirty="0">
                <a:ea typeface="Calibri"/>
                <a:cs typeface="Calibri"/>
              </a:rPr>
              <a:t>? Vi </a:t>
            </a:r>
            <a:r>
              <a:rPr lang="en-US" dirty="0" err="1">
                <a:ea typeface="Calibri"/>
                <a:cs typeface="Calibri"/>
              </a:rPr>
              <a:t>henvender</a:t>
            </a:r>
            <a:r>
              <a:rPr lang="en-US" dirty="0">
                <a:ea typeface="Calibri"/>
                <a:cs typeface="Calibri"/>
              </a:rPr>
              <a:t> </a:t>
            </a:r>
            <a:r>
              <a:rPr lang="en-US" dirty="0" err="1">
                <a:ea typeface="Calibri"/>
                <a:cs typeface="Calibri"/>
              </a:rPr>
              <a:t>os</a:t>
            </a:r>
            <a:r>
              <a:rPr lang="en-US" dirty="0">
                <a:ea typeface="Calibri"/>
                <a:cs typeface="Calibri"/>
              </a:rPr>
              <a:t> </a:t>
            </a:r>
            <a:r>
              <a:rPr lang="en-US" dirty="0" err="1">
                <a:ea typeface="Calibri"/>
                <a:cs typeface="Calibri"/>
              </a:rPr>
              <a:t>både</a:t>
            </a:r>
            <a:r>
              <a:rPr lang="en-US" dirty="0">
                <a:ea typeface="Calibri"/>
                <a:cs typeface="Calibri"/>
              </a:rPr>
              <a:t> </a:t>
            </a:r>
            <a:r>
              <a:rPr lang="en-US" dirty="0" err="1">
                <a:ea typeface="Calibri"/>
                <a:cs typeface="Calibri"/>
              </a:rPr>
              <a:t>til</a:t>
            </a:r>
            <a:r>
              <a:rPr lang="en-US" dirty="0">
                <a:ea typeface="Calibri"/>
                <a:cs typeface="Calibri"/>
              </a:rPr>
              <a:t> B2B og B2C</a:t>
            </a:r>
            <a:endParaRPr lang="en-US" dirty="0"/>
          </a:p>
          <a:p>
            <a:r>
              <a:rPr lang="en-US" b="1" dirty="0">
                <a:ea typeface="Calibri"/>
                <a:cs typeface="Calibri"/>
              </a:rPr>
              <a:t>HVAD</a:t>
            </a:r>
            <a:r>
              <a:rPr lang="en-US" dirty="0">
                <a:ea typeface="Calibri"/>
                <a:cs typeface="Calibri"/>
              </a:rPr>
              <a:t> </a:t>
            </a:r>
            <a:r>
              <a:rPr lang="en-US" dirty="0" err="1">
                <a:ea typeface="Calibri"/>
                <a:cs typeface="Calibri"/>
              </a:rPr>
              <a:t>tilbyder</a:t>
            </a:r>
            <a:r>
              <a:rPr lang="en-US" dirty="0">
                <a:ea typeface="Calibri"/>
                <a:cs typeface="Calibri"/>
              </a:rPr>
              <a:t> vi </a:t>
            </a:r>
            <a:r>
              <a:rPr lang="en-US" dirty="0" err="1">
                <a:ea typeface="Calibri"/>
                <a:cs typeface="Calibri"/>
              </a:rPr>
              <a:t>kunderne</a:t>
            </a:r>
            <a:r>
              <a:rPr lang="en-US" dirty="0">
                <a:ea typeface="Calibri"/>
                <a:cs typeface="Calibri"/>
              </a:rPr>
              <a:t>? Vi </a:t>
            </a:r>
            <a:r>
              <a:rPr lang="en-US" dirty="0" err="1">
                <a:ea typeface="Calibri"/>
                <a:cs typeface="Calibri"/>
              </a:rPr>
              <a:t>sælger</a:t>
            </a:r>
            <a:r>
              <a:rPr lang="en-US" dirty="0">
                <a:ea typeface="Calibri"/>
                <a:cs typeface="Calibri"/>
              </a:rPr>
              <a:t> </a:t>
            </a:r>
            <a:r>
              <a:rPr lang="en-US" dirty="0" err="1">
                <a:ea typeface="Calibri"/>
                <a:cs typeface="Calibri"/>
              </a:rPr>
              <a:t>sunde</a:t>
            </a:r>
            <a:r>
              <a:rPr lang="en-US" dirty="0">
                <a:ea typeface="Calibri"/>
                <a:cs typeface="Calibri"/>
              </a:rPr>
              <a:t>, </a:t>
            </a:r>
            <a:r>
              <a:rPr lang="en-US" dirty="0" err="1">
                <a:ea typeface="Calibri"/>
                <a:cs typeface="Calibri"/>
              </a:rPr>
              <a:t>smagfulde</a:t>
            </a:r>
            <a:r>
              <a:rPr lang="en-US" dirty="0">
                <a:ea typeface="Calibri"/>
                <a:cs typeface="Calibri"/>
              </a:rPr>
              <a:t> og </a:t>
            </a:r>
            <a:r>
              <a:rPr lang="en-US" dirty="0" err="1">
                <a:ea typeface="Calibri"/>
                <a:cs typeface="Calibri"/>
              </a:rPr>
              <a:t>naturlige</a:t>
            </a:r>
            <a:r>
              <a:rPr lang="en-US" dirty="0">
                <a:ea typeface="Calibri"/>
                <a:cs typeface="Calibri"/>
              </a:rPr>
              <a:t> juicer </a:t>
            </a:r>
          </a:p>
          <a:p>
            <a:r>
              <a:rPr lang="en-US" b="1" dirty="0">
                <a:ea typeface="Calibri"/>
                <a:cs typeface="Calibri"/>
              </a:rPr>
              <a:t>HVORDAN</a:t>
            </a:r>
            <a:r>
              <a:rPr lang="en-US" dirty="0">
                <a:ea typeface="Calibri"/>
                <a:cs typeface="Calibri"/>
              </a:rPr>
              <a:t> </a:t>
            </a:r>
            <a:r>
              <a:rPr lang="en-US" dirty="0" err="1">
                <a:ea typeface="Calibri"/>
                <a:cs typeface="Calibri"/>
              </a:rPr>
              <a:t>gør</a:t>
            </a:r>
            <a:r>
              <a:rPr lang="en-US" dirty="0">
                <a:ea typeface="Calibri"/>
                <a:cs typeface="Calibri"/>
              </a:rPr>
              <a:t> vi det? Med et </a:t>
            </a:r>
            <a:r>
              <a:rPr lang="en-US" dirty="0" err="1">
                <a:ea typeface="Calibri"/>
                <a:cs typeface="Calibri"/>
              </a:rPr>
              <a:t>stærk</a:t>
            </a:r>
            <a:r>
              <a:rPr lang="en-US" dirty="0">
                <a:ea typeface="Calibri"/>
                <a:cs typeface="Calibri"/>
              </a:rPr>
              <a:t> </a:t>
            </a:r>
            <a:r>
              <a:rPr lang="en-US" dirty="0" err="1">
                <a:ea typeface="Calibri"/>
                <a:cs typeface="Calibri"/>
              </a:rPr>
              <a:t>netværk</a:t>
            </a:r>
            <a:r>
              <a:rPr lang="en-US" dirty="0">
                <a:ea typeface="Calibri"/>
                <a:cs typeface="Calibri"/>
              </a:rPr>
              <a:t> </a:t>
            </a:r>
            <a:r>
              <a:rPr lang="en-US" dirty="0" err="1">
                <a:ea typeface="Calibri"/>
                <a:cs typeface="Calibri"/>
              </a:rPr>
              <a:t>af</a:t>
            </a:r>
            <a:r>
              <a:rPr lang="en-US" dirty="0">
                <a:ea typeface="Calibri"/>
                <a:cs typeface="Calibri"/>
              </a:rPr>
              <a:t> </a:t>
            </a:r>
            <a:r>
              <a:rPr lang="en-US" dirty="0" err="1">
                <a:ea typeface="Calibri"/>
                <a:cs typeface="Calibri"/>
              </a:rPr>
              <a:t>leverandører</a:t>
            </a:r>
            <a:r>
              <a:rPr lang="en-US" dirty="0">
                <a:ea typeface="Calibri"/>
                <a:cs typeface="Calibri"/>
              </a:rPr>
              <a:t>, </a:t>
            </a:r>
            <a:r>
              <a:rPr lang="en-US" dirty="0" err="1">
                <a:ea typeface="Calibri"/>
                <a:cs typeface="Calibri"/>
              </a:rPr>
              <a:t>gode</a:t>
            </a:r>
            <a:r>
              <a:rPr lang="en-US" dirty="0">
                <a:ea typeface="Calibri"/>
                <a:cs typeface="Calibri"/>
              </a:rPr>
              <a:t> </a:t>
            </a:r>
            <a:r>
              <a:rPr lang="en-US" dirty="0" err="1">
                <a:ea typeface="Calibri"/>
                <a:cs typeface="Calibri"/>
              </a:rPr>
              <a:t>råvarer</a:t>
            </a:r>
            <a:r>
              <a:rPr lang="en-US" dirty="0">
                <a:ea typeface="Calibri"/>
                <a:cs typeface="Calibri"/>
              </a:rPr>
              <a:t>, </a:t>
            </a:r>
            <a:r>
              <a:rPr lang="en-US" dirty="0" err="1">
                <a:ea typeface="Calibri"/>
                <a:cs typeface="Calibri"/>
              </a:rPr>
              <a:t>dygtige</a:t>
            </a:r>
            <a:r>
              <a:rPr lang="en-US" dirty="0">
                <a:ea typeface="Calibri"/>
                <a:cs typeface="Calibri"/>
              </a:rPr>
              <a:t> </a:t>
            </a:r>
            <a:r>
              <a:rPr lang="en-US" dirty="0" err="1">
                <a:ea typeface="Calibri"/>
                <a:cs typeface="Calibri"/>
              </a:rPr>
              <a:t>medarbejdere</a:t>
            </a:r>
            <a:r>
              <a:rPr lang="en-US" dirty="0">
                <a:ea typeface="Calibri"/>
                <a:cs typeface="Calibri"/>
              </a:rPr>
              <a:t> og </a:t>
            </a:r>
            <a:r>
              <a:rPr lang="en-US" dirty="0" err="1">
                <a:ea typeface="Calibri"/>
                <a:cs typeface="Calibri"/>
              </a:rPr>
              <a:t>øje</a:t>
            </a:r>
            <a:r>
              <a:rPr lang="en-US" dirty="0">
                <a:ea typeface="Calibri"/>
                <a:cs typeface="Calibri"/>
              </a:rPr>
              <a:t> for </a:t>
            </a:r>
            <a:r>
              <a:rPr lang="en-US" dirty="0" err="1">
                <a:ea typeface="Calibri"/>
                <a:cs typeface="Calibri"/>
              </a:rPr>
              <a:t>markedets</a:t>
            </a:r>
            <a:r>
              <a:rPr lang="en-US" dirty="0">
                <a:ea typeface="Calibri"/>
                <a:cs typeface="Calibri"/>
              </a:rPr>
              <a:t> </a:t>
            </a:r>
            <a:r>
              <a:rPr lang="en-US" dirty="0" err="1">
                <a:ea typeface="Calibri"/>
                <a:cs typeface="Calibri"/>
              </a:rPr>
              <a:t>bevægelser</a:t>
            </a:r>
            <a:r>
              <a:rPr lang="en-US" dirty="0">
                <a:ea typeface="Calibri"/>
                <a:cs typeface="Calibri"/>
              </a:rPr>
              <a:t>  </a:t>
            </a:r>
            <a:endParaRPr lang="en-US" dirty="0"/>
          </a:p>
          <a:p>
            <a:r>
              <a:rPr lang="en-US" b="1" dirty="0">
                <a:ea typeface="Calibri"/>
                <a:cs typeface="Calibri"/>
              </a:rPr>
              <a:t>HVORFOR</a:t>
            </a:r>
            <a:r>
              <a:rPr lang="en-US" dirty="0">
                <a:ea typeface="Calibri"/>
                <a:cs typeface="Calibri"/>
              </a:rPr>
              <a:t> </a:t>
            </a:r>
            <a:r>
              <a:rPr lang="en-US" dirty="0" err="1">
                <a:ea typeface="Calibri"/>
                <a:cs typeface="Calibri"/>
              </a:rPr>
              <a:t>gør</a:t>
            </a:r>
            <a:r>
              <a:rPr lang="en-US" dirty="0">
                <a:ea typeface="Calibri"/>
                <a:cs typeface="Calibri"/>
              </a:rPr>
              <a:t> vi det, vi </a:t>
            </a:r>
            <a:r>
              <a:rPr lang="en-US" dirty="0" err="1">
                <a:ea typeface="Calibri"/>
                <a:cs typeface="Calibri"/>
              </a:rPr>
              <a:t>gør</a:t>
            </a:r>
            <a:r>
              <a:rPr lang="en-US" dirty="0">
                <a:ea typeface="Calibri"/>
                <a:cs typeface="Calibri"/>
              </a:rPr>
              <a:t>? Vi </a:t>
            </a:r>
            <a:r>
              <a:rPr lang="en-US" dirty="0" err="1">
                <a:ea typeface="Calibri"/>
                <a:cs typeface="Calibri"/>
              </a:rPr>
              <a:t>vil</a:t>
            </a:r>
            <a:r>
              <a:rPr lang="en-US" dirty="0">
                <a:ea typeface="Calibri"/>
                <a:cs typeface="Calibri"/>
              </a:rPr>
              <a:t> </a:t>
            </a:r>
            <a:r>
              <a:rPr lang="en-US" dirty="0" err="1">
                <a:ea typeface="Calibri"/>
                <a:cs typeface="Calibri"/>
              </a:rPr>
              <a:t>bidrage</a:t>
            </a:r>
            <a:r>
              <a:rPr lang="en-US" dirty="0">
                <a:ea typeface="Calibri"/>
                <a:cs typeface="Calibri"/>
              </a:rPr>
              <a:t> </a:t>
            </a:r>
            <a:r>
              <a:rPr lang="en-US" dirty="0" err="1">
                <a:ea typeface="Calibri"/>
                <a:cs typeface="Calibri"/>
              </a:rPr>
              <a:t>til</a:t>
            </a:r>
            <a:r>
              <a:rPr lang="en-US" dirty="0">
                <a:ea typeface="Calibri"/>
                <a:cs typeface="Calibri"/>
              </a:rPr>
              <a:t> at </a:t>
            </a:r>
            <a:r>
              <a:rPr lang="en-US" dirty="0" err="1">
                <a:ea typeface="Calibri"/>
                <a:cs typeface="Calibri"/>
              </a:rPr>
              <a:t>beskytte</a:t>
            </a:r>
            <a:r>
              <a:rPr lang="en-US" dirty="0">
                <a:ea typeface="Calibri"/>
                <a:cs typeface="Calibri"/>
              </a:rPr>
              <a:t> </a:t>
            </a:r>
            <a:r>
              <a:rPr lang="en-US" dirty="0" err="1">
                <a:ea typeface="Calibri"/>
                <a:cs typeface="Calibri"/>
              </a:rPr>
              <a:t>miljøet</a:t>
            </a:r>
            <a:r>
              <a:rPr lang="en-US" dirty="0">
                <a:ea typeface="Calibri"/>
                <a:cs typeface="Calibri"/>
              </a:rPr>
              <a:t> og </a:t>
            </a:r>
            <a:r>
              <a:rPr lang="en-US" dirty="0" err="1">
                <a:ea typeface="Calibri"/>
                <a:cs typeface="Calibri"/>
              </a:rPr>
              <a:t>fremme</a:t>
            </a:r>
            <a:r>
              <a:rPr lang="en-US" dirty="0">
                <a:ea typeface="Calibri"/>
                <a:cs typeface="Calibri"/>
              </a:rPr>
              <a:t> </a:t>
            </a:r>
            <a:r>
              <a:rPr lang="en-US" dirty="0" err="1">
                <a:ea typeface="Calibri"/>
                <a:cs typeface="Calibri"/>
              </a:rPr>
              <a:t>velvære</a:t>
            </a:r>
            <a:r>
              <a:rPr lang="en-US" dirty="0">
                <a:ea typeface="Calibri"/>
                <a:cs typeface="Calibri"/>
              </a:rPr>
              <a:t> OG drive </a:t>
            </a:r>
            <a:r>
              <a:rPr lang="en-US" dirty="0" err="1">
                <a:ea typeface="Calibri"/>
                <a:cs typeface="Calibri"/>
              </a:rPr>
              <a:t>en</a:t>
            </a:r>
            <a:r>
              <a:rPr lang="en-US" dirty="0">
                <a:ea typeface="Calibri"/>
                <a:cs typeface="Calibri"/>
              </a:rPr>
              <a:t> </a:t>
            </a:r>
            <a:r>
              <a:rPr lang="en-US" dirty="0" err="1">
                <a:ea typeface="Calibri"/>
                <a:cs typeface="Calibri"/>
              </a:rPr>
              <a:t>sund</a:t>
            </a:r>
            <a:r>
              <a:rPr lang="en-US" dirty="0">
                <a:ea typeface="Calibri"/>
                <a:cs typeface="Calibri"/>
              </a:rPr>
              <a:t> </a:t>
            </a:r>
            <a:r>
              <a:rPr lang="en-US" dirty="0" err="1">
                <a:ea typeface="Calibri"/>
                <a:cs typeface="Calibri"/>
              </a:rPr>
              <a:t>forretning</a:t>
            </a:r>
            <a:endParaRPr lang="en-US" dirty="0">
              <a:ea typeface="Calibri"/>
              <a:cs typeface="Calibri"/>
            </a:endParaRPr>
          </a:p>
          <a:p>
            <a:endParaRPr lang="en-US" dirty="0">
              <a:ea typeface="Calibri"/>
              <a:cs typeface="Calibri"/>
            </a:endParaRPr>
          </a:p>
        </p:txBody>
      </p:sp>
    </p:spTree>
    <p:extLst>
      <p:ext uri="{BB962C8B-B14F-4D97-AF65-F5344CB8AC3E}">
        <p14:creationId xmlns:p14="http://schemas.microsoft.com/office/powerpoint/2010/main" val="4535798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22FC6-B8A8-D9F3-2D0C-B8DAB98FB2DC}"/>
              </a:ext>
            </a:extLst>
          </p:cNvPr>
          <p:cNvSpPr>
            <a:spLocks noGrp="1"/>
          </p:cNvSpPr>
          <p:nvPr>
            <p:ph type="title"/>
          </p:nvPr>
        </p:nvSpPr>
        <p:spPr>
          <a:xfrm>
            <a:off x="1942556" y="2688590"/>
            <a:ext cx="8779205" cy="1325563"/>
          </a:xfrm>
        </p:spPr>
        <p:txBody>
          <a:bodyPr>
            <a:noAutofit/>
          </a:bodyPr>
          <a:lstStyle/>
          <a:p>
            <a:r>
              <a:rPr lang="en-US" sz="9600">
                <a:latin typeface="Congenial Black"/>
              </a:rPr>
              <a:t>HJÆÆÆÆÆLP</a:t>
            </a:r>
            <a:endParaRPr lang="en-US" sz="9600"/>
          </a:p>
        </p:txBody>
      </p:sp>
    </p:spTree>
    <p:extLst>
      <p:ext uri="{BB962C8B-B14F-4D97-AF65-F5344CB8AC3E}">
        <p14:creationId xmlns:p14="http://schemas.microsoft.com/office/powerpoint/2010/main" val="1676266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0B0AE52-60D1-B196-B707-FD5F1AE8935B}"/>
              </a:ext>
            </a:extLst>
          </p:cNvPr>
          <p:cNvSpPr>
            <a:spLocks noGrp="1"/>
          </p:cNvSpPr>
          <p:nvPr>
            <p:ph type="title"/>
          </p:nvPr>
        </p:nvSpPr>
        <p:spPr>
          <a:xfrm>
            <a:off x="457200" y="1431758"/>
            <a:ext cx="10948737" cy="4463716"/>
          </a:xfrm>
        </p:spPr>
        <p:txBody>
          <a:bodyPr>
            <a:noAutofit/>
          </a:bodyPr>
          <a:lstStyle/>
          <a:p>
            <a:pPr algn="ctr"/>
            <a:r>
              <a:rPr lang="en-US" sz="5400" i="1" dirty="0">
                <a:latin typeface="Arial Black"/>
              </a:rPr>
              <a:t>Gorilla Juice </a:t>
            </a:r>
            <a:r>
              <a:rPr lang="en-US" sz="5400" i="1" dirty="0" err="1">
                <a:latin typeface="Arial Black"/>
              </a:rPr>
              <a:t>har</a:t>
            </a:r>
            <a:r>
              <a:rPr lang="en-US" sz="5400" i="1" dirty="0">
                <a:latin typeface="Arial Black"/>
              </a:rPr>
              <a:t> </a:t>
            </a:r>
            <a:r>
              <a:rPr lang="en-US" sz="5400" i="1" dirty="0" err="1">
                <a:latin typeface="Arial Black"/>
              </a:rPr>
              <a:t>brug</a:t>
            </a:r>
            <a:r>
              <a:rPr lang="en-US" sz="5400" i="1" dirty="0">
                <a:latin typeface="Arial Black"/>
              </a:rPr>
              <a:t> for at I </a:t>
            </a:r>
            <a:r>
              <a:rPr lang="en-US" sz="5400" i="1" dirty="0" err="1">
                <a:latin typeface="Arial Black"/>
              </a:rPr>
              <a:t>tager</a:t>
            </a:r>
            <a:r>
              <a:rPr lang="en-US" sz="5400" i="1" dirty="0">
                <a:latin typeface="Arial Black"/>
              </a:rPr>
              <a:t> </a:t>
            </a:r>
            <a:r>
              <a:rPr lang="en-US" sz="5400" i="1" dirty="0" err="1">
                <a:latin typeface="Arial Black"/>
              </a:rPr>
              <a:t>arbejdshandskerne</a:t>
            </a:r>
            <a:r>
              <a:rPr lang="en-US" sz="5400" i="1" dirty="0">
                <a:latin typeface="Arial Black"/>
              </a:rPr>
              <a:t> </a:t>
            </a:r>
            <a:r>
              <a:rPr lang="en-US" sz="5400" i="1" dirty="0" err="1">
                <a:latin typeface="Arial Black"/>
              </a:rPr>
              <a:t>på</a:t>
            </a:r>
            <a:r>
              <a:rPr lang="en-US" sz="5400" i="1" dirty="0">
                <a:latin typeface="Arial Black"/>
              </a:rPr>
              <a:t> og </a:t>
            </a:r>
            <a:r>
              <a:rPr lang="en-US" sz="5400" i="1" dirty="0" err="1">
                <a:latin typeface="Arial Black"/>
              </a:rPr>
              <a:t>hjælper</a:t>
            </a:r>
            <a:r>
              <a:rPr lang="en-US" sz="5400" i="1" dirty="0">
                <a:latin typeface="Arial Black"/>
              </a:rPr>
              <a:t> </a:t>
            </a:r>
            <a:r>
              <a:rPr lang="en-US" sz="5400" i="1" dirty="0" err="1">
                <a:latin typeface="Arial Black"/>
              </a:rPr>
              <a:t>os</a:t>
            </a:r>
            <a:r>
              <a:rPr lang="en-US" sz="5400" i="1" dirty="0">
                <a:latin typeface="Arial Black"/>
              </a:rPr>
              <a:t> med at "SPOTTE" E, S </a:t>
            </a:r>
            <a:r>
              <a:rPr lang="en-US" sz="5400" i="1" dirty="0" err="1">
                <a:latin typeface="Arial Black"/>
              </a:rPr>
              <a:t>eller</a:t>
            </a:r>
            <a:r>
              <a:rPr lang="en-US" sz="5400" i="1" dirty="0">
                <a:latin typeface="Arial Black"/>
              </a:rPr>
              <a:t> G! </a:t>
            </a:r>
            <a:endParaRPr lang="en-US" sz="5400" i="1" dirty="0"/>
          </a:p>
        </p:txBody>
      </p:sp>
    </p:spTree>
    <p:extLst>
      <p:ext uri="{BB962C8B-B14F-4D97-AF65-F5344CB8AC3E}">
        <p14:creationId xmlns:p14="http://schemas.microsoft.com/office/powerpoint/2010/main" val="16952465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535A6B-D9E6-E98F-2609-28AA21ECC630}"/>
              </a:ext>
            </a:extLst>
          </p:cNvPr>
          <p:cNvSpPr>
            <a:spLocks noGrp="1"/>
          </p:cNvSpPr>
          <p:nvPr>
            <p:ph type="title"/>
          </p:nvPr>
        </p:nvSpPr>
        <p:spPr>
          <a:xfrm>
            <a:off x="431800" y="466725"/>
            <a:ext cx="10515600" cy="1325563"/>
          </a:xfrm>
        </p:spPr>
        <p:txBody>
          <a:bodyPr>
            <a:normAutofit fontScale="90000"/>
          </a:bodyPr>
          <a:lstStyle/>
          <a:p>
            <a:r>
              <a:rPr lang="da-DK" sz="5400" dirty="0">
                <a:latin typeface="Arial Black"/>
              </a:rPr>
              <a:t>Arbejdsprocessen </a:t>
            </a:r>
            <a:br>
              <a:rPr lang="da-DK" sz="5400" dirty="0">
                <a:latin typeface="Arial Black"/>
              </a:rPr>
            </a:br>
            <a:r>
              <a:rPr lang="da-DK" sz="3600" dirty="0">
                <a:latin typeface="Arial Black"/>
              </a:rPr>
              <a:t>Konsulenterne skal i gang</a:t>
            </a:r>
            <a:br>
              <a:rPr lang="da-DK" sz="3600" dirty="0">
                <a:latin typeface="Arial Black"/>
              </a:rPr>
            </a:br>
            <a:r>
              <a:rPr lang="da-DK" sz="3600" dirty="0">
                <a:latin typeface="Arial Black"/>
              </a:rPr>
              <a:t>Lytte eller læse interviews</a:t>
            </a:r>
            <a:br>
              <a:rPr lang="da-DK" dirty="0"/>
            </a:br>
            <a:endParaRPr lang="da-DK" dirty="0">
              <a:latin typeface="Arial"/>
              <a:cs typeface="Arial"/>
            </a:endParaRPr>
          </a:p>
        </p:txBody>
      </p:sp>
      <p:sp>
        <p:nvSpPr>
          <p:cNvPr id="3" name="Picture Placeholder 2">
            <a:extLst>
              <a:ext uri="{FF2B5EF4-FFF2-40B4-BE49-F238E27FC236}">
                <a16:creationId xmlns:a16="http://schemas.microsoft.com/office/drawing/2014/main" id="{9847F33F-ACDD-C17A-F781-43FA652733DA}"/>
              </a:ext>
            </a:extLst>
          </p:cNvPr>
          <p:cNvSpPr>
            <a:spLocks noGrp="1"/>
          </p:cNvSpPr>
          <p:nvPr>
            <p:ph idx="1"/>
          </p:nvPr>
        </p:nvSpPr>
        <p:spPr>
          <a:xfrm>
            <a:off x="2880360" y="1909482"/>
            <a:ext cx="11769000" cy="998205"/>
          </a:xfrm>
        </p:spPr>
        <p:txBody>
          <a:bodyPr vert="horz" lIns="91440" tIns="45720" rIns="91440" bIns="45720" rtlCol="0" anchor="t">
            <a:normAutofit/>
          </a:bodyPr>
          <a:lstStyle/>
          <a:p>
            <a:endParaRPr lang="en-US" dirty="0">
              <a:ea typeface="Calibri"/>
              <a:cs typeface="Calibri"/>
            </a:endParaRPr>
          </a:p>
          <a:p>
            <a:endParaRPr lang="en-US" dirty="0">
              <a:ea typeface="Calibri"/>
              <a:cs typeface="Calibri"/>
            </a:endParaRPr>
          </a:p>
        </p:txBody>
      </p:sp>
      <p:pic>
        <p:nvPicPr>
          <p:cNvPr id="7" name="Billede 6">
            <a:extLst>
              <a:ext uri="{FF2B5EF4-FFF2-40B4-BE49-F238E27FC236}">
                <a16:creationId xmlns:a16="http://schemas.microsoft.com/office/drawing/2014/main" id="{BAB4A3F0-37C4-4C75-36AC-8EC04297C030}"/>
              </a:ext>
            </a:extLst>
          </p:cNvPr>
          <p:cNvPicPr>
            <a:picLocks noChangeAspect="1"/>
          </p:cNvPicPr>
          <p:nvPr/>
        </p:nvPicPr>
        <p:blipFill>
          <a:blip r:embed="rId3"/>
          <a:stretch>
            <a:fillRect/>
          </a:stretch>
        </p:blipFill>
        <p:spPr>
          <a:xfrm>
            <a:off x="832856" y="1668347"/>
            <a:ext cx="1791768" cy="1730808"/>
          </a:xfrm>
          <a:prstGeom prst="rect">
            <a:avLst/>
          </a:prstGeom>
        </p:spPr>
      </p:pic>
      <p:pic>
        <p:nvPicPr>
          <p:cNvPr id="9" name="Billede 8" descr="Et billede, der indeholder Ansigt, person, skitse, Pande&#10;&#10;Automatisk genereret beskrivelse">
            <a:extLst>
              <a:ext uri="{FF2B5EF4-FFF2-40B4-BE49-F238E27FC236}">
                <a16:creationId xmlns:a16="http://schemas.microsoft.com/office/drawing/2014/main" id="{713934D3-BD7F-6316-DB36-BDC8D10433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0479" y="4397360"/>
            <a:ext cx="1905741" cy="1905741"/>
          </a:xfrm>
          <a:prstGeom prst="rect">
            <a:avLst/>
          </a:prstGeom>
        </p:spPr>
      </p:pic>
      <p:pic>
        <p:nvPicPr>
          <p:cNvPr id="11" name="Billede 10" descr="Et billede, der indeholder Ansigt, briller, tøj, smil&#10;&#10;Automatisk genereret beskrivelse">
            <a:extLst>
              <a:ext uri="{FF2B5EF4-FFF2-40B4-BE49-F238E27FC236}">
                <a16:creationId xmlns:a16="http://schemas.microsoft.com/office/drawing/2014/main" id="{FFE347B8-589F-BAB1-B50C-AF6D54F7A9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8924" y="3024882"/>
            <a:ext cx="1827255" cy="1816599"/>
          </a:xfrm>
          <a:prstGeom prst="rect">
            <a:avLst/>
          </a:prstGeom>
        </p:spPr>
      </p:pic>
      <p:sp>
        <p:nvSpPr>
          <p:cNvPr id="5" name="Picture Placeholder 2">
            <a:extLst>
              <a:ext uri="{FF2B5EF4-FFF2-40B4-BE49-F238E27FC236}">
                <a16:creationId xmlns:a16="http://schemas.microsoft.com/office/drawing/2014/main" id="{44EE4C5F-28AF-78CD-B56E-42268C97D2CB}"/>
              </a:ext>
            </a:extLst>
          </p:cNvPr>
          <p:cNvSpPr txBox="1">
            <a:spLocks/>
          </p:cNvSpPr>
          <p:nvPr/>
        </p:nvSpPr>
        <p:spPr>
          <a:xfrm>
            <a:off x="3141514" y="1857143"/>
            <a:ext cx="7288996" cy="845805"/>
          </a:xfrm>
          <a:prstGeom prst="rect">
            <a:avLst/>
          </a:prstGeom>
        </p:spPr>
        <p:txBody>
          <a:bodyPr vert="horz" lIns="91440" tIns="45720" rIns="91440" bIns="45720" rtlCol="0" anchor="t">
            <a:normAutofit fontScale="70000" lnSpcReduction="20000"/>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800" b="1" dirty="0">
                <a:ea typeface="Calibri"/>
                <a:cs typeface="Calibri"/>
              </a:rPr>
              <a:t>Interview 1</a:t>
            </a:r>
          </a:p>
          <a:p>
            <a:pPr marL="0" indent="0">
              <a:buNone/>
            </a:pPr>
            <a:r>
              <a:rPr lang="en-US" sz="3800" dirty="0">
                <a:ea typeface="Calibri"/>
                <a:cs typeface="Calibri"/>
              </a:rPr>
              <a:t>Erik </a:t>
            </a:r>
            <a:r>
              <a:rPr lang="en-US" sz="3800" dirty="0" err="1">
                <a:ea typeface="Calibri"/>
                <a:cs typeface="Calibri"/>
              </a:rPr>
              <a:t>Kalk</a:t>
            </a:r>
            <a:r>
              <a:rPr lang="en-US" sz="3800" dirty="0">
                <a:ea typeface="Calibri"/>
                <a:cs typeface="Calibri"/>
              </a:rPr>
              <a:t> Poulsen, udviklingskonsulent </a:t>
            </a:r>
            <a:r>
              <a:rPr lang="en-US" sz="3800" dirty="0" err="1">
                <a:ea typeface="Calibri"/>
                <a:cs typeface="Calibri"/>
              </a:rPr>
              <a:t>ved</a:t>
            </a:r>
            <a:r>
              <a:rPr lang="en-US" sz="3800" dirty="0">
                <a:ea typeface="Calibri"/>
                <a:cs typeface="Calibri"/>
              </a:rPr>
              <a:t> </a:t>
            </a:r>
            <a:r>
              <a:rPr lang="en-US" sz="3800" dirty="0" err="1">
                <a:ea typeface="Calibri"/>
                <a:cs typeface="Calibri"/>
              </a:rPr>
              <a:t>indkøb</a:t>
            </a:r>
            <a:endParaRPr lang="en-US" dirty="0">
              <a:ea typeface="Calibri"/>
              <a:cs typeface="Calibri"/>
            </a:endParaRPr>
          </a:p>
        </p:txBody>
      </p:sp>
      <p:sp>
        <p:nvSpPr>
          <p:cNvPr id="6" name="Picture Placeholder 2">
            <a:extLst>
              <a:ext uri="{FF2B5EF4-FFF2-40B4-BE49-F238E27FC236}">
                <a16:creationId xmlns:a16="http://schemas.microsoft.com/office/drawing/2014/main" id="{F482A2A0-6882-07FE-99DC-8410AE3F028D}"/>
              </a:ext>
            </a:extLst>
          </p:cNvPr>
          <p:cNvSpPr txBox="1">
            <a:spLocks/>
          </p:cNvSpPr>
          <p:nvPr/>
        </p:nvSpPr>
        <p:spPr>
          <a:xfrm>
            <a:off x="4680479" y="3346816"/>
            <a:ext cx="7288996" cy="845805"/>
          </a:xfrm>
          <a:prstGeom prst="rect">
            <a:avLst/>
          </a:prstGeom>
        </p:spPr>
        <p:txBody>
          <a:bodyPr vert="horz" lIns="91440" tIns="45720" rIns="91440" bIns="45720" rtlCol="0" anchor="t">
            <a:normAutofit fontScale="70000" lnSpcReduction="20000"/>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800" b="1" dirty="0">
                <a:ea typeface="Calibri"/>
                <a:cs typeface="Calibri"/>
              </a:rPr>
              <a:t>Interview 2</a:t>
            </a:r>
          </a:p>
          <a:p>
            <a:pPr marL="0" indent="0">
              <a:buNone/>
            </a:pPr>
            <a:r>
              <a:rPr lang="en-US" sz="3800" dirty="0" err="1">
                <a:ea typeface="Calibri"/>
                <a:cs typeface="Calibri"/>
              </a:rPr>
              <a:t>Vinni</a:t>
            </a:r>
            <a:r>
              <a:rPr lang="en-US" sz="3800" dirty="0">
                <a:ea typeface="Calibri"/>
                <a:cs typeface="Calibri"/>
              </a:rPr>
              <a:t> </a:t>
            </a:r>
            <a:r>
              <a:rPr lang="en-US" sz="3800" dirty="0" err="1">
                <a:ea typeface="Calibri"/>
                <a:cs typeface="Calibri"/>
              </a:rPr>
              <a:t>Wiemose</a:t>
            </a:r>
            <a:r>
              <a:rPr lang="en-US" sz="3800" dirty="0">
                <a:ea typeface="Calibri"/>
                <a:cs typeface="Calibri"/>
              </a:rPr>
              <a:t>, </a:t>
            </a:r>
            <a:r>
              <a:rPr lang="en-US" sz="3800" dirty="0" err="1">
                <a:ea typeface="Calibri"/>
                <a:cs typeface="Calibri"/>
              </a:rPr>
              <a:t>indkøber</a:t>
            </a:r>
            <a:endParaRPr lang="en-US" dirty="0">
              <a:ea typeface="Calibri"/>
              <a:cs typeface="Calibri"/>
            </a:endParaRPr>
          </a:p>
        </p:txBody>
      </p:sp>
      <p:sp>
        <p:nvSpPr>
          <p:cNvPr id="8" name="Picture Placeholder 2">
            <a:extLst>
              <a:ext uri="{FF2B5EF4-FFF2-40B4-BE49-F238E27FC236}">
                <a16:creationId xmlns:a16="http://schemas.microsoft.com/office/drawing/2014/main" id="{FE38CDB9-F365-EA4F-D12B-84386101A81B}"/>
              </a:ext>
            </a:extLst>
          </p:cNvPr>
          <p:cNvSpPr txBox="1">
            <a:spLocks/>
          </p:cNvSpPr>
          <p:nvPr/>
        </p:nvSpPr>
        <p:spPr>
          <a:xfrm>
            <a:off x="6700520" y="5094336"/>
            <a:ext cx="5156200" cy="845805"/>
          </a:xfrm>
          <a:prstGeom prst="rect">
            <a:avLst/>
          </a:prstGeom>
        </p:spPr>
        <p:txBody>
          <a:bodyPr vert="horz" lIns="91440" tIns="45720" rIns="91440" bIns="45720" rtlCol="0" anchor="t">
            <a:normAutofit fontScale="70000" lnSpcReduction="20000"/>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800" b="1" dirty="0">
                <a:ea typeface="Calibri"/>
                <a:cs typeface="Calibri"/>
              </a:rPr>
              <a:t>Interview 3</a:t>
            </a:r>
          </a:p>
          <a:p>
            <a:pPr marL="0" indent="0">
              <a:buNone/>
            </a:pPr>
            <a:r>
              <a:rPr lang="en-US" sz="3800" dirty="0">
                <a:ea typeface="Calibri"/>
                <a:cs typeface="Calibri"/>
              </a:rPr>
              <a:t>Frank Hannibal Hansen, </a:t>
            </a:r>
            <a:r>
              <a:rPr lang="en-US" sz="3800" dirty="0" err="1">
                <a:ea typeface="Calibri"/>
                <a:cs typeface="Calibri"/>
              </a:rPr>
              <a:t>teamleder</a:t>
            </a:r>
            <a:endParaRPr lang="en-US" dirty="0">
              <a:ea typeface="Calibri"/>
              <a:cs typeface="Calibri"/>
            </a:endParaRPr>
          </a:p>
        </p:txBody>
      </p:sp>
    </p:spTree>
    <p:extLst>
      <p:ext uri="{BB962C8B-B14F-4D97-AF65-F5344CB8AC3E}">
        <p14:creationId xmlns:p14="http://schemas.microsoft.com/office/powerpoint/2010/main" val="31719779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B9BE89-CD70-53B4-811C-C491CF05149F}"/>
              </a:ext>
            </a:extLst>
          </p:cNvPr>
          <p:cNvSpPr>
            <a:spLocks noGrp="1"/>
          </p:cNvSpPr>
          <p:nvPr>
            <p:ph type="title"/>
          </p:nvPr>
        </p:nvSpPr>
        <p:spPr>
          <a:xfrm>
            <a:off x="753979" y="681038"/>
            <a:ext cx="10515600" cy="1325563"/>
          </a:xfrm>
        </p:spPr>
        <p:txBody>
          <a:bodyPr>
            <a:normAutofit/>
          </a:bodyPr>
          <a:lstStyle/>
          <a:p>
            <a:r>
              <a:rPr lang="da-DK" sz="5400" dirty="0"/>
              <a:t>Nu starter detektivarbejdet</a:t>
            </a:r>
          </a:p>
        </p:txBody>
      </p:sp>
      <p:sp>
        <p:nvSpPr>
          <p:cNvPr id="3" name="Pladsholder til indhold 2">
            <a:extLst>
              <a:ext uri="{FF2B5EF4-FFF2-40B4-BE49-F238E27FC236}">
                <a16:creationId xmlns:a16="http://schemas.microsoft.com/office/drawing/2014/main" id="{62E40BD7-DF39-2EB3-FD03-AB7A63B34F8C}"/>
              </a:ext>
            </a:extLst>
          </p:cNvPr>
          <p:cNvSpPr>
            <a:spLocks noGrp="1"/>
          </p:cNvSpPr>
          <p:nvPr>
            <p:ph idx="1"/>
          </p:nvPr>
        </p:nvSpPr>
        <p:spPr>
          <a:xfrm>
            <a:off x="838200" y="2298031"/>
            <a:ext cx="10515600" cy="3453411"/>
          </a:xfrm>
        </p:spPr>
        <p:txBody>
          <a:bodyPr>
            <a:normAutofit fontScale="77500" lnSpcReduction="20000"/>
          </a:bodyPr>
          <a:lstStyle/>
          <a:p>
            <a:pPr marL="0" indent="0">
              <a:buNone/>
            </a:pPr>
            <a:r>
              <a:rPr lang="da-DK" sz="3600" dirty="0"/>
              <a:t>I skal kigge efter E, S eller G i de forskellige interview</a:t>
            </a:r>
          </a:p>
          <a:p>
            <a:pPr marL="0" indent="0">
              <a:buNone/>
            </a:pPr>
            <a:endParaRPr lang="da-DK" sz="3600" dirty="0"/>
          </a:p>
          <a:p>
            <a:pPr marL="0" indent="0">
              <a:buNone/>
            </a:pPr>
            <a:r>
              <a:rPr lang="da-DK" sz="3600" dirty="0"/>
              <a:t>”</a:t>
            </a:r>
            <a:r>
              <a:rPr lang="da-DK" sz="3600" i="1" dirty="0"/>
              <a:t>Får vi slet ikke noget hjælp?” – spørger den ivrige konsulent</a:t>
            </a:r>
          </a:p>
          <a:p>
            <a:pPr marL="0" indent="0">
              <a:buNone/>
            </a:pPr>
            <a:endParaRPr lang="da-DK" sz="3600" i="1" dirty="0"/>
          </a:p>
          <a:p>
            <a:pPr marL="0" indent="0">
              <a:buNone/>
            </a:pPr>
            <a:r>
              <a:rPr lang="da-DK" sz="3600" dirty="0"/>
              <a:t>I får et ESG hjælpeark/oversigtsark, der leder jer på vej og så er det op til jer, at spotte det rigtige</a:t>
            </a:r>
          </a:p>
          <a:p>
            <a:pPr marL="0" indent="0">
              <a:buNone/>
            </a:pPr>
            <a:endParaRPr lang="da-DK" sz="3600" dirty="0"/>
          </a:p>
          <a:p>
            <a:pPr marL="0" indent="0">
              <a:buNone/>
            </a:pPr>
            <a:r>
              <a:rPr lang="da-DK" sz="3600" dirty="0"/>
              <a:t>Vi gennemgår lige hjælpearket, så I lærer de 12 standarder at kende.</a:t>
            </a:r>
          </a:p>
          <a:p>
            <a:pPr marL="0" indent="0">
              <a:buNone/>
            </a:pPr>
            <a:endParaRPr lang="da-DK" sz="3600" i="1" dirty="0"/>
          </a:p>
          <a:p>
            <a:pPr marL="0" indent="0">
              <a:buNone/>
            </a:pPr>
            <a:endParaRPr lang="da-DK" sz="3600" dirty="0"/>
          </a:p>
        </p:txBody>
      </p:sp>
    </p:spTree>
    <p:extLst>
      <p:ext uri="{BB962C8B-B14F-4D97-AF65-F5344CB8AC3E}">
        <p14:creationId xmlns:p14="http://schemas.microsoft.com/office/powerpoint/2010/main" val="32490676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52B278-1BB6-3282-C666-1D182A75EF52}"/>
              </a:ext>
            </a:extLst>
          </p:cNvPr>
          <p:cNvSpPr>
            <a:spLocks noGrp="1"/>
          </p:cNvSpPr>
          <p:nvPr>
            <p:ph type="title"/>
          </p:nvPr>
        </p:nvSpPr>
        <p:spPr>
          <a:xfrm>
            <a:off x="529389" y="365125"/>
            <a:ext cx="10824411" cy="1325563"/>
          </a:xfrm>
        </p:spPr>
        <p:txBody>
          <a:bodyPr>
            <a:normAutofit fontScale="90000"/>
          </a:bodyPr>
          <a:lstStyle/>
          <a:p>
            <a:r>
              <a:rPr lang="da-DK" sz="3200" dirty="0"/>
              <a:t>E – </a:t>
            </a:r>
            <a:r>
              <a:rPr lang="da-DK" sz="3200" dirty="0" err="1"/>
              <a:t>Environmental</a:t>
            </a:r>
            <a:r>
              <a:rPr lang="da-DK" sz="3200" dirty="0"/>
              <a:t> har 5 standarder i sig</a:t>
            </a:r>
            <a:br>
              <a:rPr lang="da-DK" sz="3200" dirty="0"/>
            </a:br>
            <a:r>
              <a:rPr lang="da-DK" sz="3200" dirty="0"/>
              <a:t>En standard hedder ESRS </a:t>
            </a:r>
            <a:r>
              <a:rPr lang="da-DK" sz="1800" dirty="0"/>
              <a:t>(European </a:t>
            </a:r>
            <a:r>
              <a:rPr lang="da-DK" sz="1800" dirty="0" err="1"/>
              <a:t>Sustainability</a:t>
            </a:r>
            <a:r>
              <a:rPr lang="da-DK" sz="1800" dirty="0"/>
              <a:t> Reporting Standard)</a:t>
            </a:r>
            <a:br>
              <a:rPr lang="da-DK" sz="1800" dirty="0"/>
            </a:br>
            <a:r>
              <a:rPr lang="da-DK" sz="3100" dirty="0"/>
              <a:t>Og fordi det er </a:t>
            </a:r>
            <a:r>
              <a:rPr lang="da-DK" sz="3100" dirty="0" err="1"/>
              <a:t>Environmental</a:t>
            </a:r>
            <a:r>
              <a:rPr lang="da-DK" sz="3100" dirty="0"/>
              <a:t>, så E</a:t>
            </a:r>
            <a:br>
              <a:rPr lang="da-DK" sz="3200" dirty="0"/>
            </a:br>
            <a:endParaRPr lang="da-DK" sz="3200" dirty="0"/>
          </a:p>
        </p:txBody>
      </p:sp>
      <p:graphicFrame>
        <p:nvGraphicFramePr>
          <p:cNvPr id="6" name="Pladsholder til indhold 5">
            <a:extLst>
              <a:ext uri="{FF2B5EF4-FFF2-40B4-BE49-F238E27FC236}">
                <a16:creationId xmlns:a16="http://schemas.microsoft.com/office/drawing/2014/main" id="{ACF7EDAC-1F09-D5D5-8285-DBF886628E2E}"/>
              </a:ext>
            </a:extLst>
          </p:cNvPr>
          <p:cNvGraphicFramePr>
            <a:graphicFrameLocks noGrp="1"/>
          </p:cNvGraphicFramePr>
          <p:nvPr>
            <p:ph idx="1"/>
            <p:extLst>
              <p:ext uri="{D42A27DB-BD31-4B8C-83A1-F6EECF244321}">
                <p14:modId xmlns:p14="http://schemas.microsoft.com/office/powerpoint/2010/main" val="1151174546"/>
              </p:ext>
            </p:extLst>
          </p:nvPr>
        </p:nvGraphicFramePr>
        <p:xfrm>
          <a:off x="529389" y="1825625"/>
          <a:ext cx="10824410" cy="1554480"/>
        </p:xfrm>
        <a:graphic>
          <a:graphicData uri="http://schemas.openxmlformats.org/drawingml/2006/table">
            <a:tbl>
              <a:tblPr firstRow="1" bandRow="1">
                <a:tableStyleId>{5C22544A-7EE6-4342-B048-85BDC9FD1C3A}</a:tableStyleId>
              </a:tblPr>
              <a:tblGrid>
                <a:gridCol w="1821925">
                  <a:extLst>
                    <a:ext uri="{9D8B030D-6E8A-4147-A177-3AD203B41FA5}">
                      <a16:colId xmlns:a16="http://schemas.microsoft.com/office/drawing/2014/main" val="3902974415"/>
                    </a:ext>
                  </a:extLst>
                </a:gridCol>
                <a:gridCol w="1641022">
                  <a:extLst>
                    <a:ext uri="{9D8B030D-6E8A-4147-A177-3AD203B41FA5}">
                      <a16:colId xmlns:a16="http://schemas.microsoft.com/office/drawing/2014/main" val="3157790192"/>
                    </a:ext>
                  </a:extLst>
                </a:gridCol>
                <a:gridCol w="2481943">
                  <a:extLst>
                    <a:ext uri="{9D8B030D-6E8A-4147-A177-3AD203B41FA5}">
                      <a16:colId xmlns:a16="http://schemas.microsoft.com/office/drawing/2014/main" val="1942008296"/>
                    </a:ext>
                  </a:extLst>
                </a:gridCol>
                <a:gridCol w="1747157">
                  <a:extLst>
                    <a:ext uri="{9D8B030D-6E8A-4147-A177-3AD203B41FA5}">
                      <a16:colId xmlns:a16="http://schemas.microsoft.com/office/drawing/2014/main" val="3014238509"/>
                    </a:ext>
                  </a:extLst>
                </a:gridCol>
                <a:gridCol w="3132363">
                  <a:extLst>
                    <a:ext uri="{9D8B030D-6E8A-4147-A177-3AD203B41FA5}">
                      <a16:colId xmlns:a16="http://schemas.microsoft.com/office/drawing/2014/main" val="1954525688"/>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dirty="0">
                          <a:solidFill>
                            <a:schemeClr val="tx1"/>
                          </a:solidFill>
                        </a:rPr>
                        <a:t>ESRS E1</a:t>
                      </a:r>
                    </a:p>
                    <a:p>
                      <a:pPr marL="0" marR="0" lvl="0" indent="0" algn="l" defTabSz="914400" rtl="0" eaLnBrk="1" fontAlgn="auto" latinLnBrk="0" hangingPunct="1">
                        <a:lnSpc>
                          <a:spcPct val="100000"/>
                        </a:lnSpc>
                        <a:spcBef>
                          <a:spcPts val="0"/>
                        </a:spcBef>
                        <a:spcAft>
                          <a:spcPts val="0"/>
                        </a:spcAft>
                        <a:buClrTx/>
                        <a:buSzTx/>
                        <a:buFontTx/>
                        <a:buNone/>
                        <a:tabLst/>
                        <a:defRPr/>
                      </a:pPr>
                      <a:r>
                        <a:rPr lang="da-DK" dirty="0">
                          <a:solidFill>
                            <a:schemeClr val="tx1"/>
                          </a:solidFill>
                        </a:rPr>
                        <a:t>Klimaændringer</a:t>
                      </a:r>
                    </a:p>
                    <a:p>
                      <a:endParaRPr lang="da-DK" dirty="0">
                        <a:solidFill>
                          <a:schemeClr val="tx1"/>
                        </a:solidFill>
                      </a:endParaRPr>
                    </a:p>
                  </a:txBody>
                  <a:tcPr>
                    <a:solidFill>
                      <a:schemeClr val="accent6">
                        <a:lumMod val="20000"/>
                        <a:lumOff val="80000"/>
                      </a:schemeClr>
                    </a:solidFill>
                  </a:tcPr>
                </a:tc>
                <a:tc>
                  <a:txBody>
                    <a:bodyPr/>
                    <a:lstStyle/>
                    <a:p>
                      <a:r>
                        <a:rPr lang="da-DK" dirty="0">
                          <a:solidFill>
                            <a:schemeClr val="tx1"/>
                          </a:solidFill>
                        </a:rPr>
                        <a:t>ESRS E2</a:t>
                      </a:r>
                    </a:p>
                    <a:p>
                      <a:r>
                        <a:rPr lang="da-DK" dirty="0">
                          <a:solidFill>
                            <a:schemeClr val="tx1"/>
                          </a:solidFill>
                        </a:rPr>
                        <a:t>Forurening</a:t>
                      </a:r>
                    </a:p>
                  </a:txBody>
                  <a:tcPr>
                    <a:solidFill>
                      <a:schemeClr val="accent6">
                        <a:lumMod val="20000"/>
                        <a:lumOff val="80000"/>
                      </a:schemeClr>
                    </a:solidFill>
                  </a:tcPr>
                </a:tc>
                <a:tc>
                  <a:txBody>
                    <a:bodyPr/>
                    <a:lstStyle/>
                    <a:p>
                      <a:r>
                        <a:rPr lang="da-DK" dirty="0">
                          <a:solidFill>
                            <a:schemeClr val="tx1"/>
                          </a:solidFill>
                        </a:rPr>
                        <a:t>ESRS E3</a:t>
                      </a:r>
                    </a:p>
                    <a:p>
                      <a:r>
                        <a:rPr lang="da-DK" dirty="0">
                          <a:solidFill>
                            <a:schemeClr val="tx1"/>
                          </a:solidFill>
                        </a:rPr>
                        <a:t>Vand- og havressourcer</a:t>
                      </a:r>
                    </a:p>
                  </a:txBody>
                  <a:tcPr>
                    <a:solidFill>
                      <a:schemeClr val="accent6">
                        <a:lumMod val="20000"/>
                        <a:lumOff val="80000"/>
                      </a:schemeClr>
                    </a:solidFill>
                  </a:tcPr>
                </a:tc>
                <a:tc>
                  <a:txBody>
                    <a:bodyPr/>
                    <a:lstStyle/>
                    <a:p>
                      <a:r>
                        <a:rPr lang="da-DK" dirty="0">
                          <a:solidFill>
                            <a:schemeClr val="tx1"/>
                          </a:solidFill>
                        </a:rPr>
                        <a:t>ESRS E4</a:t>
                      </a:r>
                    </a:p>
                    <a:p>
                      <a:r>
                        <a:rPr lang="da-DK" dirty="0">
                          <a:solidFill>
                            <a:schemeClr val="tx1"/>
                          </a:solidFill>
                        </a:rPr>
                        <a:t>Biodiversitet</a:t>
                      </a:r>
                    </a:p>
                  </a:txBody>
                  <a:tcPr>
                    <a:solidFill>
                      <a:schemeClr val="accent6">
                        <a:lumMod val="20000"/>
                        <a:lumOff val="80000"/>
                      </a:schemeClr>
                    </a:solidFill>
                  </a:tcPr>
                </a:tc>
                <a:tc>
                  <a:txBody>
                    <a:bodyPr/>
                    <a:lstStyle/>
                    <a:p>
                      <a:r>
                        <a:rPr lang="da-DK" dirty="0">
                          <a:solidFill>
                            <a:schemeClr val="tx1"/>
                          </a:solidFill>
                        </a:rPr>
                        <a:t>ESRS E5</a:t>
                      </a:r>
                    </a:p>
                    <a:p>
                      <a:r>
                        <a:rPr lang="da-DK" dirty="0">
                          <a:solidFill>
                            <a:schemeClr val="tx1"/>
                          </a:solidFill>
                        </a:rPr>
                        <a:t>Ressourceanvendelse og cirkulær økonomi og affald</a:t>
                      </a:r>
                    </a:p>
                  </a:txBody>
                  <a:tcPr>
                    <a:solidFill>
                      <a:schemeClr val="accent6">
                        <a:lumMod val="20000"/>
                        <a:lumOff val="80000"/>
                      </a:schemeClr>
                    </a:solidFill>
                  </a:tcPr>
                </a:tc>
                <a:extLst>
                  <a:ext uri="{0D108BD9-81ED-4DB2-BD59-A6C34878D82A}">
                    <a16:rowId xmlns:a16="http://schemas.microsoft.com/office/drawing/2014/main" val="1341558219"/>
                  </a:ext>
                </a:extLst>
              </a:tr>
              <a:tr h="370840">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dirty="0">
                          <a:solidFill>
                            <a:schemeClr val="tx1"/>
                          </a:solidFill>
                        </a:rPr>
                        <a:t>Hver enkelt standard har en lang række underpunkter og de er ”kogt ned” i oversigten for ESG og ESRS standarder og rapporteringspunkter</a:t>
                      </a:r>
                    </a:p>
                  </a:txBody>
                  <a:tcPr/>
                </a:tc>
                <a:tc hMerge="1">
                  <a:txBody>
                    <a:bodyPr/>
                    <a:lstStyle/>
                    <a:p>
                      <a:endParaRPr lang="da-DK">
                        <a:solidFill>
                          <a:schemeClr val="tx1"/>
                        </a:solidFill>
                      </a:endParaRPr>
                    </a:p>
                  </a:txBody>
                  <a:tcPr/>
                </a:tc>
                <a:tc hMerge="1">
                  <a:txBody>
                    <a:bodyPr/>
                    <a:lstStyle/>
                    <a:p>
                      <a:endParaRPr lang="da-DK">
                        <a:solidFill>
                          <a:schemeClr val="tx1"/>
                        </a:solidFill>
                      </a:endParaRPr>
                    </a:p>
                  </a:txBody>
                  <a:tcPr/>
                </a:tc>
                <a:tc hMerge="1">
                  <a:txBody>
                    <a:bodyPr/>
                    <a:lstStyle/>
                    <a:p>
                      <a:endParaRPr lang="da-DK" dirty="0">
                        <a:solidFill>
                          <a:schemeClr val="tx1"/>
                        </a:solidFill>
                      </a:endParaRPr>
                    </a:p>
                  </a:txBody>
                  <a:tcPr/>
                </a:tc>
                <a:tc hMerge="1">
                  <a:txBody>
                    <a:bodyPr/>
                    <a:lstStyle/>
                    <a:p>
                      <a:endParaRPr lang="da-DK" dirty="0">
                        <a:solidFill>
                          <a:schemeClr val="tx1"/>
                        </a:solidFill>
                      </a:endParaRPr>
                    </a:p>
                  </a:txBody>
                  <a:tcPr/>
                </a:tc>
                <a:extLst>
                  <a:ext uri="{0D108BD9-81ED-4DB2-BD59-A6C34878D82A}">
                    <a16:rowId xmlns:a16="http://schemas.microsoft.com/office/drawing/2014/main" val="865441827"/>
                  </a:ext>
                </a:extLst>
              </a:tr>
            </a:tbl>
          </a:graphicData>
        </a:graphic>
      </p:graphicFrame>
      <p:pic>
        <p:nvPicPr>
          <p:cNvPr id="5" name="Billede 4">
            <a:extLst>
              <a:ext uri="{FF2B5EF4-FFF2-40B4-BE49-F238E27FC236}">
                <a16:creationId xmlns:a16="http://schemas.microsoft.com/office/drawing/2014/main" id="{2406BF05-F1D5-C6B0-F46B-F02BA14506A0}"/>
              </a:ext>
            </a:extLst>
          </p:cNvPr>
          <p:cNvPicPr>
            <a:picLocks noChangeAspect="1"/>
          </p:cNvPicPr>
          <p:nvPr/>
        </p:nvPicPr>
        <p:blipFill>
          <a:blip r:embed="rId3"/>
          <a:stretch>
            <a:fillRect/>
          </a:stretch>
        </p:blipFill>
        <p:spPr>
          <a:xfrm>
            <a:off x="321773" y="3894364"/>
            <a:ext cx="11376353" cy="1941038"/>
          </a:xfrm>
          <a:prstGeom prst="rect">
            <a:avLst/>
          </a:prstGeom>
        </p:spPr>
      </p:pic>
      <p:sp>
        <p:nvSpPr>
          <p:cNvPr id="7" name="Tekstfelt 6">
            <a:extLst>
              <a:ext uri="{FF2B5EF4-FFF2-40B4-BE49-F238E27FC236}">
                <a16:creationId xmlns:a16="http://schemas.microsoft.com/office/drawing/2014/main" id="{4BC45634-03BD-4290-6610-4581B3DA60F9}"/>
              </a:ext>
            </a:extLst>
          </p:cNvPr>
          <p:cNvSpPr txBox="1"/>
          <p:nvPr/>
        </p:nvSpPr>
        <p:spPr>
          <a:xfrm>
            <a:off x="810704" y="3709698"/>
            <a:ext cx="2168165" cy="369332"/>
          </a:xfrm>
          <a:prstGeom prst="rect">
            <a:avLst/>
          </a:prstGeom>
          <a:noFill/>
        </p:spPr>
        <p:txBody>
          <a:bodyPr wrap="square" rtlCol="0">
            <a:spAutoFit/>
          </a:bodyPr>
          <a:lstStyle/>
          <a:p>
            <a:r>
              <a:rPr lang="da-DK" dirty="0"/>
              <a:t>Fra oversigtsark</a:t>
            </a:r>
          </a:p>
        </p:txBody>
      </p:sp>
      <p:sp>
        <p:nvSpPr>
          <p:cNvPr id="3" name="Rektangel: afrundede hjørner 2">
            <a:extLst>
              <a:ext uri="{FF2B5EF4-FFF2-40B4-BE49-F238E27FC236}">
                <a16:creationId xmlns:a16="http://schemas.microsoft.com/office/drawing/2014/main" id="{6084355D-C4C8-D701-37D5-44F4BD93B67C}"/>
              </a:ext>
            </a:extLst>
          </p:cNvPr>
          <p:cNvSpPr/>
          <p:nvPr/>
        </p:nvSpPr>
        <p:spPr>
          <a:xfrm>
            <a:off x="253417" y="1618225"/>
            <a:ext cx="11376353" cy="2019010"/>
          </a:xfrm>
          <a:prstGeom prst="roundRect">
            <a:avLst/>
          </a:prstGeom>
          <a:noFill/>
          <a:ln w="571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3879860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462A99-70C7-2947-4C2F-1C8404054EEF}"/>
              </a:ext>
            </a:extLst>
          </p:cNvPr>
          <p:cNvSpPr>
            <a:spLocks noGrp="1"/>
          </p:cNvSpPr>
          <p:nvPr>
            <p:ph type="title"/>
          </p:nvPr>
        </p:nvSpPr>
        <p:spPr>
          <a:xfrm>
            <a:off x="731520" y="285270"/>
            <a:ext cx="10178473" cy="6457115"/>
          </a:xfrm>
        </p:spPr>
        <p:txBody>
          <a:bodyPr>
            <a:normAutofit/>
          </a:bodyPr>
          <a:lstStyle/>
          <a:p>
            <a:r>
              <a:rPr lang="da-DK" sz="6000" dirty="0">
                <a:latin typeface="Congenial Black"/>
              </a:rPr>
              <a:t>I dag skal I arbejde med bæredygtighed</a:t>
            </a:r>
            <a:br>
              <a:rPr lang="da-DK" sz="6000" dirty="0">
                <a:latin typeface="Congenial Black"/>
              </a:rPr>
            </a:br>
            <a:br>
              <a:rPr lang="da-DK" sz="6000" dirty="0"/>
            </a:br>
            <a:r>
              <a:rPr lang="da-DK" sz="8000" dirty="0">
                <a:latin typeface="Congenial Black"/>
              </a:rPr>
              <a:t>Konkret og praktisk</a:t>
            </a:r>
            <a:br>
              <a:rPr lang="da-DK" dirty="0"/>
            </a:br>
            <a:br>
              <a:rPr lang="da-DK" dirty="0"/>
            </a:br>
            <a:endParaRPr lang="da-DK"/>
          </a:p>
        </p:txBody>
      </p:sp>
    </p:spTree>
    <p:extLst>
      <p:ext uri="{BB962C8B-B14F-4D97-AF65-F5344CB8AC3E}">
        <p14:creationId xmlns:p14="http://schemas.microsoft.com/office/powerpoint/2010/main" val="16755203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52B278-1BB6-3282-C666-1D182A75EF52}"/>
              </a:ext>
            </a:extLst>
          </p:cNvPr>
          <p:cNvSpPr>
            <a:spLocks noGrp="1"/>
          </p:cNvSpPr>
          <p:nvPr>
            <p:ph type="title"/>
          </p:nvPr>
        </p:nvSpPr>
        <p:spPr>
          <a:xfrm>
            <a:off x="529389" y="365125"/>
            <a:ext cx="10824411" cy="1325563"/>
          </a:xfrm>
        </p:spPr>
        <p:txBody>
          <a:bodyPr>
            <a:normAutofit fontScale="90000"/>
          </a:bodyPr>
          <a:lstStyle/>
          <a:p>
            <a:r>
              <a:rPr lang="da-DK" sz="3200" dirty="0"/>
              <a:t>S – Social har 4 standarder i sig</a:t>
            </a:r>
            <a:br>
              <a:rPr lang="da-DK" sz="3200" dirty="0"/>
            </a:br>
            <a:r>
              <a:rPr lang="da-DK" sz="3200" dirty="0"/>
              <a:t>En standard hedder ESRS </a:t>
            </a:r>
            <a:r>
              <a:rPr lang="da-DK" sz="1800" dirty="0"/>
              <a:t>(European </a:t>
            </a:r>
            <a:r>
              <a:rPr lang="da-DK" sz="1800" dirty="0" err="1"/>
              <a:t>Sustainability</a:t>
            </a:r>
            <a:r>
              <a:rPr lang="da-DK" sz="1800" dirty="0"/>
              <a:t> Reporting Standard)</a:t>
            </a:r>
            <a:br>
              <a:rPr lang="da-DK" sz="1800" dirty="0"/>
            </a:br>
            <a:r>
              <a:rPr lang="da-DK" sz="3100" dirty="0"/>
              <a:t>Og fordi det er Social, så S</a:t>
            </a:r>
            <a:br>
              <a:rPr lang="da-DK" sz="3200" dirty="0"/>
            </a:br>
            <a:endParaRPr lang="da-DK" sz="3200" dirty="0"/>
          </a:p>
        </p:txBody>
      </p:sp>
      <p:graphicFrame>
        <p:nvGraphicFramePr>
          <p:cNvPr id="6" name="Pladsholder til indhold 5">
            <a:extLst>
              <a:ext uri="{FF2B5EF4-FFF2-40B4-BE49-F238E27FC236}">
                <a16:creationId xmlns:a16="http://schemas.microsoft.com/office/drawing/2014/main" id="{ACF7EDAC-1F09-D5D5-8285-DBF886628E2E}"/>
              </a:ext>
            </a:extLst>
          </p:cNvPr>
          <p:cNvGraphicFramePr>
            <a:graphicFrameLocks noGrp="1"/>
          </p:cNvGraphicFramePr>
          <p:nvPr>
            <p:ph idx="1"/>
            <p:extLst>
              <p:ext uri="{D42A27DB-BD31-4B8C-83A1-F6EECF244321}">
                <p14:modId xmlns:p14="http://schemas.microsoft.com/office/powerpoint/2010/main" val="3572818359"/>
              </p:ext>
            </p:extLst>
          </p:nvPr>
        </p:nvGraphicFramePr>
        <p:xfrm>
          <a:off x="627361" y="1690688"/>
          <a:ext cx="10824411" cy="1828800"/>
        </p:xfrm>
        <a:graphic>
          <a:graphicData uri="http://schemas.openxmlformats.org/drawingml/2006/table">
            <a:tbl>
              <a:tblPr firstRow="1" bandRow="1">
                <a:tableStyleId>{5C22544A-7EE6-4342-B048-85BDC9FD1C3A}</a:tableStyleId>
              </a:tblPr>
              <a:tblGrid>
                <a:gridCol w="2866953">
                  <a:extLst>
                    <a:ext uri="{9D8B030D-6E8A-4147-A177-3AD203B41FA5}">
                      <a16:colId xmlns:a16="http://schemas.microsoft.com/office/drawing/2014/main" val="3902974415"/>
                    </a:ext>
                  </a:extLst>
                </a:gridCol>
                <a:gridCol w="2857500">
                  <a:extLst>
                    <a:ext uri="{9D8B030D-6E8A-4147-A177-3AD203B41FA5}">
                      <a16:colId xmlns:a16="http://schemas.microsoft.com/office/drawing/2014/main" val="3157790192"/>
                    </a:ext>
                  </a:extLst>
                </a:gridCol>
                <a:gridCol w="2641322">
                  <a:extLst>
                    <a:ext uri="{9D8B030D-6E8A-4147-A177-3AD203B41FA5}">
                      <a16:colId xmlns:a16="http://schemas.microsoft.com/office/drawing/2014/main" val="1942008296"/>
                    </a:ext>
                  </a:extLst>
                </a:gridCol>
                <a:gridCol w="2458636">
                  <a:extLst>
                    <a:ext uri="{9D8B030D-6E8A-4147-A177-3AD203B41FA5}">
                      <a16:colId xmlns:a16="http://schemas.microsoft.com/office/drawing/2014/main" val="3014238509"/>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dirty="0">
                          <a:solidFill>
                            <a:schemeClr val="tx1"/>
                          </a:solidFill>
                        </a:rPr>
                        <a:t>ESRS S1</a:t>
                      </a:r>
                    </a:p>
                    <a:p>
                      <a:pPr marL="0" marR="0" lvl="0" indent="0" algn="l" defTabSz="914400" rtl="0" eaLnBrk="1" fontAlgn="auto" latinLnBrk="0" hangingPunct="1">
                        <a:lnSpc>
                          <a:spcPct val="100000"/>
                        </a:lnSpc>
                        <a:spcBef>
                          <a:spcPts val="0"/>
                        </a:spcBef>
                        <a:spcAft>
                          <a:spcPts val="0"/>
                        </a:spcAft>
                        <a:buClrTx/>
                        <a:buSzTx/>
                        <a:buFontTx/>
                        <a:buNone/>
                        <a:tabLst/>
                        <a:defRPr/>
                      </a:pPr>
                      <a:r>
                        <a:rPr lang="da-DK" dirty="0">
                          <a:solidFill>
                            <a:schemeClr val="tx1"/>
                          </a:solidFill>
                        </a:rPr>
                        <a:t>Egen arbejdsstyrke (også vikarer og kontraktansatte)</a:t>
                      </a:r>
                    </a:p>
                    <a:p>
                      <a:endParaRPr lang="da-DK" dirty="0">
                        <a:solidFill>
                          <a:schemeClr val="tx1"/>
                        </a:solidFill>
                      </a:endParaRPr>
                    </a:p>
                  </a:txBody>
                  <a:tcPr>
                    <a:solidFill>
                      <a:srgbClr val="FFCCCC"/>
                    </a:solidFill>
                  </a:tcPr>
                </a:tc>
                <a:tc>
                  <a:txBody>
                    <a:bodyPr/>
                    <a:lstStyle/>
                    <a:p>
                      <a:r>
                        <a:rPr lang="da-DK" dirty="0">
                          <a:solidFill>
                            <a:schemeClr val="tx1"/>
                          </a:solidFill>
                        </a:rPr>
                        <a:t>ESRS S2</a:t>
                      </a:r>
                    </a:p>
                    <a:p>
                      <a:r>
                        <a:rPr lang="da-DK" dirty="0">
                          <a:solidFill>
                            <a:schemeClr val="tx1"/>
                          </a:solidFill>
                        </a:rPr>
                        <a:t>Arbejdstagere i værdikæden</a:t>
                      </a:r>
                    </a:p>
                  </a:txBody>
                  <a:tcPr>
                    <a:solidFill>
                      <a:srgbClr val="FFCCCC"/>
                    </a:solidFill>
                  </a:tcPr>
                </a:tc>
                <a:tc>
                  <a:txBody>
                    <a:bodyPr/>
                    <a:lstStyle/>
                    <a:p>
                      <a:r>
                        <a:rPr lang="da-DK" dirty="0">
                          <a:solidFill>
                            <a:schemeClr val="tx1"/>
                          </a:solidFill>
                        </a:rPr>
                        <a:t>ESRS S3</a:t>
                      </a:r>
                    </a:p>
                    <a:p>
                      <a:r>
                        <a:rPr lang="da-DK" dirty="0">
                          <a:solidFill>
                            <a:schemeClr val="tx1"/>
                          </a:solidFill>
                        </a:rPr>
                        <a:t>Berørte samfund</a:t>
                      </a:r>
                    </a:p>
                  </a:txBody>
                  <a:tcPr>
                    <a:solidFill>
                      <a:srgbClr val="FFCCCC"/>
                    </a:solidFill>
                  </a:tcPr>
                </a:tc>
                <a:tc>
                  <a:txBody>
                    <a:bodyPr/>
                    <a:lstStyle/>
                    <a:p>
                      <a:r>
                        <a:rPr lang="da-DK" dirty="0">
                          <a:solidFill>
                            <a:schemeClr val="tx1"/>
                          </a:solidFill>
                        </a:rPr>
                        <a:t>ESRS S4</a:t>
                      </a:r>
                    </a:p>
                    <a:p>
                      <a:r>
                        <a:rPr lang="da-DK" dirty="0">
                          <a:solidFill>
                            <a:schemeClr val="tx1"/>
                          </a:solidFill>
                        </a:rPr>
                        <a:t>Forbrugere og slutbrugere</a:t>
                      </a:r>
                    </a:p>
                  </a:txBody>
                  <a:tcPr>
                    <a:solidFill>
                      <a:srgbClr val="FFCCCC"/>
                    </a:solidFill>
                  </a:tcPr>
                </a:tc>
                <a:extLst>
                  <a:ext uri="{0D108BD9-81ED-4DB2-BD59-A6C34878D82A}">
                    <a16:rowId xmlns:a16="http://schemas.microsoft.com/office/drawing/2014/main" val="1341558219"/>
                  </a:ext>
                </a:extLst>
              </a:tr>
              <a:tr h="37084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dirty="0">
                          <a:solidFill>
                            <a:schemeClr val="tx1"/>
                          </a:solidFill>
                        </a:rPr>
                        <a:t>Hver enkelt standard har en lang række underpunkter og de er ”kogt ned” i oversigten for ESG og ESRS standarder og rapporteringspunkter</a:t>
                      </a:r>
                    </a:p>
                  </a:txBody>
                  <a:tcPr/>
                </a:tc>
                <a:tc hMerge="1">
                  <a:txBody>
                    <a:bodyPr/>
                    <a:lstStyle/>
                    <a:p>
                      <a:endParaRPr lang="da-DK">
                        <a:solidFill>
                          <a:schemeClr val="tx1"/>
                        </a:solidFill>
                      </a:endParaRPr>
                    </a:p>
                  </a:txBody>
                  <a:tcPr/>
                </a:tc>
                <a:tc hMerge="1">
                  <a:txBody>
                    <a:bodyPr/>
                    <a:lstStyle/>
                    <a:p>
                      <a:endParaRPr lang="da-DK">
                        <a:solidFill>
                          <a:schemeClr val="tx1"/>
                        </a:solidFill>
                      </a:endParaRPr>
                    </a:p>
                  </a:txBody>
                  <a:tcPr/>
                </a:tc>
                <a:tc hMerge="1">
                  <a:txBody>
                    <a:bodyPr/>
                    <a:lstStyle/>
                    <a:p>
                      <a:endParaRPr lang="da-DK" dirty="0">
                        <a:solidFill>
                          <a:schemeClr val="tx1"/>
                        </a:solidFill>
                      </a:endParaRPr>
                    </a:p>
                  </a:txBody>
                  <a:tcPr/>
                </a:tc>
                <a:extLst>
                  <a:ext uri="{0D108BD9-81ED-4DB2-BD59-A6C34878D82A}">
                    <a16:rowId xmlns:a16="http://schemas.microsoft.com/office/drawing/2014/main" val="865441827"/>
                  </a:ext>
                </a:extLst>
              </a:tr>
            </a:tbl>
          </a:graphicData>
        </a:graphic>
      </p:graphicFrame>
      <p:pic>
        <p:nvPicPr>
          <p:cNvPr id="4" name="Billede 3">
            <a:extLst>
              <a:ext uri="{FF2B5EF4-FFF2-40B4-BE49-F238E27FC236}">
                <a16:creationId xmlns:a16="http://schemas.microsoft.com/office/drawing/2014/main" id="{32ACB4C8-0429-F041-5452-0127A7366E67}"/>
              </a:ext>
            </a:extLst>
          </p:cNvPr>
          <p:cNvPicPr>
            <a:picLocks noChangeAspect="1"/>
          </p:cNvPicPr>
          <p:nvPr/>
        </p:nvPicPr>
        <p:blipFill>
          <a:blip r:embed="rId3"/>
          <a:stretch>
            <a:fillRect/>
          </a:stretch>
        </p:blipFill>
        <p:spPr>
          <a:xfrm>
            <a:off x="4003249" y="3976721"/>
            <a:ext cx="6998060" cy="2114659"/>
          </a:xfrm>
          <a:prstGeom prst="rect">
            <a:avLst/>
          </a:prstGeom>
        </p:spPr>
      </p:pic>
      <p:sp>
        <p:nvSpPr>
          <p:cNvPr id="7" name="Pil: højre 6">
            <a:extLst>
              <a:ext uri="{FF2B5EF4-FFF2-40B4-BE49-F238E27FC236}">
                <a16:creationId xmlns:a16="http://schemas.microsoft.com/office/drawing/2014/main" id="{D9BBF86D-EB99-BB99-A9FA-6EE3FCB040EC}"/>
              </a:ext>
            </a:extLst>
          </p:cNvPr>
          <p:cNvSpPr/>
          <p:nvPr/>
        </p:nvSpPr>
        <p:spPr>
          <a:xfrm>
            <a:off x="627361" y="4319674"/>
            <a:ext cx="2955472" cy="1428750"/>
          </a:xfrm>
          <a:prstGeom prst="rightArrow">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Tekstfelt 7">
            <a:extLst>
              <a:ext uri="{FF2B5EF4-FFF2-40B4-BE49-F238E27FC236}">
                <a16:creationId xmlns:a16="http://schemas.microsoft.com/office/drawing/2014/main" id="{67A2A4E9-ACDE-B2DF-C77C-7217CF77222D}"/>
              </a:ext>
            </a:extLst>
          </p:cNvPr>
          <p:cNvSpPr txBox="1"/>
          <p:nvPr/>
        </p:nvSpPr>
        <p:spPr>
          <a:xfrm>
            <a:off x="884536" y="4710884"/>
            <a:ext cx="2245178" cy="646331"/>
          </a:xfrm>
          <a:prstGeom prst="rect">
            <a:avLst/>
          </a:prstGeom>
          <a:noFill/>
        </p:spPr>
        <p:txBody>
          <a:bodyPr wrap="square" rtlCol="0">
            <a:spAutoFit/>
          </a:bodyPr>
          <a:lstStyle/>
          <a:p>
            <a:r>
              <a:rPr lang="da-DK" dirty="0"/>
              <a:t>Rimeligt småt her – </a:t>
            </a:r>
          </a:p>
          <a:p>
            <a:r>
              <a:rPr lang="da-DK" dirty="0"/>
              <a:t>se ESG oversigten</a:t>
            </a:r>
          </a:p>
        </p:txBody>
      </p:sp>
      <p:sp>
        <p:nvSpPr>
          <p:cNvPr id="9" name="Tekstfelt 8">
            <a:extLst>
              <a:ext uri="{FF2B5EF4-FFF2-40B4-BE49-F238E27FC236}">
                <a16:creationId xmlns:a16="http://schemas.microsoft.com/office/drawing/2014/main" id="{8756E793-1F10-7F9D-B8A7-9F903791C5EF}"/>
              </a:ext>
            </a:extLst>
          </p:cNvPr>
          <p:cNvSpPr txBox="1"/>
          <p:nvPr/>
        </p:nvSpPr>
        <p:spPr>
          <a:xfrm>
            <a:off x="4308049" y="3632983"/>
            <a:ext cx="2168165" cy="369332"/>
          </a:xfrm>
          <a:prstGeom prst="rect">
            <a:avLst/>
          </a:prstGeom>
          <a:noFill/>
        </p:spPr>
        <p:txBody>
          <a:bodyPr wrap="square" rtlCol="0">
            <a:spAutoFit/>
          </a:bodyPr>
          <a:lstStyle/>
          <a:p>
            <a:r>
              <a:rPr lang="da-DK" dirty="0"/>
              <a:t>Fra oversigtsark</a:t>
            </a:r>
          </a:p>
        </p:txBody>
      </p:sp>
      <p:sp>
        <p:nvSpPr>
          <p:cNvPr id="3" name="Rektangel: afrundede hjørner 2">
            <a:extLst>
              <a:ext uri="{FF2B5EF4-FFF2-40B4-BE49-F238E27FC236}">
                <a16:creationId xmlns:a16="http://schemas.microsoft.com/office/drawing/2014/main" id="{9587DE37-DFEC-2E88-599D-F3473EFDED4C}"/>
              </a:ext>
            </a:extLst>
          </p:cNvPr>
          <p:cNvSpPr/>
          <p:nvPr/>
        </p:nvSpPr>
        <p:spPr>
          <a:xfrm>
            <a:off x="351389" y="1561237"/>
            <a:ext cx="11376353" cy="2019010"/>
          </a:xfrm>
          <a:prstGeom prst="roundRect">
            <a:avLst/>
          </a:prstGeom>
          <a:noFill/>
          <a:ln w="571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15647536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52B278-1BB6-3282-C666-1D182A75EF52}"/>
              </a:ext>
            </a:extLst>
          </p:cNvPr>
          <p:cNvSpPr>
            <a:spLocks noGrp="1"/>
          </p:cNvSpPr>
          <p:nvPr>
            <p:ph type="title"/>
          </p:nvPr>
        </p:nvSpPr>
        <p:spPr>
          <a:xfrm>
            <a:off x="529389" y="365125"/>
            <a:ext cx="10824411" cy="1325563"/>
          </a:xfrm>
        </p:spPr>
        <p:txBody>
          <a:bodyPr>
            <a:normAutofit fontScale="90000"/>
          </a:bodyPr>
          <a:lstStyle/>
          <a:p>
            <a:r>
              <a:rPr lang="da-DK" sz="3200" dirty="0"/>
              <a:t>G – </a:t>
            </a:r>
            <a:r>
              <a:rPr lang="da-DK" sz="3200" dirty="0" err="1"/>
              <a:t>Governance</a:t>
            </a:r>
            <a:r>
              <a:rPr lang="da-DK" sz="3200" dirty="0"/>
              <a:t> har 1 standarder i sig</a:t>
            </a:r>
            <a:br>
              <a:rPr lang="da-DK" sz="3200" dirty="0"/>
            </a:br>
            <a:r>
              <a:rPr lang="da-DK" sz="3200" dirty="0"/>
              <a:t>En standard hedder ESRS </a:t>
            </a:r>
            <a:r>
              <a:rPr lang="da-DK" sz="1800" dirty="0"/>
              <a:t>(European </a:t>
            </a:r>
            <a:r>
              <a:rPr lang="da-DK" sz="1800" dirty="0" err="1"/>
              <a:t>Sustainability</a:t>
            </a:r>
            <a:r>
              <a:rPr lang="da-DK" sz="1800" dirty="0"/>
              <a:t> Reporting Standard)</a:t>
            </a:r>
            <a:br>
              <a:rPr lang="da-DK" sz="1800" dirty="0"/>
            </a:br>
            <a:r>
              <a:rPr lang="da-DK" sz="3100" dirty="0"/>
              <a:t>Og fordi det er </a:t>
            </a:r>
            <a:r>
              <a:rPr lang="da-DK" sz="3100" dirty="0" err="1"/>
              <a:t>Governance</a:t>
            </a:r>
            <a:r>
              <a:rPr lang="da-DK" sz="3100" dirty="0"/>
              <a:t>, så G</a:t>
            </a:r>
            <a:br>
              <a:rPr lang="da-DK" sz="3200" dirty="0"/>
            </a:br>
            <a:endParaRPr lang="da-DK" sz="3200" dirty="0"/>
          </a:p>
        </p:txBody>
      </p:sp>
      <p:graphicFrame>
        <p:nvGraphicFramePr>
          <p:cNvPr id="6" name="Pladsholder til indhold 5">
            <a:extLst>
              <a:ext uri="{FF2B5EF4-FFF2-40B4-BE49-F238E27FC236}">
                <a16:creationId xmlns:a16="http://schemas.microsoft.com/office/drawing/2014/main" id="{ACF7EDAC-1F09-D5D5-8285-DBF886628E2E}"/>
              </a:ext>
            </a:extLst>
          </p:cNvPr>
          <p:cNvGraphicFramePr>
            <a:graphicFrameLocks noGrp="1"/>
          </p:cNvGraphicFramePr>
          <p:nvPr>
            <p:ph idx="1"/>
            <p:extLst>
              <p:ext uri="{D42A27DB-BD31-4B8C-83A1-F6EECF244321}">
                <p14:modId xmlns:p14="http://schemas.microsoft.com/office/powerpoint/2010/main" val="498931915"/>
              </p:ext>
            </p:extLst>
          </p:nvPr>
        </p:nvGraphicFramePr>
        <p:xfrm>
          <a:off x="627361" y="1690688"/>
          <a:ext cx="10647518" cy="1828800"/>
        </p:xfrm>
        <a:graphic>
          <a:graphicData uri="http://schemas.openxmlformats.org/drawingml/2006/table">
            <a:tbl>
              <a:tblPr firstRow="1" bandRow="1">
                <a:tableStyleId>{5C22544A-7EE6-4342-B048-85BDC9FD1C3A}</a:tableStyleId>
              </a:tblPr>
              <a:tblGrid>
                <a:gridCol w="3431950">
                  <a:extLst>
                    <a:ext uri="{9D8B030D-6E8A-4147-A177-3AD203B41FA5}">
                      <a16:colId xmlns:a16="http://schemas.microsoft.com/office/drawing/2014/main" val="3902974415"/>
                    </a:ext>
                  </a:extLst>
                </a:gridCol>
                <a:gridCol w="3157712">
                  <a:extLst>
                    <a:ext uri="{9D8B030D-6E8A-4147-A177-3AD203B41FA5}">
                      <a16:colId xmlns:a16="http://schemas.microsoft.com/office/drawing/2014/main" val="1942008296"/>
                    </a:ext>
                  </a:extLst>
                </a:gridCol>
                <a:gridCol w="4057856">
                  <a:extLst>
                    <a:ext uri="{9D8B030D-6E8A-4147-A177-3AD203B41FA5}">
                      <a16:colId xmlns:a16="http://schemas.microsoft.com/office/drawing/2014/main" val="3014238509"/>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dirty="0">
                          <a:solidFill>
                            <a:schemeClr val="tx1"/>
                          </a:solidFill>
                        </a:rPr>
                        <a:t>ESRS G1</a:t>
                      </a:r>
                    </a:p>
                    <a:p>
                      <a:pPr marL="0" marR="0" lvl="0" indent="0" algn="l" defTabSz="914400" rtl="0" eaLnBrk="1" fontAlgn="auto" latinLnBrk="0" hangingPunct="1">
                        <a:lnSpc>
                          <a:spcPct val="100000"/>
                        </a:lnSpc>
                        <a:spcBef>
                          <a:spcPts val="0"/>
                        </a:spcBef>
                        <a:spcAft>
                          <a:spcPts val="0"/>
                        </a:spcAft>
                        <a:buClrTx/>
                        <a:buSzTx/>
                        <a:buFontTx/>
                        <a:buNone/>
                        <a:tabLst/>
                        <a:defRPr/>
                      </a:pPr>
                      <a:r>
                        <a:rPr lang="da-DK" dirty="0">
                          <a:solidFill>
                            <a:schemeClr val="tx1"/>
                          </a:solidFill>
                        </a:rPr>
                        <a:t>God forretningsskik</a:t>
                      </a:r>
                    </a:p>
                    <a:p>
                      <a:endParaRPr lang="da-DK" dirty="0">
                        <a:solidFill>
                          <a:schemeClr val="tx1"/>
                        </a:solidFill>
                      </a:endParaRPr>
                    </a:p>
                  </a:txBody>
                  <a:tcPr>
                    <a:solidFill>
                      <a:schemeClr val="bg1">
                        <a:lumMod val="95000"/>
                      </a:schemeClr>
                    </a:solidFill>
                  </a:tcPr>
                </a:tc>
                <a:tc>
                  <a:txBody>
                    <a:bodyPr/>
                    <a:lstStyle/>
                    <a:p>
                      <a:r>
                        <a:rPr lang="da-DK" dirty="0">
                          <a:solidFill>
                            <a:schemeClr val="tx1"/>
                          </a:solidFill>
                        </a:rPr>
                        <a:t>ESRS 1 Generelle krav</a:t>
                      </a:r>
                    </a:p>
                  </a:txBody>
                  <a:tcPr>
                    <a:solidFill>
                      <a:schemeClr val="bg1">
                        <a:lumMod val="95000"/>
                      </a:schemeClr>
                    </a:solidFill>
                  </a:tcPr>
                </a:tc>
                <a:tc>
                  <a:txBody>
                    <a:bodyPr/>
                    <a:lstStyle/>
                    <a:p>
                      <a:r>
                        <a:rPr lang="da-DK" dirty="0">
                          <a:solidFill>
                            <a:schemeClr val="tx1"/>
                          </a:solidFill>
                        </a:rPr>
                        <a:t>ESRS 2 Generelle oplysninger</a:t>
                      </a:r>
                    </a:p>
                  </a:txBody>
                  <a:tcPr>
                    <a:solidFill>
                      <a:schemeClr val="bg1">
                        <a:lumMod val="95000"/>
                      </a:schemeClr>
                    </a:solidFill>
                  </a:tcPr>
                </a:tc>
                <a:extLst>
                  <a:ext uri="{0D108BD9-81ED-4DB2-BD59-A6C34878D82A}">
                    <a16:rowId xmlns:a16="http://schemas.microsoft.com/office/drawing/2014/main" val="1341558219"/>
                  </a:ext>
                </a:extLst>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dirty="0" err="1">
                          <a:solidFill>
                            <a:schemeClr val="tx1"/>
                          </a:solidFill>
                        </a:rPr>
                        <a:t>Governance</a:t>
                      </a:r>
                      <a:r>
                        <a:rPr lang="da-DK" dirty="0">
                          <a:solidFill>
                            <a:schemeClr val="tx1"/>
                          </a:solidFill>
                        </a:rPr>
                        <a:t> er lidt speciel, da den kun har en standard; ESRS G1</a:t>
                      </a:r>
                    </a:p>
                    <a:p>
                      <a:pPr marL="0" marR="0" lvl="0" indent="0" algn="l" defTabSz="914400" rtl="0" eaLnBrk="1" fontAlgn="auto" latinLnBrk="0" hangingPunct="1">
                        <a:lnSpc>
                          <a:spcPct val="100000"/>
                        </a:lnSpc>
                        <a:spcBef>
                          <a:spcPts val="0"/>
                        </a:spcBef>
                        <a:spcAft>
                          <a:spcPts val="0"/>
                        </a:spcAft>
                        <a:buClrTx/>
                        <a:buSzTx/>
                        <a:buFontTx/>
                        <a:buNone/>
                        <a:tabLst/>
                        <a:defRPr/>
                      </a:pPr>
                      <a:r>
                        <a:rPr lang="da-DK" dirty="0">
                          <a:solidFill>
                            <a:schemeClr val="tx1"/>
                          </a:solidFill>
                        </a:rPr>
                        <a:t>Dog hører der til officiel rapportering en lang række ledelsesmæssige opgaver, som beskrives i ESRS 1 og ESRS 2 og de ryger i samme pulje i dag.</a:t>
                      </a:r>
                    </a:p>
                  </a:txBody>
                  <a:tcPr/>
                </a:tc>
                <a:tc hMerge="1">
                  <a:txBody>
                    <a:bodyPr/>
                    <a:lstStyle/>
                    <a:p>
                      <a:endParaRPr lang="da-DK">
                        <a:solidFill>
                          <a:schemeClr val="tx1"/>
                        </a:solidFill>
                      </a:endParaRPr>
                    </a:p>
                  </a:txBody>
                  <a:tcPr/>
                </a:tc>
                <a:tc hMerge="1">
                  <a:txBody>
                    <a:bodyPr/>
                    <a:lstStyle/>
                    <a:p>
                      <a:endParaRPr lang="da-DK" dirty="0">
                        <a:solidFill>
                          <a:schemeClr val="tx1"/>
                        </a:solidFill>
                      </a:endParaRPr>
                    </a:p>
                  </a:txBody>
                  <a:tcPr/>
                </a:tc>
                <a:extLst>
                  <a:ext uri="{0D108BD9-81ED-4DB2-BD59-A6C34878D82A}">
                    <a16:rowId xmlns:a16="http://schemas.microsoft.com/office/drawing/2014/main" val="865441827"/>
                  </a:ext>
                </a:extLst>
              </a:tr>
            </a:tbl>
          </a:graphicData>
        </a:graphic>
      </p:graphicFrame>
      <p:pic>
        <p:nvPicPr>
          <p:cNvPr id="5" name="Billede 4">
            <a:extLst>
              <a:ext uri="{FF2B5EF4-FFF2-40B4-BE49-F238E27FC236}">
                <a16:creationId xmlns:a16="http://schemas.microsoft.com/office/drawing/2014/main" id="{736BD9C0-C72E-8EC5-A6D0-BBFA9F1C03BA}"/>
              </a:ext>
            </a:extLst>
          </p:cNvPr>
          <p:cNvPicPr>
            <a:picLocks noChangeAspect="1"/>
          </p:cNvPicPr>
          <p:nvPr/>
        </p:nvPicPr>
        <p:blipFill>
          <a:blip r:embed="rId3"/>
          <a:stretch>
            <a:fillRect/>
          </a:stretch>
        </p:blipFill>
        <p:spPr>
          <a:xfrm>
            <a:off x="529389" y="3930651"/>
            <a:ext cx="10854810" cy="1828800"/>
          </a:xfrm>
          <a:prstGeom prst="rect">
            <a:avLst/>
          </a:prstGeom>
        </p:spPr>
      </p:pic>
      <p:sp>
        <p:nvSpPr>
          <p:cNvPr id="9" name="Tekstfelt 8">
            <a:extLst>
              <a:ext uri="{FF2B5EF4-FFF2-40B4-BE49-F238E27FC236}">
                <a16:creationId xmlns:a16="http://schemas.microsoft.com/office/drawing/2014/main" id="{8D05F1BF-CA4C-7EE0-9817-5C1C4E1C03B9}"/>
              </a:ext>
            </a:extLst>
          </p:cNvPr>
          <p:cNvSpPr txBox="1"/>
          <p:nvPr/>
        </p:nvSpPr>
        <p:spPr>
          <a:xfrm>
            <a:off x="1008667" y="3662564"/>
            <a:ext cx="2168165" cy="369332"/>
          </a:xfrm>
          <a:prstGeom prst="rect">
            <a:avLst/>
          </a:prstGeom>
          <a:noFill/>
        </p:spPr>
        <p:txBody>
          <a:bodyPr wrap="square" rtlCol="0">
            <a:spAutoFit/>
          </a:bodyPr>
          <a:lstStyle/>
          <a:p>
            <a:r>
              <a:rPr lang="da-DK" dirty="0"/>
              <a:t>Fra oversigtsark</a:t>
            </a:r>
          </a:p>
        </p:txBody>
      </p:sp>
      <p:sp>
        <p:nvSpPr>
          <p:cNvPr id="3" name="Rektangel: afrundede hjørner 2">
            <a:extLst>
              <a:ext uri="{FF2B5EF4-FFF2-40B4-BE49-F238E27FC236}">
                <a16:creationId xmlns:a16="http://schemas.microsoft.com/office/drawing/2014/main" id="{5AABEF45-131A-0DB5-CDC2-B327A0329860}"/>
              </a:ext>
            </a:extLst>
          </p:cNvPr>
          <p:cNvSpPr/>
          <p:nvPr/>
        </p:nvSpPr>
        <p:spPr>
          <a:xfrm>
            <a:off x="253417" y="1618225"/>
            <a:ext cx="11376353" cy="2019010"/>
          </a:xfrm>
          <a:prstGeom prst="roundRect">
            <a:avLst/>
          </a:prstGeom>
          <a:noFill/>
          <a:ln w="571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6570026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535A6B-D9E6-E98F-2609-28AA21ECC630}"/>
              </a:ext>
            </a:extLst>
          </p:cNvPr>
          <p:cNvSpPr>
            <a:spLocks noGrp="1"/>
          </p:cNvSpPr>
          <p:nvPr>
            <p:ph type="title"/>
          </p:nvPr>
        </p:nvSpPr>
        <p:spPr>
          <a:xfrm>
            <a:off x="431800" y="466725"/>
            <a:ext cx="11226800" cy="1325563"/>
          </a:xfrm>
        </p:spPr>
        <p:txBody>
          <a:bodyPr>
            <a:normAutofit fontScale="90000"/>
          </a:bodyPr>
          <a:lstStyle/>
          <a:p>
            <a:r>
              <a:rPr lang="da-DK" sz="5400" dirty="0">
                <a:latin typeface="Arial Black"/>
              </a:rPr>
              <a:t>Arbejdsprocessen </a:t>
            </a:r>
            <a:br>
              <a:rPr lang="da-DK" sz="5400" dirty="0">
                <a:latin typeface="Arial Black"/>
              </a:rPr>
            </a:br>
            <a:r>
              <a:rPr lang="da-DK" sz="3600" dirty="0">
                <a:latin typeface="Arial Black"/>
              </a:rPr>
              <a:t>I skal nu ”spotte” E, S eller G  i de tre interviews</a:t>
            </a:r>
            <a:br>
              <a:rPr lang="da-DK" dirty="0"/>
            </a:br>
            <a:endParaRPr lang="da-DK" dirty="0">
              <a:latin typeface="Arial"/>
              <a:cs typeface="Arial"/>
            </a:endParaRPr>
          </a:p>
        </p:txBody>
      </p:sp>
      <p:pic>
        <p:nvPicPr>
          <p:cNvPr id="7" name="Billede 6">
            <a:extLst>
              <a:ext uri="{FF2B5EF4-FFF2-40B4-BE49-F238E27FC236}">
                <a16:creationId xmlns:a16="http://schemas.microsoft.com/office/drawing/2014/main" id="{BAB4A3F0-37C4-4C75-36AC-8EC04297C030}"/>
              </a:ext>
            </a:extLst>
          </p:cNvPr>
          <p:cNvPicPr>
            <a:picLocks noChangeAspect="1"/>
          </p:cNvPicPr>
          <p:nvPr/>
        </p:nvPicPr>
        <p:blipFill>
          <a:blip r:embed="rId3"/>
          <a:stretch>
            <a:fillRect/>
          </a:stretch>
        </p:blipFill>
        <p:spPr>
          <a:xfrm>
            <a:off x="379290" y="1817493"/>
            <a:ext cx="1282990" cy="1239340"/>
          </a:xfrm>
          <a:prstGeom prst="rect">
            <a:avLst/>
          </a:prstGeom>
        </p:spPr>
      </p:pic>
      <p:pic>
        <p:nvPicPr>
          <p:cNvPr id="9" name="Billede 8" descr="Et billede, der indeholder Ansigt, person, skitse, Pande&#10;&#10;Automatisk genereret beskrivelse">
            <a:extLst>
              <a:ext uri="{FF2B5EF4-FFF2-40B4-BE49-F238E27FC236}">
                <a16:creationId xmlns:a16="http://schemas.microsoft.com/office/drawing/2014/main" id="{713934D3-BD7F-6316-DB36-BDC8D10433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209" y="4468199"/>
            <a:ext cx="1444999" cy="1444999"/>
          </a:xfrm>
          <a:prstGeom prst="rect">
            <a:avLst/>
          </a:prstGeom>
        </p:spPr>
      </p:pic>
      <p:pic>
        <p:nvPicPr>
          <p:cNvPr id="11" name="Billede 10" descr="Et billede, der indeholder Ansigt, briller, tøj, smil&#10;&#10;Automatisk genereret beskrivelse">
            <a:extLst>
              <a:ext uri="{FF2B5EF4-FFF2-40B4-BE49-F238E27FC236}">
                <a16:creationId xmlns:a16="http://schemas.microsoft.com/office/drawing/2014/main" id="{FFE347B8-589F-BAB1-B50C-AF6D54F7A9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525" y="3031628"/>
            <a:ext cx="1444998" cy="1436571"/>
          </a:xfrm>
          <a:prstGeom prst="rect">
            <a:avLst/>
          </a:prstGeom>
        </p:spPr>
      </p:pic>
      <p:sp>
        <p:nvSpPr>
          <p:cNvPr id="5" name="Picture Placeholder 2">
            <a:extLst>
              <a:ext uri="{FF2B5EF4-FFF2-40B4-BE49-F238E27FC236}">
                <a16:creationId xmlns:a16="http://schemas.microsoft.com/office/drawing/2014/main" id="{44EE4C5F-28AF-78CD-B56E-42268C97D2CB}"/>
              </a:ext>
            </a:extLst>
          </p:cNvPr>
          <p:cNvSpPr txBox="1">
            <a:spLocks/>
          </p:cNvSpPr>
          <p:nvPr/>
        </p:nvSpPr>
        <p:spPr>
          <a:xfrm>
            <a:off x="2404121" y="1644206"/>
            <a:ext cx="9096582" cy="1781122"/>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400" dirty="0">
                <a:solidFill>
                  <a:srgbClr val="FF0000"/>
                </a:solidFill>
                <a:ea typeface="Calibri"/>
                <a:cs typeface="Calibri"/>
              </a:rPr>
              <a:t>VIGTIGT</a:t>
            </a:r>
          </a:p>
          <a:p>
            <a:pPr marL="0" indent="0">
              <a:buNone/>
            </a:pPr>
            <a:r>
              <a:rPr lang="en-US" dirty="0">
                <a:ea typeface="Calibri"/>
                <a:cs typeface="Calibri"/>
              </a:rPr>
              <a:t>I </a:t>
            </a:r>
            <a:r>
              <a:rPr lang="en-US" dirty="0" err="1">
                <a:ea typeface="Calibri"/>
                <a:cs typeface="Calibri"/>
              </a:rPr>
              <a:t>skal</a:t>
            </a:r>
            <a:r>
              <a:rPr lang="en-US" dirty="0">
                <a:ea typeface="Calibri"/>
                <a:cs typeface="Calibri"/>
              </a:rPr>
              <a:t> </a:t>
            </a:r>
            <a:r>
              <a:rPr lang="en-US" dirty="0" err="1">
                <a:ea typeface="Calibri"/>
                <a:cs typeface="Calibri"/>
              </a:rPr>
              <a:t>bruge</a:t>
            </a:r>
            <a:r>
              <a:rPr lang="en-US" dirty="0">
                <a:ea typeface="Calibri"/>
                <a:cs typeface="Calibri"/>
              </a:rPr>
              <a:t> </a:t>
            </a:r>
            <a:r>
              <a:rPr lang="en-US" dirty="0" err="1">
                <a:ea typeface="Calibri"/>
                <a:cs typeface="Calibri"/>
              </a:rPr>
              <a:t>jeres</a:t>
            </a:r>
            <a:r>
              <a:rPr lang="en-US" dirty="0">
                <a:ea typeface="Calibri"/>
                <a:cs typeface="Calibri"/>
              </a:rPr>
              <a:t> ESG/ESRS </a:t>
            </a:r>
            <a:r>
              <a:rPr lang="en-US" dirty="0" err="1">
                <a:ea typeface="Calibri"/>
                <a:cs typeface="Calibri"/>
              </a:rPr>
              <a:t>oversigtsark</a:t>
            </a:r>
            <a:r>
              <a:rPr lang="en-US" dirty="0">
                <a:ea typeface="Calibri"/>
                <a:cs typeface="Calibri"/>
              </a:rPr>
              <a:t> og </a:t>
            </a:r>
            <a:r>
              <a:rPr lang="en-US" dirty="0" err="1">
                <a:ea typeface="Calibri"/>
                <a:cs typeface="Calibri"/>
              </a:rPr>
              <a:t>overføre</a:t>
            </a:r>
            <a:r>
              <a:rPr lang="en-US" dirty="0">
                <a:ea typeface="Calibri"/>
                <a:cs typeface="Calibri"/>
              </a:rPr>
              <a:t> </a:t>
            </a:r>
            <a:r>
              <a:rPr lang="en-US" dirty="0" err="1">
                <a:ea typeface="Calibri"/>
                <a:cs typeface="Calibri"/>
              </a:rPr>
              <a:t>jeres</a:t>
            </a:r>
            <a:r>
              <a:rPr lang="en-US" dirty="0">
                <a:ea typeface="Calibri"/>
                <a:cs typeface="Calibri"/>
              </a:rPr>
              <a:t> fund </a:t>
            </a:r>
            <a:r>
              <a:rPr lang="en-US" dirty="0" err="1">
                <a:ea typeface="Calibri"/>
                <a:cs typeface="Calibri"/>
              </a:rPr>
              <a:t>i</a:t>
            </a:r>
            <a:r>
              <a:rPr lang="en-US" dirty="0">
                <a:ea typeface="Calibri"/>
                <a:cs typeface="Calibri"/>
              </a:rPr>
              <a:t> et </a:t>
            </a:r>
            <a:r>
              <a:rPr lang="en-US" dirty="0" err="1">
                <a:ea typeface="Calibri"/>
                <a:cs typeface="Calibri"/>
              </a:rPr>
              <a:t>dataindhentningsark</a:t>
            </a:r>
            <a:r>
              <a:rPr lang="en-US" dirty="0">
                <a:ea typeface="Calibri"/>
                <a:cs typeface="Calibri"/>
              </a:rPr>
              <a:t> under E,S </a:t>
            </a:r>
            <a:r>
              <a:rPr lang="en-US" dirty="0" err="1">
                <a:ea typeface="Calibri"/>
                <a:cs typeface="Calibri"/>
              </a:rPr>
              <a:t>eller</a:t>
            </a:r>
            <a:r>
              <a:rPr lang="en-US" dirty="0">
                <a:ea typeface="Calibri"/>
                <a:cs typeface="Calibri"/>
              </a:rPr>
              <a:t> G (word </a:t>
            </a:r>
            <a:r>
              <a:rPr lang="en-US" dirty="0" err="1">
                <a:ea typeface="Calibri"/>
                <a:cs typeface="Calibri"/>
              </a:rPr>
              <a:t>dokument</a:t>
            </a:r>
            <a:r>
              <a:rPr lang="en-US" dirty="0">
                <a:ea typeface="Calibri"/>
                <a:cs typeface="Calibri"/>
              </a:rPr>
              <a:t>)</a:t>
            </a:r>
          </a:p>
        </p:txBody>
      </p:sp>
      <p:pic>
        <p:nvPicPr>
          <p:cNvPr id="13" name="Billede 12">
            <a:extLst>
              <a:ext uri="{FF2B5EF4-FFF2-40B4-BE49-F238E27FC236}">
                <a16:creationId xmlns:a16="http://schemas.microsoft.com/office/drawing/2014/main" id="{24EEBEEB-DB0E-D200-D71F-0AE6EDAB9C5D}"/>
              </a:ext>
            </a:extLst>
          </p:cNvPr>
          <p:cNvPicPr>
            <a:picLocks noChangeAspect="1"/>
          </p:cNvPicPr>
          <p:nvPr/>
        </p:nvPicPr>
        <p:blipFill>
          <a:blip r:embed="rId6"/>
          <a:stretch>
            <a:fillRect/>
          </a:stretch>
        </p:blipFill>
        <p:spPr>
          <a:xfrm>
            <a:off x="2404120" y="3200458"/>
            <a:ext cx="3824683" cy="3190817"/>
          </a:xfrm>
          <a:prstGeom prst="rect">
            <a:avLst/>
          </a:prstGeom>
        </p:spPr>
      </p:pic>
      <p:pic>
        <p:nvPicPr>
          <p:cNvPr id="3" name="Billede 2">
            <a:extLst>
              <a:ext uri="{FF2B5EF4-FFF2-40B4-BE49-F238E27FC236}">
                <a16:creationId xmlns:a16="http://schemas.microsoft.com/office/drawing/2014/main" id="{466A2FBD-ABD8-6B03-50EE-D12635604DD3}"/>
              </a:ext>
            </a:extLst>
          </p:cNvPr>
          <p:cNvPicPr>
            <a:picLocks noChangeAspect="1"/>
          </p:cNvPicPr>
          <p:nvPr/>
        </p:nvPicPr>
        <p:blipFill>
          <a:blip r:embed="rId7"/>
          <a:stretch>
            <a:fillRect/>
          </a:stretch>
        </p:blipFill>
        <p:spPr>
          <a:xfrm>
            <a:off x="6916028" y="3613498"/>
            <a:ext cx="4339656" cy="2299700"/>
          </a:xfrm>
          <a:prstGeom prst="rect">
            <a:avLst/>
          </a:prstGeom>
        </p:spPr>
      </p:pic>
    </p:spTree>
    <p:extLst>
      <p:ext uri="{BB962C8B-B14F-4D97-AF65-F5344CB8AC3E}">
        <p14:creationId xmlns:p14="http://schemas.microsoft.com/office/powerpoint/2010/main" val="20088354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dsholder til indhold 3">
            <a:extLst>
              <a:ext uri="{FF2B5EF4-FFF2-40B4-BE49-F238E27FC236}">
                <a16:creationId xmlns:a16="http://schemas.microsoft.com/office/drawing/2014/main" id="{DAD6B81E-A8A8-D904-EE9D-2DF0FF6DD219}"/>
              </a:ext>
            </a:extLst>
          </p:cNvPr>
          <p:cNvPicPr>
            <a:picLocks noGrp="1" noChangeAspect="1"/>
          </p:cNvPicPr>
          <p:nvPr>
            <p:ph idx="1"/>
          </p:nvPr>
        </p:nvPicPr>
        <p:blipFill>
          <a:blip r:embed="rId3"/>
          <a:stretch>
            <a:fillRect/>
          </a:stretch>
        </p:blipFill>
        <p:spPr>
          <a:xfrm>
            <a:off x="790153" y="2325537"/>
            <a:ext cx="4593737" cy="4088426"/>
          </a:xfrm>
          <a:prstGeom prst="rect">
            <a:avLst/>
          </a:prstGeom>
          <a:noFill/>
        </p:spPr>
      </p:pic>
      <p:pic>
        <p:nvPicPr>
          <p:cNvPr id="5" name="Billede 4">
            <a:extLst>
              <a:ext uri="{FF2B5EF4-FFF2-40B4-BE49-F238E27FC236}">
                <a16:creationId xmlns:a16="http://schemas.microsoft.com/office/drawing/2014/main" id="{F605271B-A6F6-D5C6-E189-1A01FD48BCC2}"/>
              </a:ext>
            </a:extLst>
          </p:cNvPr>
          <p:cNvPicPr>
            <a:picLocks noChangeAspect="1"/>
          </p:cNvPicPr>
          <p:nvPr/>
        </p:nvPicPr>
        <p:blipFill>
          <a:blip r:embed="rId4"/>
          <a:stretch>
            <a:fillRect/>
          </a:stretch>
        </p:blipFill>
        <p:spPr>
          <a:xfrm>
            <a:off x="10916475" y="2054274"/>
            <a:ext cx="643184" cy="618798"/>
          </a:xfrm>
          <a:prstGeom prst="rect">
            <a:avLst/>
          </a:prstGeom>
        </p:spPr>
      </p:pic>
      <p:pic>
        <p:nvPicPr>
          <p:cNvPr id="6" name="Billede 5">
            <a:extLst>
              <a:ext uri="{FF2B5EF4-FFF2-40B4-BE49-F238E27FC236}">
                <a16:creationId xmlns:a16="http://schemas.microsoft.com/office/drawing/2014/main" id="{22DA4EDD-8CDA-27D2-5959-AE40EA2B02D2}"/>
              </a:ext>
            </a:extLst>
          </p:cNvPr>
          <p:cNvPicPr>
            <a:picLocks noChangeAspect="1"/>
          </p:cNvPicPr>
          <p:nvPr/>
        </p:nvPicPr>
        <p:blipFill>
          <a:blip r:embed="rId5"/>
          <a:stretch>
            <a:fillRect/>
          </a:stretch>
        </p:blipFill>
        <p:spPr>
          <a:xfrm>
            <a:off x="8017802" y="696955"/>
            <a:ext cx="791569" cy="788229"/>
          </a:xfrm>
          <a:prstGeom prst="rect">
            <a:avLst/>
          </a:prstGeom>
        </p:spPr>
      </p:pic>
      <p:pic>
        <p:nvPicPr>
          <p:cNvPr id="7" name="Billede 6">
            <a:extLst>
              <a:ext uri="{FF2B5EF4-FFF2-40B4-BE49-F238E27FC236}">
                <a16:creationId xmlns:a16="http://schemas.microsoft.com/office/drawing/2014/main" id="{62782DDB-3DDB-51E0-300A-9F1D00118690}"/>
              </a:ext>
            </a:extLst>
          </p:cNvPr>
          <p:cNvPicPr>
            <a:picLocks noChangeAspect="1"/>
          </p:cNvPicPr>
          <p:nvPr/>
        </p:nvPicPr>
        <p:blipFill>
          <a:blip r:embed="rId6"/>
          <a:stretch>
            <a:fillRect/>
          </a:stretch>
        </p:blipFill>
        <p:spPr>
          <a:xfrm>
            <a:off x="7400191" y="2038639"/>
            <a:ext cx="857557" cy="857557"/>
          </a:xfrm>
          <a:prstGeom prst="rect">
            <a:avLst/>
          </a:prstGeom>
        </p:spPr>
      </p:pic>
      <p:pic>
        <p:nvPicPr>
          <p:cNvPr id="8" name="Billede 7">
            <a:extLst>
              <a:ext uri="{FF2B5EF4-FFF2-40B4-BE49-F238E27FC236}">
                <a16:creationId xmlns:a16="http://schemas.microsoft.com/office/drawing/2014/main" id="{8BD3C6F3-6B37-60B5-DF92-B93D9957A478}"/>
              </a:ext>
            </a:extLst>
          </p:cNvPr>
          <p:cNvPicPr>
            <a:picLocks noChangeAspect="1"/>
          </p:cNvPicPr>
          <p:nvPr/>
        </p:nvPicPr>
        <p:blipFill>
          <a:blip r:embed="rId7"/>
          <a:stretch>
            <a:fillRect/>
          </a:stretch>
        </p:blipFill>
        <p:spPr>
          <a:xfrm>
            <a:off x="8982983" y="208909"/>
            <a:ext cx="1773001" cy="1481743"/>
          </a:xfrm>
          <a:prstGeom prst="rect">
            <a:avLst/>
          </a:prstGeom>
        </p:spPr>
      </p:pic>
      <p:pic>
        <p:nvPicPr>
          <p:cNvPr id="10" name="Billede 9">
            <a:extLst>
              <a:ext uri="{FF2B5EF4-FFF2-40B4-BE49-F238E27FC236}">
                <a16:creationId xmlns:a16="http://schemas.microsoft.com/office/drawing/2014/main" id="{DF3B267C-25D7-D56D-E665-0666422E5597}"/>
              </a:ext>
            </a:extLst>
          </p:cNvPr>
          <p:cNvPicPr>
            <a:picLocks noChangeAspect="1"/>
          </p:cNvPicPr>
          <p:nvPr/>
        </p:nvPicPr>
        <p:blipFill>
          <a:blip r:embed="rId8"/>
          <a:stretch>
            <a:fillRect/>
          </a:stretch>
        </p:blipFill>
        <p:spPr>
          <a:xfrm>
            <a:off x="8548278" y="1690559"/>
            <a:ext cx="2207706" cy="1553718"/>
          </a:xfrm>
          <a:prstGeom prst="rect">
            <a:avLst/>
          </a:prstGeom>
        </p:spPr>
      </p:pic>
      <p:pic>
        <p:nvPicPr>
          <p:cNvPr id="16" name="Billede 15">
            <a:extLst>
              <a:ext uri="{FF2B5EF4-FFF2-40B4-BE49-F238E27FC236}">
                <a16:creationId xmlns:a16="http://schemas.microsoft.com/office/drawing/2014/main" id="{E72258AC-9D32-C036-2A9F-B9A0D1D0ED13}"/>
              </a:ext>
            </a:extLst>
          </p:cNvPr>
          <p:cNvPicPr>
            <a:picLocks noChangeAspect="1"/>
          </p:cNvPicPr>
          <p:nvPr/>
        </p:nvPicPr>
        <p:blipFill>
          <a:blip r:embed="rId9"/>
          <a:stretch>
            <a:fillRect/>
          </a:stretch>
        </p:blipFill>
        <p:spPr>
          <a:xfrm>
            <a:off x="10142044" y="3449838"/>
            <a:ext cx="1858111" cy="979490"/>
          </a:xfrm>
          <a:prstGeom prst="rect">
            <a:avLst/>
          </a:prstGeom>
        </p:spPr>
      </p:pic>
      <p:pic>
        <p:nvPicPr>
          <p:cNvPr id="18" name="Billede 17">
            <a:extLst>
              <a:ext uri="{FF2B5EF4-FFF2-40B4-BE49-F238E27FC236}">
                <a16:creationId xmlns:a16="http://schemas.microsoft.com/office/drawing/2014/main" id="{54103610-85F2-4475-C307-65356054B6B7}"/>
              </a:ext>
            </a:extLst>
          </p:cNvPr>
          <p:cNvPicPr>
            <a:picLocks noChangeAspect="1"/>
          </p:cNvPicPr>
          <p:nvPr/>
        </p:nvPicPr>
        <p:blipFill>
          <a:blip r:embed="rId10"/>
          <a:stretch>
            <a:fillRect/>
          </a:stretch>
        </p:blipFill>
        <p:spPr>
          <a:xfrm>
            <a:off x="7301445" y="3411987"/>
            <a:ext cx="2102715" cy="1114285"/>
          </a:xfrm>
          <a:prstGeom prst="rect">
            <a:avLst/>
          </a:prstGeom>
        </p:spPr>
      </p:pic>
      <p:pic>
        <p:nvPicPr>
          <p:cNvPr id="20" name="Billede 19">
            <a:extLst>
              <a:ext uri="{FF2B5EF4-FFF2-40B4-BE49-F238E27FC236}">
                <a16:creationId xmlns:a16="http://schemas.microsoft.com/office/drawing/2014/main" id="{9FDF058F-5384-BC79-D63A-875798A31D2A}"/>
              </a:ext>
            </a:extLst>
          </p:cNvPr>
          <p:cNvPicPr>
            <a:picLocks noChangeAspect="1"/>
          </p:cNvPicPr>
          <p:nvPr/>
        </p:nvPicPr>
        <p:blipFill>
          <a:blip r:embed="rId11"/>
          <a:stretch>
            <a:fillRect/>
          </a:stretch>
        </p:blipFill>
        <p:spPr>
          <a:xfrm>
            <a:off x="9104979" y="4827851"/>
            <a:ext cx="2074131" cy="1080021"/>
          </a:xfrm>
          <a:prstGeom prst="rect">
            <a:avLst/>
          </a:prstGeom>
        </p:spPr>
      </p:pic>
      <p:sp>
        <p:nvSpPr>
          <p:cNvPr id="21" name="Title 1">
            <a:extLst>
              <a:ext uri="{FF2B5EF4-FFF2-40B4-BE49-F238E27FC236}">
                <a16:creationId xmlns:a16="http://schemas.microsoft.com/office/drawing/2014/main" id="{EC8CDB3D-A201-E2B1-DFB0-D8844E930A9F}"/>
              </a:ext>
            </a:extLst>
          </p:cNvPr>
          <p:cNvSpPr>
            <a:spLocks noGrp="1"/>
          </p:cNvSpPr>
          <p:nvPr>
            <p:ph type="title"/>
          </p:nvPr>
        </p:nvSpPr>
        <p:spPr>
          <a:xfrm>
            <a:off x="354268" y="629221"/>
            <a:ext cx="7903480" cy="1325563"/>
          </a:xfrm>
        </p:spPr>
        <p:txBody>
          <a:bodyPr>
            <a:normAutofit fontScale="90000"/>
          </a:bodyPr>
          <a:lstStyle/>
          <a:p>
            <a:r>
              <a:rPr lang="en-US" dirty="0" err="1">
                <a:latin typeface="Arial Black"/>
              </a:rPr>
              <a:t>Konsulenterne</a:t>
            </a:r>
            <a:r>
              <a:rPr lang="en-US" dirty="0">
                <a:latin typeface="Arial Black"/>
              </a:rPr>
              <a:t> </a:t>
            </a:r>
            <a:r>
              <a:rPr lang="en-US" dirty="0" err="1">
                <a:latin typeface="Arial Black"/>
              </a:rPr>
              <a:t>arbejder</a:t>
            </a:r>
            <a:br>
              <a:rPr lang="en-US" dirty="0">
                <a:latin typeface="Arial Black"/>
              </a:rPr>
            </a:br>
            <a:r>
              <a:rPr lang="en-US" dirty="0">
                <a:latin typeface="Arial Black"/>
              </a:rPr>
              <a:t>med at </a:t>
            </a:r>
            <a:r>
              <a:rPr lang="en-US" dirty="0" err="1">
                <a:latin typeface="Arial Black"/>
              </a:rPr>
              <a:t>samle</a:t>
            </a:r>
            <a:r>
              <a:rPr lang="en-US" dirty="0">
                <a:latin typeface="Arial Black"/>
              </a:rPr>
              <a:t> “</a:t>
            </a:r>
            <a:r>
              <a:rPr lang="en-US" dirty="0" err="1">
                <a:latin typeface="Arial Black"/>
              </a:rPr>
              <a:t>brikkerne</a:t>
            </a:r>
            <a:r>
              <a:rPr lang="en-US" dirty="0">
                <a:latin typeface="Arial Black"/>
              </a:rPr>
              <a:t>” i </a:t>
            </a:r>
            <a:r>
              <a:rPr lang="en-US" dirty="0" err="1">
                <a:latin typeface="Arial Black"/>
              </a:rPr>
              <a:t>dataindhentningsarket</a:t>
            </a:r>
            <a:endParaRPr lang="en-US" dirty="0"/>
          </a:p>
        </p:txBody>
      </p:sp>
    </p:spTree>
    <p:extLst>
      <p:ext uri="{BB962C8B-B14F-4D97-AF65-F5344CB8AC3E}">
        <p14:creationId xmlns:p14="http://schemas.microsoft.com/office/powerpoint/2010/main" val="19676870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D1FA67-7FB4-04C4-D4B9-B8E768CC0F7A}"/>
              </a:ext>
            </a:extLst>
          </p:cNvPr>
          <p:cNvSpPr>
            <a:spLocks noGrp="1"/>
          </p:cNvSpPr>
          <p:nvPr>
            <p:ph type="title"/>
          </p:nvPr>
        </p:nvSpPr>
        <p:spPr/>
        <p:txBody>
          <a:bodyPr/>
          <a:lstStyle/>
          <a:p>
            <a:r>
              <a:rPr lang="da-DK" dirty="0"/>
              <a:t>Præsentationer og afsluttende spørgsmål – til del 1</a:t>
            </a:r>
          </a:p>
        </p:txBody>
      </p:sp>
      <p:sp>
        <p:nvSpPr>
          <p:cNvPr id="3" name="Pladsholder til indhold 2">
            <a:extLst>
              <a:ext uri="{FF2B5EF4-FFF2-40B4-BE49-F238E27FC236}">
                <a16:creationId xmlns:a16="http://schemas.microsoft.com/office/drawing/2014/main" id="{1119AB5F-D954-1EC9-6B27-00D6217A26FC}"/>
              </a:ext>
            </a:extLst>
          </p:cNvPr>
          <p:cNvSpPr>
            <a:spLocks noGrp="1"/>
          </p:cNvSpPr>
          <p:nvPr>
            <p:ph idx="1"/>
          </p:nvPr>
        </p:nvSpPr>
        <p:spPr>
          <a:xfrm>
            <a:off x="838200" y="2676525"/>
            <a:ext cx="10515600" cy="3298248"/>
          </a:xfrm>
        </p:spPr>
        <p:txBody>
          <a:bodyPr>
            <a:normAutofit/>
          </a:bodyPr>
          <a:lstStyle/>
          <a:p>
            <a:r>
              <a:rPr lang="da-DK" dirty="0"/>
              <a:t>Korte præsentationer af fund fra dataindhentningsark</a:t>
            </a:r>
            <a:br>
              <a:rPr lang="da-DK" dirty="0"/>
            </a:br>
            <a:r>
              <a:rPr lang="da-DK" dirty="0"/>
              <a:t>+ Afsluttende spørgsmål på jeres indledende dataindhentning (det står bagerst i arket)</a:t>
            </a:r>
          </a:p>
          <a:p>
            <a:endParaRPr lang="da-DK" dirty="0"/>
          </a:p>
          <a:p>
            <a:r>
              <a:rPr lang="da-DK" dirty="0"/>
              <a:t>Baseret på jeres første møde med Gorilla Juice og observationer I nu har gjort – hvor ser I at Gorilla Juice står unik og står stærkt på enten E, S eller G? Begrund jeres svar. </a:t>
            </a:r>
          </a:p>
          <a:p>
            <a:pPr marL="0" indent="0">
              <a:buNone/>
            </a:pPr>
            <a:endParaRPr lang="da-DK" dirty="0"/>
          </a:p>
          <a:p>
            <a:endParaRPr lang="da-DK" dirty="0"/>
          </a:p>
        </p:txBody>
      </p:sp>
    </p:spTree>
    <p:extLst>
      <p:ext uri="{BB962C8B-B14F-4D97-AF65-F5344CB8AC3E}">
        <p14:creationId xmlns:p14="http://schemas.microsoft.com/office/powerpoint/2010/main" val="33062716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72AC83-1399-708F-4E25-8970A2E192D0}"/>
              </a:ext>
            </a:extLst>
          </p:cNvPr>
          <p:cNvSpPr>
            <a:spLocks noGrp="1"/>
          </p:cNvSpPr>
          <p:nvPr>
            <p:ph type="title"/>
          </p:nvPr>
        </p:nvSpPr>
        <p:spPr>
          <a:xfrm>
            <a:off x="609600" y="500062"/>
            <a:ext cx="10515600" cy="1325563"/>
          </a:xfrm>
        </p:spPr>
        <p:txBody>
          <a:bodyPr>
            <a:normAutofit/>
          </a:bodyPr>
          <a:lstStyle/>
          <a:p>
            <a:r>
              <a:rPr lang="da-DK" sz="6000" dirty="0"/>
              <a:t>Velfortjent</a:t>
            </a:r>
          </a:p>
        </p:txBody>
      </p:sp>
      <p:pic>
        <p:nvPicPr>
          <p:cNvPr id="4" name="Pladsholder til indhold 3">
            <a:extLst>
              <a:ext uri="{FF2B5EF4-FFF2-40B4-BE49-F238E27FC236}">
                <a16:creationId xmlns:a16="http://schemas.microsoft.com/office/drawing/2014/main" id="{2E2FC380-F55D-4AA7-830F-31F66BD76020}"/>
              </a:ext>
            </a:extLst>
          </p:cNvPr>
          <p:cNvPicPr>
            <a:picLocks noGrp="1" noChangeAspect="1"/>
          </p:cNvPicPr>
          <p:nvPr>
            <p:ph idx="1"/>
          </p:nvPr>
        </p:nvPicPr>
        <p:blipFill>
          <a:blip r:embed="rId2"/>
          <a:stretch>
            <a:fillRect/>
          </a:stretch>
        </p:blipFill>
        <p:spPr>
          <a:xfrm>
            <a:off x="3949437" y="1825625"/>
            <a:ext cx="4293126" cy="4351338"/>
          </a:xfrm>
          <a:prstGeom prst="rect">
            <a:avLst/>
          </a:prstGeom>
        </p:spPr>
      </p:pic>
    </p:spTree>
    <p:extLst>
      <p:ext uri="{BB962C8B-B14F-4D97-AF65-F5344CB8AC3E}">
        <p14:creationId xmlns:p14="http://schemas.microsoft.com/office/powerpoint/2010/main" val="19748603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59D2E1-C8B3-1D51-4E7E-FF0FFB29C30D}"/>
              </a:ext>
            </a:extLst>
          </p:cNvPr>
          <p:cNvSpPr>
            <a:spLocks noGrp="1"/>
          </p:cNvSpPr>
          <p:nvPr>
            <p:ph type="title"/>
          </p:nvPr>
        </p:nvSpPr>
        <p:spPr>
          <a:xfrm>
            <a:off x="274674" y="216269"/>
            <a:ext cx="10515600" cy="1325563"/>
          </a:xfrm>
        </p:spPr>
        <p:txBody>
          <a:bodyPr>
            <a:normAutofit/>
          </a:bodyPr>
          <a:lstStyle/>
          <a:p>
            <a:r>
              <a:rPr lang="da-DK" sz="3600" dirty="0">
                <a:latin typeface="Arial Black"/>
              </a:rPr>
              <a:t>Del 1 + Del 2</a:t>
            </a:r>
            <a:br>
              <a:rPr lang="da-DK" sz="3600" dirty="0">
                <a:latin typeface="Arial Black"/>
              </a:rPr>
            </a:br>
            <a:r>
              <a:rPr lang="da-DK" sz="3600" dirty="0">
                <a:latin typeface="Arial Black"/>
              </a:rPr>
              <a:t>Planen for de næste par timer</a:t>
            </a:r>
            <a:endParaRPr lang="da-DK" sz="3600" dirty="0"/>
          </a:p>
        </p:txBody>
      </p:sp>
      <p:sp>
        <p:nvSpPr>
          <p:cNvPr id="3" name="Pladsholder til indhold 2">
            <a:extLst>
              <a:ext uri="{FF2B5EF4-FFF2-40B4-BE49-F238E27FC236}">
                <a16:creationId xmlns:a16="http://schemas.microsoft.com/office/drawing/2014/main" id="{85ECB62E-5281-A9B6-7D54-6994CC7C511B}"/>
              </a:ext>
            </a:extLst>
          </p:cNvPr>
          <p:cNvSpPr>
            <a:spLocks noGrp="1"/>
          </p:cNvSpPr>
          <p:nvPr>
            <p:ph idx="1"/>
          </p:nvPr>
        </p:nvSpPr>
        <p:spPr>
          <a:xfrm>
            <a:off x="274674" y="1405521"/>
            <a:ext cx="11642652" cy="5016544"/>
          </a:xfrm>
        </p:spPr>
        <p:txBody>
          <a:bodyPr vert="horz" lIns="91440" tIns="45720" rIns="91440" bIns="45720" rtlCol="0" anchor="t">
            <a:normAutofit fontScale="92500" lnSpcReduction="10000"/>
          </a:bodyPr>
          <a:lstStyle/>
          <a:p>
            <a:pPr marL="0" indent="0">
              <a:buNone/>
            </a:pPr>
            <a:r>
              <a:rPr lang="da-DK" b="1" dirty="0">
                <a:ea typeface="Calibri"/>
                <a:cs typeface="Calibri"/>
              </a:rPr>
              <a:t>Del 1</a:t>
            </a:r>
          </a:p>
          <a:p>
            <a:r>
              <a:rPr lang="da-DK" b="1" dirty="0">
                <a:ea typeface="Calibri"/>
                <a:cs typeface="Calibri"/>
              </a:rPr>
              <a:t>Jeres konsulenthold vil blive klædt på til at identificere E,S eller G</a:t>
            </a:r>
            <a:endParaRPr lang="da-DK" b="1" dirty="0"/>
          </a:p>
          <a:p>
            <a:pPr lvl="1"/>
            <a:r>
              <a:rPr lang="da-DK" dirty="0">
                <a:ea typeface="Calibri"/>
                <a:cs typeface="Calibri"/>
              </a:rPr>
              <a:t>En smule teori og baggrund (Hvad er det og hvorfor er det vigtigt?)</a:t>
            </a:r>
          </a:p>
          <a:p>
            <a:r>
              <a:rPr lang="da-DK" b="1" dirty="0">
                <a:ea typeface="Calibri"/>
                <a:cs typeface="Calibri"/>
              </a:rPr>
              <a:t>I vil blive introduceret til virksomheden Gorilla Juice</a:t>
            </a:r>
          </a:p>
          <a:p>
            <a:r>
              <a:rPr lang="da-DK" b="1" dirty="0">
                <a:ea typeface="Calibri"/>
                <a:cs typeface="Calibri"/>
              </a:rPr>
              <a:t>I skal høre/læse interviews med ansatte fra Gorilla Juice</a:t>
            </a:r>
          </a:p>
          <a:p>
            <a:pPr lvl="1"/>
            <a:r>
              <a:rPr lang="da-DK" dirty="0">
                <a:ea typeface="Calibri"/>
                <a:cs typeface="Calibri"/>
              </a:rPr>
              <a:t>I skal identificere de områder, hvor Gorilla Juice allerede arbejder med ESG</a:t>
            </a:r>
          </a:p>
          <a:p>
            <a:r>
              <a:rPr lang="da-DK" b="1" dirty="0">
                <a:ea typeface="Calibri"/>
                <a:cs typeface="Calibri"/>
              </a:rPr>
              <a:t>I skal lave en kort opsamling i et dataindhentningsark udarbejde en kort anbefaling til Gorilla Juice G</a:t>
            </a:r>
          </a:p>
          <a:p>
            <a:pPr marL="0" indent="0">
              <a:buNone/>
            </a:pPr>
            <a:r>
              <a:rPr lang="da-DK" b="1" dirty="0">
                <a:ea typeface="Calibri"/>
                <a:cs typeface="Calibri"/>
              </a:rPr>
              <a:t>Del 2</a:t>
            </a:r>
          </a:p>
          <a:p>
            <a:r>
              <a:rPr lang="da-DK" b="1" dirty="0">
                <a:ea typeface="Calibri"/>
                <a:cs typeface="Calibri"/>
              </a:rPr>
              <a:t>Overførsel af data fra dataindhentningsark til en ESG SWOT</a:t>
            </a:r>
          </a:p>
          <a:p>
            <a:pPr lvl="1"/>
            <a:r>
              <a:rPr lang="da-DK" dirty="0">
                <a:ea typeface="Calibri"/>
                <a:cs typeface="Calibri"/>
              </a:rPr>
              <a:t>Giver det et nyt blik på den anbefaling I vil give til Gorilla Juice?</a:t>
            </a:r>
          </a:p>
          <a:p>
            <a:r>
              <a:rPr lang="da-DK" b="1" dirty="0">
                <a:ea typeface="Calibri"/>
                <a:cs typeface="Calibri"/>
              </a:rPr>
              <a:t>Opsamling på E, S eller G?</a:t>
            </a:r>
          </a:p>
          <a:p>
            <a:endParaRPr lang="da-DK" dirty="0">
              <a:ea typeface="Calibri"/>
              <a:cs typeface="Calibri"/>
            </a:endParaRPr>
          </a:p>
        </p:txBody>
      </p:sp>
      <p:sp>
        <p:nvSpPr>
          <p:cNvPr id="4" name="Pil: venstre 3">
            <a:extLst>
              <a:ext uri="{FF2B5EF4-FFF2-40B4-BE49-F238E27FC236}">
                <a16:creationId xmlns:a16="http://schemas.microsoft.com/office/drawing/2014/main" id="{348E8906-8243-DA07-0A39-8896591C82ED}"/>
              </a:ext>
            </a:extLst>
          </p:cNvPr>
          <p:cNvSpPr/>
          <p:nvPr/>
        </p:nvSpPr>
        <p:spPr>
          <a:xfrm rot="19781184">
            <a:off x="946963" y="2317270"/>
            <a:ext cx="6014485" cy="1736035"/>
          </a:xfrm>
          <a:prstGeom prst="left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173111002"/>
      </p:ext>
    </p:extLst>
  </p:cSld>
  <p:clrMapOvr>
    <a:masterClrMapping/>
  </p:clrMapOvr>
  <p:extLst>
    <p:ext uri="{6950BFC3-D8DA-4A85-94F7-54DA5524770B}">
      <p188:commentRel xmlns:p188="http://schemas.microsoft.com/office/powerpoint/2018/8/main" r:id="rId2"/>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9D2178-6244-2C52-FBB6-A375CC975059}"/>
              </a:ext>
            </a:extLst>
          </p:cNvPr>
          <p:cNvSpPr>
            <a:spLocks noGrp="1"/>
          </p:cNvSpPr>
          <p:nvPr>
            <p:ph type="title"/>
          </p:nvPr>
        </p:nvSpPr>
        <p:spPr>
          <a:xfrm>
            <a:off x="660400" y="2232025"/>
            <a:ext cx="10515600" cy="1325563"/>
          </a:xfrm>
        </p:spPr>
        <p:txBody>
          <a:bodyPr>
            <a:normAutofit/>
          </a:bodyPr>
          <a:lstStyle/>
          <a:p>
            <a:pPr algn="ctr"/>
            <a:r>
              <a:rPr lang="da-DK" sz="6000" dirty="0"/>
              <a:t>Del 2</a:t>
            </a:r>
          </a:p>
        </p:txBody>
      </p:sp>
    </p:spTree>
    <p:extLst>
      <p:ext uri="{BB962C8B-B14F-4D97-AF65-F5344CB8AC3E}">
        <p14:creationId xmlns:p14="http://schemas.microsoft.com/office/powerpoint/2010/main" val="11284191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ladsholder til indhold 8">
            <a:extLst>
              <a:ext uri="{FF2B5EF4-FFF2-40B4-BE49-F238E27FC236}">
                <a16:creationId xmlns:a16="http://schemas.microsoft.com/office/drawing/2014/main" id="{2814C88C-F119-1DFF-E6FC-35BF81773AF2}"/>
              </a:ext>
            </a:extLst>
          </p:cNvPr>
          <p:cNvPicPr>
            <a:picLocks noGrp="1" noChangeAspect="1"/>
          </p:cNvPicPr>
          <p:nvPr>
            <p:ph idx="1"/>
          </p:nvPr>
        </p:nvPicPr>
        <p:blipFill>
          <a:blip r:embed="rId2"/>
          <a:stretch>
            <a:fillRect/>
          </a:stretch>
        </p:blipFill>
        <p:spPr>
          <a:xfrm>
            <a:off x="120649" y="376334"/>
            <a:ext cx="10971421" cy="5861180"/>
          </a:xfrm>
          <a:noFill/>
        </p:spPr>
      </p:pic>
    </p:spTree>
    <p:extLst>
      <p:ext uri="{BB962C8B-B14F-4D97-AF65-F5344CB8AC3E}">
        <p14:creationId xmlns:p14="http://schemas.microsoft.com/office/powerpoint/2010/main" val="36693023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rgbClr val="2A402F"/>
        </a:solidFill>
        <a:effectLst/>
      </p:bgPr>
    </p:bg>
    <p:spTree>
      <p:nvGrpSpPr>
        <p:cNvPr id="1" name=""/>
        <p:cNvGrpSpPr/>
        <p:nvPr/>
      </p:nvGrpSpPr>
      <p:grpSpPr>
        <a:xfrm>
          <a:off x="0" y="0"/>
          <a:ext cx="0" cy="0"/>
          <a:chOff x="0" y="0"/>
          <a:chExt cx="0" cy="0"/>
        </a:xfrm>
      </p:grpSpPr>
      <p:pic>
        <p:nvPicPr>
          <p:cNvPr id="72706" name="Picture 2">
            <a:extLst>
              <a:ext uri="{FF2B5EF4-FFF2-40B4-BE49-F238E27FC236}">
                <a16:creationId xmlns:a16="http://schemas.microsoft.com/office/drawing/2014/main" id="{F7B02DCB-ECE3-C8E1-74DA-6DF557C947B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9887"/>
                    </a14:imgEffect>
                    <a14:imgEffect>
                      <a14:saturation sat="140000"/>
                    </a14:imgEffect>
                  </a14:imgLayer>
                </a14:imgProps>
              </a:ext>
              <a:ext uri="{28A0092B-C50C-407E-A947-70E740481C1C}">
                <a14:useLocalDpi xmlns:a14="http://schemas.microsoft.com/office/drawing/2010/main" val="0"/>
              </a:ext>
            </a:extLst>
          </a:blip>
          <a:srcRect/>
          <a:stretch>
            <a:fillRect/>
          </a:stretch>
        </p:blipFill>
        <p:spPr bwMode="auto">
          <a:xfrm>
            <a:off x="6096000" y="0"/>
            <a:ext cx="6858000" cy="6858000"/>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
        <p:nvSpPr>
          <p:cNvPr id="3" name="Pladsholder til tekst 2">
            <a:extLst>
              <a:ext uri="{FF2B5EF4-FFF2-40B4-BE49-F238E27FC236}">
                <a16:creationId xmlns:a16="http://schemas.microsoft.com/office/drawing/2014/main" id="{F9BB6936-AC38-5377-48AC-DC4DF1CF9F64}"/>
              </a:ext>
            </a:extLst>
          </p:cNvPr>
          <p:cNvSpPr>
            <a:spLocks noGrp="1"/>
          </p:cNvSpPr>
          <p:nvPr>
            <p:ph type="body" sz="quarter" idx="13"/>
          </p:nvPr>
        </p:nvSpPr>
        <p:spPr>
          <a:xfrm>
            <a:off x="157655" y="1593630"/>
            <a:ext cx="5686097" cy="4807170"/>
          </a:xfrm>
        </p:spPr>
        <p:txBody>
          <a:bodyPr>
            <a:normAutofit fontScale="55000" lnSpcReduction="20000"/>
          </a:bodyPr>
          <a:lstStyle/>
          <a:p>
            <a:pPr marL="0" indent="0" algn="ctr">
              <a:lnSpc>
                <a:spcPct val="120000"/>
              </a:lnSpc>
              <a:buNone/>
            </a:pPr>
            <a:r>
              <a:rPr lang="da-DK" sz="4500" i="1" dirty="0">
                <a:solidFill>
                  <a:schemeClr val="bg1"/>
                </a:solidFill>
                <a:effectLst>
                  <a:outerShdw blurRad="38100" dist="38100" dir="2700000" algn="tl">
                    <a:srgbClr val="000000">
                      <a:alpha val="43137"/>
                    </a:srgbClr>
                  </a:outerShdw>
                </a:effectLst>
              </a:rPr>
              <a:t>Nu ved vi hvad og hvilke ESG emner de tre interview berører.</a:t>
            </a:r>
          </a:p>
          <a:p>
            <a:pPr marL="0" indent="0" algn="ctr">
              <a:lnSpc>
                <a:spcPct val="120000"/>
              </a:lnSpc>
              <a:buNone/>
            </a:pPr>
            <a:endParaRPr lang="da-DK" sz="3000" dirty="0">
              <a:solidFill>
                <a:schemeClr val="bg1"/>
              </a:solidFill>
              <a:effectLst>
                <a:outerShdw blurRad="38100" dist="38100" dir="2700000" algn="tl">
                  <a:srgbClr val="000000">
                    <a:alpha val="43137"/>
                  </a:srgbClr>
                </a:outerShdw>
              </a:effectLst>
            </a:endParaRPr>
          </a:p>
          <a:p>
            <a:pPr marL="0" indent="0" algn="ctr">
              <a:lnSpc>
                <a:spcPct val="120000"/>
              </a:lnSpc>
              <a:buNone/>
            </a:pPr>
            <a:r>
              <a:rPr lang="da-DK" sz="5700" dirty="0">
                <a:solidFill>
                  <a:schemeClr val="bg1"/>
                </a:solidFill>
                <a:effectLst>
                  <a:outerShdw blurRad="38100" dist="38100" dir="2700000" algn="tl">
                    <a:srgbClr val="000000">
                      <a:alpha val="43137"/>
                    </a:srgbClr>
                  </a:outerShdw>
                </a:effectLst>
              </a:rPr>
              <a:t>Og nu skal vi finde ud af hvordan de forholder sig til det eller bliver berørt af det</a:t>
            </a:r>
          </a:p>
          <a:p>
            <a:pPr marL="0" indent="0" algn="ctr">
              <a:lnSpc>
                <a:spcPct val="120000"/>
              </a:lnSpc>
              <a:buNone/>
            </a:pPr>
            <a:endParaRPr lang="da-DK" sz="5700" dirty="0">
              <a:solidFill>
                <a:schemeClr val="bg1"/>
              </a:solidFill>
              <a:effectLst>
                <a:outerShdw blurRad="38100" dist="38100" dir="2700000" algn="tl">
                  <a:srgbClr val="000000">
                    <a:alpha val="43137"/>
                  </a:srgbClr>
                </a:outerShdw>
              </a:effectLst>
            </a:endParaRPr>
          </a:p>
          <a:p>
            <a:pPr marL="0" indent="0" algn="ctr">
              <a:lnSpc>
                <a:spcPct val="120000"/>
              </a:lnSpc>
              <a:buNone/>
            </a:pPr>
            <a:r>
              <a:rPr lang="da-DK" sz="5700" dirty="0">
                <a:solidFill>
                  <a:schemeClr val="bg1"/>
                </a:solidFill>
                <a:effectLst>
                  <a:outerShdw blurRad="38100" dist="38100" dir="2700000" algn="tl">
                    <a:srgbClr val="000000">
                      <a:alpha val="43137"/>
                    </a:srgbClr>
                  </a:outerShdw>
                </a:effectLst>
              </a:rPr>
              <a:t>Og til det, skal vi bruge en </a:t>
            </a:r>
          </a:p>
          <a:p>
            <a:pPr marL="0" indent="0" algn="ctr">
              <a:lnSpc>
                <a:spcPct val="120000"/>
              </a:lnSpc>
              <a:buNone/>
            </a:pPr>
            <a:r>
              <a:rPr lang="da-DK" sz="5700" b="1" dirty="0">
                <a:solidFill>
                  <a:schemeClr val="bg1"/>
                </a:solidFill>
                <a:effectLst>
                  <a:outerShdw blurRad="38100" dist="38100" dir="2700000" algn="tl">
                    <a:srgbClr val="000000">
                      <a:alpha val="43137"/>
                    </a:srgbClr>
                  </a:outerShdw>
                </a:effectLst>
              </a:rPr>
              <a:t>ESG SWOT</a:t>
            </a:r>
          </a:p>
          <a:p>
            <a:pPr marL="0" indent="0" algn="ctr">
              <a:lnSpc>
                <a:spcPct val="120000"/>
              </a:lnSpc>
              <a:buNone/>
            </a:pPr>
            <a:endParaRPr lang="da-DK" sz="1800" dirty="0">
              <a:solidFill>
                <a:schemeClr val="bg1"/>
              </a:solidFill>
              <a:effectLst>
                <a:outerShdw blurRad="38100" dist="38100" dir="2700000" algn="tl">
                  <a:srgbClr val="000000">
                    <a:alpha val="43137"/>
                  </a:srgbClr>
                </a:outerShdw>
              </a:effectLst>
            </a:endParaRPr>
          </a:p>
          <a:p>
            <a:pPr marL="0" indent="0" algn="ctr">
              <a:lnSpc>
                <a:spcPct val="120000"/>
              </a:lnSpc>
              <a:buNone/>
            </a:pPr>
            <a:endParaRPr lang="da-DK" sz="1800" dirty="0"/>
          </a:p>
        </p:txBody>
      </p:sp>
      <p:pic>
        <p:nvPicPr>
          <p:cNvPr id="4" name="Billede 3" descr="Et billede, der indeholder logo&#10;&#10;Automatisk genereret beskrivelse">
            <a:extLst>
              <a:ext uri="{FF2B5EF4-FFF2-40B4-BE49-F238E27FC236}">
                <a16:creationId xmlns:a16="http://schemas.microsoft.com/office/drawing/2014/main" id="{5E8E9C21-B405-1AE6-2182-7362D6B154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32006" y="134033"/>
            <a:ext cx="907776" cy="907776"/>
          </a:xfrm>
          <a:prstGeom prst="rect">
            <a:avLst/>
          </a:prstGeom>
        </p:spPr>
      </p:pic>
      <p:sp>
        <p:nvSpPr>
          <p:cNvPr id="7" name="Titel 1">
            <a:extLst>
              <a:ext uri="{FF2B5EF4-FFF2-40B4-BE49-F238E27FC236}">
                <a16:creationId xmlns:a16="http://schemas.microsoft.com/office/drawing/2014/main" id="{3F4D2E73-D6AD-02B5-C741-474D7236BD7D}"/>
              </a:ext>
            </a:extLst>
          </p:cNvPr>
          <p:cNvSpPr>
            <a:spLocks noGrp="1"/>
          </p:cNvSpPr>
          <p:nvPr>
            <p:ph type="title"/>
          </p:nvPr>
        </p:nvSpPr>
        <p:spPr>
          <a:xfrm>
            <a:off x="0" y="134033"/>
            <a:ext cx="6095999" cy="1325563"/>
          </a:xfrm>
        </p:spPr>
        <p:txBody>
          <a:bodyPr/>
          <a:lstStyle/>
          <a:p>
            <a:pPr algn="ctr"/>
            <a:r>
              <a:rPr lang="da-DK" dirty="0">
                <a:solidFill>
                  <a:schemeClr val="bg1"/>
                </a:solidFill>
                <a:effectLst>
                  <a:outerShdw blurRad="38100" dist="38100" dir="2700000" algn="tl">
                    <a:srgbClr val="000000">
                      <a:alpha val="43137"/>
                    </a:srgbClr>
                  </a:outerShdw>
                </a:effectLst>
              </a:rPr>
              <a:t>Fra HVAD til HVORDAN</a:t>
            </a:r>
          </a:p>
        </p:txBody>
      </p:sp>
    </p:spTree>
    <p:extLst>
      <p:ext uri="{BB962C8B-B14F-4D97-AF65-F5344CB8AC3E}">
        <p14:creationId xmlns:p14="http://schemas.microsoft.com/office/powerpoint/2010/main" val="2791029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0F8F8-6AED-19A0-0AF6-0BCF28A7AA5B}"/>
              </a:ext>
            </a:extLst>
          </p:cNvPr>
          <p:cNvSpPr>
            <a:spLocks noGrp="1"/>
          </p:cNvSpPr>
          <p:nvPr>
            <p:ph type="title"/>
          </p:nvPr>
        </p:nvSpPr>
        <p:spPr>
          <a:xfrm>
            <a:off x="690880" y="1900276"/>
            <a:ext cx="10808393" cy="4606797"/>
          </a:xfrm>
        </p:spPr>
        <p:txBody>
          <a:bodyPr>
            <a:normAutofit/>
          </a:bodyPr>
          <a:lstStyle/>
          <a:p>
            <a:pPr algn="ctr"/>
            <a:r>
              <a:rPr lang="en-US" sz="8000" dirty="0">
                <a:latin typeface="Congenial Black"/>
              </a:rPr>
              <a:t>I </a:t>
            </a:r>
            <a:r>
              <a:rPr lang="en-US" sz="8000" err="1">
                <a:latin typeface="Congenial Black"/>
              </a:rPr>
              <a:t>dag</a:t>
            </a:r>
            <a:r>
              <a:rPr lang="en-US" sz="8000" dirty="0">
                <a:latin typeface="Congenial Black"/>
              </a:rPr>
              <a:t> er I </a:t>
            </a:r>
            <a:r>
              <a:rPr lang="en-US" sz="8000" err="1">
                <a:latin typeface="Congenial Black"/>
              </a:rPr>
              <a:t>konsulenter</a:t>
            </a:r>
            <a:r>
              <a:rPr lang="en-US" sz="8000" dirty="0">
                <a:latin typeface="Congenial Black"/>
              </a:rPr>
              <a:t> </a:t>
            </a:r>
            <a:r>
              <a:rPr lang="en-US" sz="8000" err="1">
                <a:latin typeface="Congenial Black"/>
              </a:rPr>
              <a:t>i</a:t>
            </a:r>
            <a:r>
              <a:rPr lang="en-US" sz="8000" dirty="0">
                <a:latin typeface="Congenial Black"/>
              </a:rPr>
              <a:t> et </a:t>
            </a:r>
            <a:r>
              <a:rPr lang="en-US" sz="8000" err="1">
                <a:latin typeface="Congenial Black"/>
              </a:rPr>
              <a:t>konsulenthus</a:t>
            </a:r>
            <a:br>
              <a:rPr lang="en-US" sz="4000" dirty="0">
                <a:latin typeface="Congenial Black"/>
              </a:rPr>
            </a:br>
            <a:br>
              <a:rPr lang="en-US" sz="4000" dirty="0"/>
            </a:br>
            <a:endParaRPr lang="en-US" sz="4000"/>
          </a:p>
        </p:txBody>
      </p:sp>
    </p:spTree>
    <p:extLst>
      <p:ext uri="{BB962C8B-B14F-4D97-AF65-F5344CB8AC3E}">
        <p14:creationId xmlns:p14="http://schemas.microsoft.com/office/powerpoint/2010/main" val="1668819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dsholder til indhold 4">
            <a:extLst>
              <a:ext uri="{FF2B5EF4-FFF2-40B4-BE49-F238E27FC236}">
                <a16:creationId xmlns:a16="http://schemas.microsoft.com/office/drawing/2014/main" id="{917AE4AC-6000-DFCC-5022-5D79D83C7468}"/>
              </a:ext>
            </a:extLst>
          </p:cNvPr>
          <p:cNvPicPr>
            <a:picLocks noGrp="1" noChangeAspect="1"/>
          </p:cNvPicPr>
          <p:nvPr>
            <p:ph idx="1"/>
          </p:nvPr>
        </p:nvPicPr>
        <p:blipFill>
          <a:blip r:embed="rId3"/>
          <a:stretch>
            <a:fillRect/>
          </a:stretch>
        </p:blipFill>
        <p:spPr>
          <a:xfrm>
            <a:off x="120650" y="281934"/>
            <a:ext cx="10788650" cy="5906782"/>
          </a:xfrm>
          <a:noFill/>
        </p:spPr>
      </p:pic>
    </p:spTree>
    <p:extLst>
      <p:ext uri="{BB962C8B-B14F-4D97-AF65-F5344CB8AC3E}">
        <p14:creationId xmlns:p14="http://schemas.microsoft.com/office/powerpoint/2010/main" val="23374947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D633EEC-E2FA-1384-B746-1D33786BAE39}"/>
              </a:ext>
            </a:extLst>
          </p:cNvPr>
          <p:cNvSpPr>
            <a:spLocks noGrp="1"/>
          </p:cNvSpPr>
          <p:nvPr>
            <p:ph type="title"/>
          </p:nvPr>
        </p:nvSpPr>
        <p:spPr>
          <a:xfrm>
            <a:off x="416210" y="213075"/>
            <a:ext cx="8146473" cy="1325563"/>
          </a:xfrm>
        </p:spPr>
        <p:txBody>
          <a:bodyPr/>
          <a:lstStyle/>
          <a:p>
            <a:r>
              <a:rPr lang="da-DK"/>
              <a:t>Tips til ESG SWOT</a:t>
            </a:r>
          </a:p>
        </p:txBody>
      </p:sp>
      <p:sp>
        <p:nvSpPr>
          <p:cNvPr id="5" name="Pladsholder til tekst 4">
            <a:extLst>
              <a:ext uri="{FF2B5EF4-FFF2-40B4-BE49-F238E27FC236}">
                <a16:creationId xmlns:a16="http://schemas.microsoft.com/office/drawing/2014/main" id="{8793DA1A-2CAA-E98F-3E52-1AB5F7F176DC}"/>
              </a:ext>
            </a:extLst>
          </p:cNvPr>
          <p:cNvSpPr>
            <a:spLocks noGrp="1"/>
          </p:cNvSpPr>
          <p:nvPr>
            <p:ph type="body" sz="quarter" idx="10"/>
          </p:nvPr>
        </p:nvSpPr>
        <p:spPr>
          <a:xfrm>
            <a:off x="126124" y="1554983"/>
            <a:ext cx="11288110" cy="4435914"/>
          </a:xfrm>
        </p:spPr>
        <p:txBody>
          <a:bodyPr/>
          <a:lstStyle/>
          <a:p>
            <a:r>
              <a:rPr lang="da-DK" sz="3200" b="1" dirty="0"/>
              <a:t>Brug jeres fund fra jeres </a:t>
            </a:r>
            <a:r>
              <a:rPr lang="da-DK" sz="3200" b="1" dirty="0">
                <a:latin typeface="ADLaM Display" panose="020F0502020204030204" pitchFamily="2" charset="0"/>
                <a:ea typeface="ADLaM Display" panose="020F0502020204030204" pitchFamily="2" charset="0"/>
                <a:cs typeface="ADLaM Display" panose="020F0502020204030204" pitchFamily="2" charset="0"/>
              </a:rPr>
              <a:t>dataindhentningsark</a:t>
            </a:r>
            <a:r>
              <a:rPr lang="da-DK" sz="3200" b="1" dirty="0"/>
              <a:t> og gå nu tilbage til de tre interviews og være opmærksom på, </a:t>
            </a:r>
            <a:r>
              <a:rPr lang="da-DK" sz="3200" b="1" dirty="0">
                <a:latin typeface="ADLaM Display" panose="02010000000000000000" pitchFamily="2" charset="0"/>
                <a:ea typeface="ADLaM Display" panose="02010000000000000000" pitchFamily="2" charset="0"/>
                <a:cs typeface="ADLaM Display" panose="02010000000000000000" pitchFamily="2" charset="0"/>
              </a:rPr>
              <a:t>hvordan</a:t>
            </a:r>
            <a:r>
              <a:rPr lang="da-DK" sz="3200" b="1" dirty="0"/>
              <a:t> det enkelte emne omtales</a:t>
            </a:r>
          </a:p>
          <a:p>
            <a:pPr marL="571500" indent="-571500">
              <a:buFont typeface="Arial" panose="020B0604020202020204" pitchFamily="34" charset="0"/>
              <a:buChar char="•"/>
            </a:pPr>
            <a:r>
              <a:rPr lang="da-DK" dirty="0"/>
              <a:t>Som noget de er gode til og har positivt fokus på?</a:t>
            </a:r>
          </a:p>
          <a:p>
            <a:pPr marL="571500" indent="-571500">
              <a:buFont typeface="Arial" panose="020B0604020202020204" pitchFamily="34" charset="0"/>
              <a:buChar char="•"/>
            </a:pPr>
            <a:r>
              <a:rPr lang="da-DK" dirty="0"/>
              <a:t>Som noget, de selv synes, at de ikke er så gode til?</a:t>
            </a:r>
          </a:p>
          <a:p>
            <a:pPr marL="571500" indent="-571500">
              <a:buFontTx/>
              <a:buChar char="-"/>
            </a:pPr>
            <a:r>
              <a:rPr lang="da-DK" dirty="0"/>
              <a:t>Som noget de ser som en ekstern mulighed?</a:t>
            </a:r>
          </a:p>
          <a:p>
            <a:pPr marL="571500" indent="-571500">
              <a:buFontTx/>
              <a:buChar char="-"/>
            </a:pPr>
            <a:r>
              <a:rPr lang="da-DK" dirty="0"/>
              <a:t>Som noget de oplever som eksterne besværligheder eller trusler?</a:t>
            </a:r>
          </a:p>
          <a:p>
            <a:pPr marL="571500" indent="-571500">
              <a:buFontTx/>
              <a:buChar char="-"/>
            </a:pPr>
            <a:endParaRPr lang="da-DK" dirty="0"/>
          </a:p>
          <a:p>
            <a:endParaRPr lang="da-DK" dirty="0"/>
          </a:p>
        </p:txBody>
      </p:sp>
    </p:spTree>
    <p:extLst>
      <p:ext uri="{BB962C8B-B14F-4D97-AF65-F5344CB8AC3E}">
        <p14:creationId xmlns:p14="http://schemas.microsoft.com/office/powerpoint/2010/main" val="22847552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dsholder til indhold 3">
            <a:extLst>
              <a:ext uri="{FF2B5EF4-FFF2-40B4-BE49-F238E27FC236}">
                <a16:creationId xmlns:a16="http://schemas.microsoft.com/office/drawing/2014/main" id="{0973D2DE-58CC-5037-9557-41D3BD00A4D7}"/>
              </a:ext>
            </a:extLst>
          </p:cNvPr>
          <p:cNvPicPr>
            <a:picLocks noGrp="1" noChangeAspect="1"/>
          </p:cNvPicPr>
          <p:nvPr>
            <p:ph idx="1"/>
          </p:nvPr>
        </p:nvPicPr>
        <p:blipFill>
          <a:blip r:embed="rId3"/>
          <a:stretch>
            <a:fillRect/>
          </a:stretch>
        </p:blipFill>
        <p:spPr>
          <a:xfrm>
            <a:off x="489464" y="2416135"/>
            <a:ext cx="4267872" cy="3798928"/>
          </a:xfrm>
          <a:prstGeom prst="rect">
            <a:avLst/>
          </a:prstGeom>
        </p:spPr>
      </p:pic>
      <p:sp>
        <p:nvSpPr>
          <p:cNvPr id="5" name="Title 1">
            <a:extLst>
              <a:ext uri="{FF2B5EF4-FFF2-40B4-BE49-F238E27FC236}">
                <a16:creationId xmlns:a16="http://schemas.microsoft.com/office/drawing/2014/main" id="{747CE167-7177-B6DE-3E71-21BF050E0AAE}"/>
              </a:ext>
            </a:extLst>
          </p:cNvPr>
          <p:cNvSpPr>
            <a:spLocks noGrp="1"/>
          </p:cNvSpPr>
          <p:nvPr>
            <p:ph type="title"/>
          </p:nvPr>
        </p:nvSpPr>
        <p:spPr>
          <a:xfrm>
            <a:off x="355600" y="365125"/>
            <a:ext cx="10998200" cy="1325563"/>
          </a:xfrm>
        </p:spPr>
        <p:txBody>
          <a:bodyPr>
            <a:normAutofit fontScale="90000"/>
          </a:bodyPr>
          <a:lstStyle/>
          <a:p>
            <a:r>
              <a:rPr lang="en-US" dirty="0" err="1">
                <a:latin typeface="Arial Black"/>
              </a:rPr>
              <a:t>Konsulenterne</a:t>
            </a:r>
            <a:r>
              <a:rPr lang="en-US" dirty="0">
                <a:latin typeface="Arial Black"/>
              </a:rPr>
              <a:t> </a:t>
            </a:r>
            <a:r>
              <a:rPr lang="en-US" dirty="0" err="1">
                <a:latin typeface="Arial Black"/>
              </a:rPr>
              <a:t>arbejder</a:t>
            </a:r>
            <a:br>
              <a:rPr lang="en-US" dirty="0">
                <a:latin typeface="Arial Black"/>
              </a:rPr>
            </a:br>
            <a:r>
              <a:rPr lang="en-US" dirty="0">
                <a:latin typeface="Arial Black"/>
              </a:rPr>
              <a:t>med at </a:t>
            </a:r>
            <a:r>
              <a:rPr lang="en-US" dirty="0" err="1">
                <a:latin typeface="Arial Black"/>
              </a:rPr>
              <a:t>overføre</a:t>
            </a:r>
            <a:r>
              <a:rPr lang="en-US" dirty="0">
                <a:latin typeface="Arial Black"/>
              </a:rPr>
              <a:t> </a:t>
            </a:r>
            <a:r>
              <a:rPr lang="en-US" dirty="0" err="1">
                <a:latin typeface="Arial Black"/>
              </a:rPr>
              <a:t>deres</a:t>
            </a:r>
            <a:r>
              <a:rPr lang="en-US" dirty="0">
                <a:latin typeface="Arial Black"/>
              </a:rPr>
              <a:t> data </a:t>
            </a:r>
            <a:r>
              <a:rPr lang="en-US" dirty="0" err="1">
                <a:latin typeface="Arial Black"/>
              </a:rPr>
              <a:t>fra</a:t>
            </a:r>
            <a:r>
              <a:rPr lang="en-US" dirty="0">
                <a:latin typeface="Arial Black"/>
              </a:rPr>
              <a:t> </a:t>
            </a:r>
            <a:r>
              <a:rPr lang="en-US" dirty="0" err="1">
                <a:latin typeface="Arial Black"/>
              </a:rPr>
              <a:t>dataindhentningsark</a:t>
            </a:r>
            <a:r>
              <a:rPr lang="en-US" dirty="0">
                <a:latin typeface="Arial Black"/>
              </a:rPr>
              <a:t> </a:t>
            </a:r>
            <a:r>
              <a:rPr lang="en-US" dirty="0" err="1">
                <a:latin typeface="Arial Black"/>
              </a:rPr>
              <a:t>til</a:t>
            </a:r>
            <a:r>
              <a:rPr lang="en-US" dirty="0">
                <a:latin typeface="Arial Black"/>
              </a:rPr>
              <a:t> ESG SWOT</a:t>
            </a:r>
            <a:endParaRPr lang="en-US" dirty="0"/>
          </a:p>
        </p:txBody>
      </p:sp>
      <p:pic>
        <p:nvPicPr>
          <p:cNvPr id="6" name="Billede 5">
            <a:extLst>
              <a:ext uri="{FF2B5EF4-FFF2-40B4-BE49-F238E27FC236}">
                <a16:creationId xmlns:a16="http://schemas.microsoft.com/office/drawing/2014/main" id="{BE5BE9DA-380F-8472-F002-A148EE21BCCE}"/>
              </a:ext>
            </a:extLst>
          </p:cNvPr>
          <p:cNvPicPr>
            <a:picLocks noChangeAspect="1"/>
          </p:cNvPicPr>
          <p:nvPr/>
        </p:nvPicPr>
        <p:blipFill>
          <a:blip r:embed="rId4"/>
          <a:stretch>
            <a:fillRect/>
          </a:stretch>
        </p:blipFill>
        <p:spPr>
          <a:xfrm>
            <a:off x="8939100" y="3429000"/>
            <a:ext cx="2829269" cy="1548905"/>
          </a:xfrm>
          <a:prstGeom prst="rect">
            <a:avLst/>
          </a:prstGeom>
        </p:spPr>
      </p:pic>
      <p:pic>
        <p:nvPicPr>
          <p:cNvPr id="8" name="Billede 7">
            <a:extLst>
              <a:ext uri="{FF2B5EF4-FFF2-40B4-BE49-F238E27FC236}">
                <a16:creationId xmlns:a16="http://schemas.microsoft.com/office/drawing/2014/main" id="{1028E7D8-CA9C-7980-9605-6A76245CAFF9}"/>
              </a:ext>
            </a:extLst>
          </p:cNvPr>
          <p:cNvPicPr>
            <a:picLocks noChangeAspect="1"/>
          </p:cNvPicPr>
          <p:nvPr/>
        </p:nvPicPr>
        <p:blipFill>
          <a:blip r:embed="rId5"/>
          <a:stretch>
            <a:fillRect/>
          </a:stretch>
        </p:blipFill>
        <p:spPr>
          <a:xfrm>
            <a:off x="5423348" y="2538295"/>
            <a:ext cx="2629035" cy="2997354"/>
          </a:xfrm>
          <a:prstGeom prst="rect">
            <a:avLst/>
          </a:prstGeom>
        </p:spPr>
      </p:pic>
      <p:sp>
        <p:nvSpPr>
          <p:cNvPr id="9" name="Rektangel: afrundede hjørner 8">
            <a:extLst>
              <a:ext uri="{FF2B5EF4-FFF2-40B4-BE49-F238E27FC236}">
                <a16:creationId xmlns:a16="http://schemas.microsoft.com/office/drawing/2014/main" id="{81A29304-B9C0-A188-7108-E6B841CECDD7}"/>
              </a:ext>
            </a:extLst>
          </p:cNvPr>
          <p:cNvSpPr/>
          <p:nvPr/>
        </p:nvSpPr>
        <p:spPr>
          <a:xfrm>
            <a:off x="5263636" y="2119272"/>
            <a:ext cx="3169164" cy="3835400"/>
          </a:xfrm>
          <a:prstGeom prst="roundRect">
            <a:avLst/>
          </a:pr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Pil: bøjet nedad 9">
            <a:extLst>
              <a:ext uri="{FF2B5EF4-FFF2-40B4-BE49-F238E27FC236}">
                <a16:creationId xmlns:a16="http://schemas.microsoft.com/office/drawing/2014/main" id="{46C7F877-E20D-EC8F-19EB-84D5113F626C}"/>
              </a:ext>
            </a:extLst>
          </p:cNvPr>
          <p:cNvSpPr/>
          <p:nvPr/>
        </p:nvSpPr>
        <p:spPr>
          <a:xfrm rot="280867">
            <a:off x="8078504" y="2595561"/>
            <a:ext cx="2381689" cy="737484"/>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chemeClr val="tx1"/>
              </a:solidFill>
            </a:endParaRPr>
          </a:p>
        </p:txBody>
      </p:sp>
    </p:spTree>
    <p:extLst>
      <p:ext uri="{BB962C8B-B14F-4D97-AF65-F5344CB8AC3E}">
        <p14:creationId xmlns:p14="http://schemas.microsoft.com/office/powerpoint/2010/main" val="14997684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204DE2-58C4-92BE-17EA-5356C21A12EE}"/>
              </a:ext>
            </a:extLst>
          </p:cNvPr>
          <p:cNvSpPr>
            <a:spLocks noGrp="1"/>
          </p:cNvSpPr>
          <p:nvPr>
            <p:ph type="title"/>
          </p:nvPr>
        </p:nvSpPr>
        <p:spPr>
          <a:xfrm>
            <a:off x="555171" y="365125"/>
            <a:ext cx="10798629" cy="1325563"/>
          </a:xfrm>
        </p:spPr>
        <p:txBody>
          <a:bodyPr>
            <a:normAutofit fontScale="90000"/>
          </a:bodyPr>
          <a:lstStyle/>
          <a:p>
            <a:r>
              <a:rPr lang="da-DK" dirty="0"/>
              <a:t>Før I skal præsentere, skal I overveje disse afsluttende spørgsmål</a:t>
            </a:r>
          </a:p>
        </p:txBody>
      </p:sp>
      <p:sp>
        <p:nvSpPr>
          <p:cNvPr id="3" name="Pladsholder til indhold 2">
            <a:extLst>
              <a:ext uri="{FF2B5EF4-FFF2-40B4-BE49-F238E27FC236}">
                <a16:creationId xmlns:a16="http://schemas.microsoft.com/office/drawing/2014/main" id="{06252D03-42EC-AB57-FBC7-268250E00F8E}"/>
              </a:ext>
            </a:extLst>
          </p:cNvPr>
          <p:cNvSpPr>
            <a:spLocks noGrp="1"/>
          </p:cNvSpPr>
          <p:nvPr>
            <p:ph idx="1"/>
          </p:nvPr>
        </p:nvSpPr>
        <p:spPr>
          <a:xfrm>
            <a:off x="555171" y="2035629"/>
            <a:ext cx="10798629" cy="4141333"/>
          </a:xfrm>
        </p:spPr>
        <p:txBody>
          <a:bodyPr>
            <a:normAutofit/>
          </a:bodyPr>
          <a:lstStyle/>
          <a:p>
            <a:r>
              <a:rPr lang="da-DK" sz="3200" dirty="0"/>
              <a:t>Hvilket punkt i jeres ESG SWOT er, efter jeres opfattelse, det vigtigste arbejdsområder som Gorilla Juice skal arbejde med for forsat at have en sund og økonomisk bæredygtig forretning? Hvilke overvejelser ligger til grund for jeres svar?</a:t>
            </a:r>
          </a:p>
          <a:p>
            <a:r>
              <a:rPr lang="da-DK" sz="3200" dirty="0"/>
              <a:t>Er det jeres vurdering at </a:t>
            </a:r>
            <a:r>
              <a:rPr lang="da-DK" sz="3200" dirty="0" err="1"/>
              <a:t>Goilla</a:t>
            </a:r>
            <a:r>
              <a:rPr lang="da-DK" sz="3200" dirty="0"/>
              <a:t> Juice har et fundament til at arbejde med ESG? </a:t>
            </a:r>
          </a:p>
        </p:txBody>
      </p:sp>
    </p:spTree>
    <p:extLst>
      <p:ext uri="{BB962C8B-B14F-4D97-AF65-F5344CB8AC3E}">
        <p14:creationId xmlns:p14="http://schemas.microsoft.com/office/powerpoint/2010/main" val="33227322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3AB4C4-B974-3509-4CF6-33AFE1053163}"/>
              </a:ext>
            </a:extLst>
          </p:cNvPr>
          <p:cNvSpPr>
            <a:spLocks noGrp="1"/>
          </p:cNvSpPr>
          <p:nvPr>
            <p:ph type="title"/>
          </p:nvPr>
        </p:nvSpPr>
        <p:spPr>
          <a:xfrm>
            <a:off x="838200" y="365125"/>
            <a:ext cx="10515600" cy="5299075"/>
          </a:xfrm>
        </p:spPr>
        <p:txBody>
          <a:bodyPr>
            <a:normAutofit/>
          </a:bodyPr>
          <a:lstStyle/>
          <a:p>
            <a:pPr algn="ctr"/>
            <a:r>
              <a:rPr lang="da-DK" sz="6000" dirty="0"/>
              <a:t>Præsentation af </a:t>
            </a:r>
            <a:br>
              <a:rPr lang="da-DK" sz="6000" dirty="0"/>
            </a:br>
            <a:r>
              <a:rPr lang="da-DK" sz="6000" dirty="0"/>
              <a:t>ESG SWOT og besvarelse af afsluttende spørgsmål </a:t>
            </a:r>
          </a:p>
        </p:txBody>
      </p:sp>
    </p:spTree>
    <p:extLst>
      <p:ext uri="{BB962C8B-B14F-4D97-AF65-F5344CB8AC3E}">
        <p14:creationId xmlns:p14="http://schemas.microsoft.com/office/powerpoint/2010/main" val="41639421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rgbClr val="2A402F"/>
        </a:solidFill>
        <a:effectLst/>
      </p:bgPr>
    </p:bg>
    <p:spTree>
      <p:nvGrpSpPr>
        <p:cNvPr id="1" name=""/>
        <p:cNvGrpSpPr/>
        <p:nvPr/>
      </p:nvGrpSpPr>
      <p:grpSpPr>
        <a:xfrm>
          <a:off x="0" y="0"/>
          <a:ext cx="0" cy="0"/>
          <a:chOff x="0" y="0"/>
          <a:chExt cx="0" cy="0"/>
        </a:xfrm>
      </p:grpSpPr>
      <p:pic>
        <p:nvPicPr>
          <p:cNvPr id="69634" name="Picture 2">
            <a:extLst>
              <a:ext uri="{FF2B5EF4-FFF2-40B4-BE49-F238E27FC236}">
                <a16:creationId xmlns:a16="http://schemas.microsoft.com/office/drawing/2014/main" id="{7E0ADA7E-5E3D-EF91-8305-916D52CC26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4193566D-BC5E-4AA5-13B7-1FB74B6646A8}"/>
              </a:ext>
            </a:extLst>
          </p:cNvPr>
          <p:cNvSpPr>
            <a:spLocks noGrp="1"/>
          </p:cNvSpPr>
          <p:nvPr>
            <p:ph type="title"/>
          </p:nvPr>
        </p:nvSpPr>
        <p:spPr>
          <a:xfrm>
            <a:off x="0" y="365125"/>
            <a:ext cx="6095999" cy="1325563"/>
          </a:xfrm>
        </p:spPr>
        <p:txBody>
          <a:bodyPr/>
          <a:lstStyle/>
          <a:p>
            <a:pPr algn="ctr"/>
            <a:r>
              <a:rPr lang="da-DK">
                <a:solidFill>
                  <a:schemeClr val="bg1"/>
                </a:solidFill>
                <a:effectLst>
                  <a:outerShdw blurRad="38100" dist="38100" dir="2700000" algn="tl">
                    <a:srgbClr val="000000">
                      <a:alpha val="43137"/>
                    </a:srgbClr>
                  </a:outerShdw>
                </a:effectLst>
              </a:rPr>
              <a:t>TAK</a:t>
            </a:r>
          </a:p>
        </p:txBody>
      </p:sp>
      <p:pic>
        <p:nvPicPr>
          <p:cNvPr id="5" name="Billede 4" descr="Et billede, der indeholder logo&#10;&#10;Automatisk genereret beskrivelse">
            <a:extLst>
              <a:ext uri="{FF2B5EF4-FFF2-40B4-BE49-F238E27FC236}">
                <a16:creationId xmlns:a16="http://schemas.microsoft.com/office/drawing/2014/main" id="{9AD1ACA5-3EEB-76B3-76BA-541C9F40D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4406" y="286433"/>
            <a:ext cx="907776" cy="907776"/>
          </a:xfrm>
          <a:prstGeom prst="rect">
            <a:avLst/>
          </a:prstGeom>
        </p:spPr>
      </p:pic>
      <p:pic>
        <p:nvPicPr>
          <p:cNvPr id="2050" name="Picture 2" descr="Hjerte (symbol) - Wikipedia, den frie encyklopædi">
            <a:extLst>
              <a:ext uri="{FF2B5EF4-FFF2-40B4-BE49-F238E27FC236}">
                <a16:creationId xmlns:a16="http://schemas.microsoft.com/office/drawing/2014/main" id="{F3D7FDAA-AADC-2319-5C08-BADCB6A626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1365" y="1333500"/>
            <a:ext cx="20955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jerte (symbol) - Wikipedia, den frie encyklopædi">
            <a:extLst>
              <a:ext uri="{FF2B5EF4-FFF2-40B4-BE49-F238E27FC236}">
                <a16:creationId xmlns:a16="http://schemas.microsoft.com/office/drawing/2014/main" id="{F76D1D03-B03C-13BA-AACA-D07A987879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696" y="2055813"/>
            <a:ext cx="4637033" cy="4637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70976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66BBC258-AC3B-F05B-6C7A-077BF89779AC}"/>
              </a:ext>
            </a:extLst>
          </p:cNvPr>
          <p:cNvSpPr>
            <a:spLocks noGrp="1"/>
          </p:cNvSpPr>
          <p:nvPr>
            <p:ph type="title"/>
          </p:nvPr>
        </p:nvSpPr>
        <p:spPr/>
        <p:txBody>
          <a:bodyPr/>
          <a:lstStyle/>
          <a:p>
            <a:r>
              <a:rPr lang="da-DK" dirty="0"/>
              <a:t>Efterrefleksion</a:t>
            </a:r>
          </a:p>
        </p:txBody>
      </p:sp>
      <p:sp>
        <p:nvSpPr>
          <p:cNvPr id="7" name="Pladsholder til indhold 6">
            <a:extLst>
              <a:ext uri="{FF2B5EF4-FFF2-40B4-BE49-F238E27FC236}">
                <a16:creationId xmlns:a16="http://schemas.microsoft.com/office/drawing/2014/main" id="{7EBFCB24-524A-4718-681E-1D2295268189}"/>
              </a:ext>
            </a:extLst>
          </p:cNvPr>
          <p:cNvSpPr>
            <a:spLocks noGrp="1"/>
          </p:cNvSpPr>
          <p:nvPr>
            <p:ph idx="1"/>
          </p:nvPr>
        </p:nvSpPr>
        <p:spPr>
          <a:xfrm>
            <a:off x="838200" y="1825625"/>
            <a:ext cx="10985500" cy="4351338"/>
          </a:xfrm>
        </p:spPr>
        <p:txBody>
          <a:bodyPr/>
          <a:lstStyle/>
          <a:p>
            <a:r>
              <a:rPr lang="da-DK" dirty="0"/>
              <a:t>Hvornår kunne det give mening at arbejde systematisk med dataindhentning?</a:t>
            </a:r>
          </a:p>
          <a:p>
            <a:r>
              <a:rPr lang="da-DK" dirty="0"/>
              <a:t>Hvor ser I ESG i jeres hverdag? Kom gerne med eksempler og hvordan kunne man samle data på det?</a:t>
            </a:r>
          </a:p>
          <a:p>
            <a:r>
              <a:rPr lang="da-DK" dirty="0"/>
              <a:t>Hvilken plads, tror I, at ESG får i fremtiden som konkurrenceparameter?</a:t>
            </a:r>
          </a:p>
          <a:p>
            <a:endParaRPr lang="da-DK" dirty="0"/>
          </a:p>
          <a:p>
            <a:r>
              <a:rPr lang="da-DK" dirty="0"/>
              <a:t>Hvad tager du med fra dette forløb, som du vil bruge fremadrettet?</a:t>
            </a:r>
          </a:p>
          <a:p>
            <a:endParaRPr lang="da-DK" dirty="0"/>
          </a:p>
        </p:txBody>
      </p:sp>
    </p:spTree>
    <p:extLst>
      <p:ext uri="{BB962C8B-B14F-4D97-AF65-F5344CB8AC3E}">
        <p14:creationId xmlns:p14="http://schemas.microsoft.com/office/powerpoint/2010/main" val="32753853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61FE64-DFFC-E04D-E006-1F33D28D1D3E}"/>
              </a:ext>
            </a:extLst>
          </p:cNvPr>
          <p:cNvSpPr>
            <a:spLocks noGrp="1"/>
          </p:cNvSpPr>
          <p:nvPr>
            <p:ph type="title"/>
          </p:nvPr>
        </p:nvSpPr>
        <p:spPr/>
        <p:txBody>
          <a:bodyPr/>
          <a:lstStyle/>
          <a:p>
            <a:endParaRPr lang="da-DK"/>
          </a:p>
        </p:txBody>
      </p:sp>
      <p:sp>
        <p:nvSpPr>
          <p:cNvPr id="3" name="Pladsholder til indhold 2">
            <a:extLst>
              <a:ext uri="{FF2B5EF4-FFF2-40B4-BE49-F238E27FC236}">
                <a16:creationId xmlns:a16="http://schemas.microsoft.com/office/drawing/2014/main" id="{AADFCC27-6BA4-18D0-2188-AB7BE49D9715}"/>
              </a:ext>
            </a:extLst>
          </p:cNvPr>
          <p:cNvSpPr>
            <a:spLocks noGrp="1"/>
          </p:cNvSpPr>
          <p:nvPr>
            <p:ph idx="1"/>
          </p:nvPr>
        </p:nvSpPr>
        <p:spPr/>
        <p:txBody>
          <a:bodyPr/>
          <a:lstStyle/>
          <a:p>
            <a:endParaRPr lang="da-DK"/>
          </a:p>
        </p:txBody>
      </p:sp>
    </p:spTree>
    <p:extLst>
      <p:ext uri="{BB962C8B-B14F-4D97-AF65-F5344CB8AC3E}">
        <p14:creationId xmlns:p14="http://schemas.microsoft.com/office/powerpoint/2010/main" val="33575005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21A94C-8F8D-1ED6-1A38-AA432BC21D34}"/>
              </a:ext>
            </a:extLst>
          </p:cNvPr>
          <p:cNvSpPr>
            <a:spLocks noGrp="1"/>
          </p:cNvSpPr>
          <p:nvPr>
            <p:ph type="title"/>
          </p:nvPr>
        </p:nvSpPr>
        <p:spPr/>
        <p:txBody>
          <a:bodyPr/>
          <a:lstStyle/>
          <a:p>
            <a:r>
              <a:rPr lang="da-DK" dirty="0"/>
              <a:t>Herefter alternative slides</a:t>
            </a:r>
          </a:p>
        </p:txBody>
      </p:sp>
      <p:sp>
        <p:nvSpPr>
          <p:cNvPr id="3" name="Pladsholder til indhold 2">
            <a:extLst>
              <a:ext uri="{FF2B5EF4-FFF2-40B4-BE49-F238E27FC236}">
                <a16:creationId xmlns:a16="http://schemas.microsoft.com/office/drawing/2014/main" id="{50801E75-1AB3-B760-6B29-CC4A54A6256C}"/>
              </a:ext>
            </a:extLst>
          </p:cNvPr>
          <p:cNvSpPr>
            <a:spLocks noGrp="1"/>
          </p:cNvSpPr>
          <p:nvPr>
            <p:ph idx="1"/>
          </p:nvPr>
        </p:nvSpPr>
        <p:spPr/>
        <p:txBody>
          <a:bodyPr/>
          <a:lstStyle/>
          <a:p>
            <a:endParaRPr lang="da-DK"/>
          </a:p>
        </p:txBody>
      </p:sp>
    </p:spTree>
    <p:extLst>
      <p:ext uri="{BB962C8B-B14F-4D97-AF65-F5344CB8AC3E}">
        <p14:creationId xmlns:p14="http://schemas.microsoft.com/office/powerpoint/2010/main" val="28337101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EACA08C-5CA6-E102-B554-9EBBA1F71258}"/>
              </a:ext>
            </a:extLst>
          </p:cNvPr>
          <p:cNvSpPr>
            <a:spLocks noGrp="1"/>
          </p:cNvSpPr>
          <p:nvPr>
            <p:ph type="title"/>
          </p:nvPr>
        </p:nvSpPr>
        <p:spPr/>
        <p:txBody>
          <a:bodyPr/>
          <a:lstStyle/>
          <a:p>
            <a:r>
              <a:rPr lang="da-DK"/>
              <a:t>Læringsmål:</a:t>
            </a:r>
            <a:br>
              <a:rPr lang="da-DK"/>
            </a:br>
            <a:endParaRPr lang="da-DK"/>
          </a:p>
        </p:txBody>
      </p:sp>
      <p:sp>
        <p:nvSpPr>
          <p:cNvPr id="7" name="Pladsholder til tekst 6">
            <a:extLst>
              <a:ext uri="{FF2B5EF4-FFF2-40B4-BE49-F238E27FC236}">
                <a16:creationId xmlns:a16="http://schemas.microsoft.com/office/drawing/2014/main" id="{A818264E-33F6-128B-F3F8-E90854998CB8}"/>
              </a:ext>
            </a:extLst>
          </p:cNvPr>
          <p:cNvSpPr>
            <a:spLocks noGrp="1"/>
          </p:cNvSpPr>
          <p:nvPr>
            <p:ph type="body" sz="quarter" idx="13"/>
          </p:nvPr>
        </p:nvSpPr>
        <p:spPr>
          <a:xfrm>
            <a:off x="838200" y="1895475"/>
            <a:ext cx="10388600" cy="3895725"/>
          </a:xfrm>
        </p:spPr>
        <p:txBody>
          <a:bodyPr vert="horz" lIns="91440" tIns="45720" rIns="91440" bIns="45720" rtlCol="0" anchor="t">
            <a:normAutofit/>
          </a:bodyPr>
          <a:lstStyle/>
          <a:p>
            <a:r>
              <a:rPr lang="da-DK" dirty="0">
                <a:ea typeface="+mn-lt"/>
                <a:cs typeface="+mn-lt"/>
              </a:rPr>
              <a:t>Eleven skal få kendskab til Bæredygtighedsdirektivet CSRD samt ESG (og de underliggende ESRS).   </a:t>
            </a:r>
            <a:endParaRPr lang="da-DK" dirty="0">
              <a:ea typeface="Calibri"/>
              <a:cs typeface="Calibri"/>
            </a:endParaRPr>
          </a:p>
          <a:p>
            <a:r>
              <a:rPr lang="da-DK" dirty="0">
                <a:ea typeface="+mn-lt"/>
                <a:cs typeface="+mn-lt"/>
              </a:rPr>
              <a:t>Eleven skal kunne anvende en SWOT med fokus på ESG relateret information </a:t>
            </a:r>
            <a:endParaRPr lang="da-DK" dirty="0"/>
          </a:p>
          <a:p>
            <a:r>
              <a:rPr lang="da-DK" dirty="0">
                <a:ea typeface="+mn-lt"/>
                <a:cs typeface="+mn-lt"/>
              </a:rPr>
              <a:t>Eleven skal indsamle data og systematisere denne  </a:t>
            </a:r>
            <a:endParaRPr lang="da-DK" dirty="0"/>
          </a:p>
          <a:p>
            <a:r>
              <a:rPr lang="da-DK" dirty="0">
                <a:ea typeface="+mn-lt"/>
                <a:cs typeface="+mn-lt"/>
              </a:rPr>
              <a:t>Eleven skal kunne anvende flere arbejdsformer, indgå i samarbejde med andre samt modtage feedback.</a:t>
            </a:r>
            <a:endParaRPr lang="da-DK" dirty="0"/>
          </a:p>
          <a:p>
            <a:pPr marL="0" indent="0">
              <a:buNone/>
            </a:pPr>
            <a:endParaRPr lang="da-DK" dirty="0">
              <a:ea typeface="Calibri"/>
              <a:cs typeface="Calibri"/>
            </a:endParaRPr>
          </a:p>
          <a:p>
            <a:endParaRPr lang="da-DK" dirty="0"/>
          </a:p>
        </p:txBody>
      </p:sp>
    </p:spTree>
    <p:extLst>
      <p:ext uri="{BB962C8B-B14F-4D97-AF65-F5344CB8AC3E}">
        <p14:creationId xmlns:p14="http://schemas.microsoft.com/office/powerpoint/2010/main" val="3913861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462A99-70C7-2947-4C2F-1C8404054EEF}"/>
              </a:ext>
            </a:extLst>
          </p:cNvPr>
          <p:cNvSpPr>
            <a:spLocks noGrp="1"/>
          </p:cNvSpPr>
          <p:nvPr>
            <p:ph type="title"/>
          </p:nvPr>
        </p:nvSpPr>
        <p:spPr>
          <a:xfrm>
            <a:off x="731520" y="285270"/>
            <a:ext cx="10178473" cy="5586258"/>
          </a:xfrm>
        </p:spPr>
        <p:txBody>
          <a:bodyPr>
            <a:normAutofit/>
          </a:bodyPr>
          <a:lstStyle/>
          <a:p>
            <a:r>
              <a:rPr lang="da-DK" dirty="0">
                <a:latin typeface="Congenial Black"/>
              </a:rPr>
              <a:t>I er nystartede med fokus på bæredygtighed – med ambitioner og gode vibes</a:t>
            </a:r>
            <a:br>
              <a:rPr lang="da-DK" dirty="0">
                <a:latin typeface="Congenial Black"/>
              </a:rPr>
            </a:br>
            <a:br>
              <a:rPr lang="da-DK" dirty="0"/>
            </a:br>
            <a:r>
              <a:rPr lang="da-DK" dirty="0">
                <a:latin typeface="Congenial Black"/>
              </a:rPr>
              <a:t>Navn på jeres konsulenthus?</a:t>
            </a:r>
            <a:endParaRPr lang="da-DK" dirty="0"/>
          </a:p>
        </p:txBody>
      </p:sp>
    </p:spTree>
    <p:extLst>
      <p:ext uri="{BB962C8B-B14F-4D97-AF65-F5344CB8AC3E}">
        <p14:creationId xmlns:p14="http://schemas.microsoft.com/office/powerpoint/2010/main" val="32169893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D121031-F25A-E552-902D-F16271A1ABD9}"/>
              </a:ext>
            </a:extLst>
          </p:cNvPr>
          <p:cNvSpPr>
            <a:spLocks noGrp="1"/>
          </p:cNvSpPr>
          <p:nvPr>
            <p:ph type="title"/>
          </p:nvPr>
        </p:nvSpPr>
        <p:spPr/>
        <p:txBody>
          <a:bodyPr/>
          <a:lstStyle/>
          <a:p>
            <a:r>
              <a:rPr lang="da-DK"/>
              <a:t>Jeres ESG anbefaling</a:t>
            </a:r>
          </a:p>
        </p:txBody>
      </p:sp>
      <p:pic>
        <p:nvPicPr>
          <p:cNvPr id="6" name="Billede 5">
            <a:extLst>
              <a:ext uri="{FF2B5EF4-FFF2-40B4-BE49-F238E27FC236}">
                <a16:creationId xmlns:a16="http://schemas.microsoft.com/office/drawing/2014/main" id="{E55F0719-5A9D-434D-25B8-28C45E1577A4}"/>
              </a:ext>
            </a:extLst>
          </p:cNvPr>
          <p:cNvPicPr>
            <a:picLocks noChangeAspect="1"/>
          </p:cNvPicPr>
          <p:nvPr/>
        </p:nvPicPr>
        <p:blipFill>
          <a:blip r:embed="rId3"/>
          <a:stretch>
            <a:fillRect/>
          </a:stretch>
        </p:blipFill>
        <p:spPr>
          <a:xfrm>
            <a:off x="995489" y="1612924"/>
            <a:ext cx="9913814" cy="4711785"/>
          </a:xfrm>
          <a:prstGeom prst="rect">
            <a:avLst/>
          </a:prstGeom>
        </p:spPr>
      </p:pic>
    </p:spTree>
    <p:extLst>
      <p:ext uri="{BB962C8B-B14F-4D97-AF65-F5344CB8AC3E}">
        <p14:creationId xmlns:p14="http://schemas.microsoft.com/office/powerpoint/2010/main" val="41158486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FECE19-5273-7A3D-BD08-A186EB7D50D6}"/>
              </a:ext>
            </a:extLst>
          </p:cNvPr>
          <p:cNvSpPr>
            <a:spLocks noGrp="1"/>
          </p:cNvSpPr>
          <p:nvPr>
            <p:ph type="title"/>
          </p:nvPr>
        </p:nvSpPr>
        <p:spPr/>
        <p:txBody>
          <a:bodyPr/>
          <a:lstStyle/>
          <a:p>
            <a:r>
              <a:rPr lang="da-DK"/>
              <a:t>Efterrefleksion</a:t>
            </a:r>
          </a:p>
        </p:txBody>
      </p:sp>
      <p:sp>
        <p:nvSpPr>
          <p:cNvPr id="5" name="Pladsholder til tekst 4">
            <a:extLst>
              <a:ext uri="{FF2B5EF4-FFF2-40B4-BE49-F238E27FC236}">
                <a16:creationId xmlns:a16="http://schemas.microsoft.com/office/drawing/2014/main" id="{E553692B-90F0-42F2-94C3-24A931A8E620}"/>
              </a:ext>
            </a:extLst>
          </p:cNvPr>
          <p:cNvSpPr>
            <a:spLocks noGrp="1"/>
          </p:cNvSpPr>
          <p:nvPr>
            <p:ph type="body" sz="quarter" idx="12"/>
          </p:nvPr>
        </p:nvSpPr>
        <p:spPr>
          <a:xfrm>
            <a:off x="538480" y="1927225"/>
            <a:ext cx="5657533" cy="4083050"/>
          </a:xfrm>
        </p:spPr>
        <p:txBody>
          <a:bodyPr/>
          <a:lstStyle/>
          <a:p>
            <a:r>
              <a:rPr lang="da-DK"/>
              <a:t>Hvad har fungeret bedst i denne Gorilla Juice ESG Opdagelsesrejse?</a:t>
            </a:r>
          </a:p>
          <a:p>
            <a:r>
              <a:rPr lang="da-DK"/>
              <a:t>Har du en god idé til hvordan vi kan gøre Gorilla Juice Opdagelsesrejsen bedre?</a:t>
            </a:r>
          </a:p>
          <a:p>
            <a:endParaRPr lang="da-DK"/>
          </a:p>
          <a:p>
            <a:endParaRPr lang="da-DK"/>
          </a:p>
          <a:p>
            <a:pPr marL="0" indent="0">
              <a:buNone/>
            </a:pPr>
            <a:r>
              <a:rPr lang="da-DK" i="1"/>
              <a:t>Tak for nu</a:t>
            </a:r>
          </a:p>
        </p:txBody>
      </p:sp>
      <p:pic>
        <p:nvPicPr>
          <p:cNvPr id="3074" name="Picture 2" descr="11. SEP. 2019">
            <a:extLst>
              <a:ext uri="{FF2B5EF4-FFF2-40B4-BE49-F238E27FC236}">
                <a16:creationId xmlns:a16="http://schemas.microsoft.com/office/drawing/2014/main" id="{49135DE2-CE9E-7529-3182-AA12C61EFE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8813" y="5344161"/>
            <a:ext cx="5513749" cy="1156652"/>
          </a:xfrm>
          <a:prstGeom prst="rect">
            <a:avLst/>
          </a:prstGeom>
          <a:noFill/>
          <a:extLst>
            <a:ext uri="{909E8E84-426E-40DD-AFC4-6F175D3DCCD1}">
              <a14:hiddenFill xmlns:a14="http://schemas.microsoft.com/office/drawing/2010/main">
                <a:solidFill>
                  <a:srgbClr val="FFFFFF"/>
                </a:solidFill>
              </a14:hiddenFill>
            </a:ext>
          </a:extLst>
        </p:spPr>
      </p:pic>
      <p:pic>
        <p:nvPicPr>
          <p:cNvPr id="10" name="Billede 9" descr="Et billede, der indeholder logo&#10;&#10;Automatisk genereret beskrivelse">
            <a:extLst>
              <a:ext uri="{FF2B5EF4-FFF2-40B4-BE49-F238E27FC236}">
                <a16:creationId xmlns:a16="http://schemas.microsoft.com/office/drawing/2014/main" id="{A0A86595-141F-B1D6-0B73-61FE18D5B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0229" y="2236153"/>
            <a:ext cx="2020887" cy="2020887"/>
          </a:xfrm>
          <a:prstGeom prst="rect">
            <a:avLst/>
          </a:prstGeom>
        </p:spPr>
      </p:pic>
      <p:pic>
        <p:nvPicPr>
          <p:cNvPr id="15" name="Billede 14" descr="Et billede, der indeholder Ansigt, briller, tøj, smil&#10;&#10;Automatisk genereret beskrivelse">
            <a:extLst>
              <a:ext uri="{FF2B5EF4-FFF2-40B4-BE49-F238E27FC236}">
                <a16:creationId xmlns:a16="http://schemas.microsoft.com/office/drawing/2014/main" id="{CD7573C1-1174-4363-8749-2048EE26D5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9943" y="4870915"/>
            <a:ext cx="1345928" cy="1345928"/>
          </a:xfrm>
          <a:prstGeom prst="rect">
            <a:avLst/>
          </a:prstGeom>
        </p:spPr>
      </p:pic>
      <p:pic>
        <p:nvPicPr>
          <p:cNvPr id="16" name="Billede 15" descr="Et billede, der indeholder Ansigt, person, skitse, Pande&#10;&#10;Automatisk genereret beskrivelse">
            <a:extLst>
              <a:ext uri="{FF2B5EF4-FFF2-40B4-BE49-F238E27FC236}">
                <a16:creationId xmlns:a16="http://schemas.microsoft.com/office/drawing/2014/main" id="{D0DFE777-641B-1611-B5D7-6D6B5D2073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86739" y="3524987"/>
            <a:ext cx="1345928" cy="1345928"/>
          </a:xfrm>
          <a:prstGeom prst="rect">
            <a:avLst/>
          </a:prstGeom>
        </p:spPr>
      </p:pic>
    </p:spTree>
    <p:extLst>
      <p:ext uri="{BB962C8B-B14F-4D97-AF65-F5344CB8AC3E}">
        <p14:creationId xmlns:p14="http://schemas.microsoft.com/office/powerpoint/2010/main" val="37453244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CE7B33-9D81-4011-ABA1-DB57018CEB68}"/>
              </a:ext>
            </a:extLst>
          </p:cNvPr>
          <p:cNvSpPr>
            <a:spLocks noGrp="1"/>
          </p:cNvSpPr>
          <p:nvPr>
            <p:ph type="title"/>
          </p:nvPr>
        </p:nvSpPr>
        <p:spPr/>
        <p:txBody>
          <a:bodyPr/>
          <a:lstStyle/>
          <a:p>
            <a:r>
              <a:rPr lang="da-DK" dirty="0"/>
              <a:t>Spørgsmål til underviser</a:t>
            </a:r>
          </a:p>
        </p:txBody>
      </p:sp>
      <p:sp>
        <p:nvSpPr>
          <p:cNvPr id="3" name="Pladsholder til indhold 2">
            <a:extLst>
              <a:ext uri="{FF2B5EF4-FFF2-40B4-BE49-F238E27FC236}">
                <a16:creationId xmlns:a16="http://schemas.microsoft.com/office/drawing/2014/main" id="{49354408-05B0-F8C2-412E-154FE8138FC7}"/>
              </a:ext>
            </a:extLst>
          </p:cNvPr>
          <p:cNvSpPr>
            <a:spLocks noGrp="1"/>
          </p:cNvSpPr>
          <p:nvPr>
            <p:ph idx="1"/>
          </p:nvPr>
        </p:nvSpPr>
        <p:spPr>
          <a:xfrm>
            <a:off x="838200" y="1690688"/>
            <a:ext cx="10515600" cy="4486275"/>
          </a:xfrm>
        </p:spPr>
        <p:txBody>
          <a:bodyPr>
            <a:normAutofit/>
          </a:bodyPr>
          <a:lstStyle/>
          <a:p>
            <a:pPr marL="0" indent="0">
              <a:buNone/>
            </a:pPr>
            <a:r>
              <a:rPr lang="da-DK" dirty="0"/>
              <a:t>Dette er første elevrettede ESG materiale – vi vil hele tiden gerne blive bedre</a:t>
            </a:r>
          </a:p>
          <a:p>
            <a:r>
              <a:rPr lang="da-DK" dirty="0"/>
              <a:t>Hvad ser I som de vigtigste elementer, der skal strammes op på?</a:t>
            </a:r>
          </a:p>
          <a:p>
            <a:r>
              <a:rPr lang="da-DK" dirty="0"/>
              <a:t>Supplerende idéer til fortællinger? – gerne som skriftlige refleksioner</a:t>
            </a:r>
          </a:p>
          <a:p>
            <a:r>
              <a:rPr lang="da-DK" dirty="0"/>
              <a:t>Idéer for at gøre det sjovere (skal lydfilen kunne tages med på en tur og kunne det give mening at supplere op med en eksisterende sjov kort podcast bid?) Har I en idé?</a:t>
            </a:r>
          </a:p>
          <a:p>
            <a:r>
              <a:rPr lang="da-DK" dirty="0"/>
              <a:t>Andre kommentarer til slides, proces eller arbejdsark?</a:t>
            </a:r>
          </a:p>
          <a:p>
            <a:endParaRPr lang="da-DK" dirty="0"/>
          </a:p>
        </p:txBody>
      </p:sp>
    </p:spTree>
    <p:extLst>
      <p:ext uri="{BB962C8B-B14F-4D97-AF65-F5344CB8AC3E}">
        <p14:creationId xmlns:p14="http://schemas.microsoft.com/office/powerpoint/2010/main" val="24696160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8593C7-34EB-F8DF-086C-EEE510AF59C4}"/>
              </a:ext>
            </a:extLst>
          </p:cNvPr>
          <p:cNvSpPr>
            <a:spLocks noGrp="1"/>
          </p:cNvSpPr>
          <p:nvPr>
            <p:ph type="title"/>
          </p:nvPr>
        </p:nvSpPr>
        <p:spPr>
          <a:xfrm>
            <a:off x="367146" y="365125"/>
            <a:ext cx="10986654" cy="1339417"/>
          </a:xfrm>
        </p:spPr>
        <p:txBody>
          <a:bodyPr/>
          <a:lstStyle/>
          <a:p>
            <a:r>
              <a:rPr lang="da-DK" dirty="0">
                <a:latin typeface="Arial Black"/>
              </a:rPr>
              <a:t>Interviews...</a:t>
            </a:r>
            <a:br>
              <a:rPr lang="da-DK" dirty="0">
                <a:latin typeface="Arial Black"/>
              </a:rPr>
            </a:br>
            <a:r>
              <a:rPr lang="da-DK" dirty="0">
                <a:latin typeface="Arial Black"/>
              </a:rPr>
              <a:t>Vi siger tak til Frank, Vinni og Erik</a:t>
            </a:r>
            <a:endParaRPr lang="da-DK" dirty="0"/>
          </a:p>
        </p:txBody>
      </p:sp>
      <p:pic>
        <p:nvPicPr>
          <p:cNvPr id="5" name="Billede 4" descr="Et billede, der indeholder Ansigt, person, skitse, Pande&#10;&#10;Automatisk genereret beskrivelse">
            <a:extLst>
              <a:ext uri="{FF2B5EF4-FFF2-40B4-BE49-F238E27FC236}">
                <a16:creationId xmlns:a16="http://schemas.microsoft.com/office/drawing/2014/main" id="{EB64461E-13CB-6D7A-0814-D52AF45929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7" y="2480095"/>
            <a:ext cx="3969683" cy="3944593"/>
          </a:xfrm>
          <a:prstGeom prst="rect">
            <a:avLst/>
          </a:prstGeom>
        </p:spPr>
      </p:pic>
      <p:pic>
        <p:nvPicPr>
          <p:cNvPr id="7" name="Billede 6" descr="Et billede, der indeholder Ansigt, briller, tøj, smil&#10;&#10;Automatisk genereret beskrivelse">
            <a:extLst>
              <a:ext uri="{FF2B5EF4-FFF2-40B4-BE49-F238E27FC236}">
                <a16:creationId xmlns:a16="http://schemas.microsoft.com/office/drawing/2014/main" id="{6221EBF5-F152-D770-E877-30F00C452C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4755" y="1925625"/>
            <a:ext cx="3918646" cy="3921965"/>
          </a:xfrm>
          <a:prstGeom prst="rect">
            <a:avLst/>
          </a:prstGeom>
        </p:spPr>
      </p:pic>
      <p:pic>
        <p:nvPicPr>
          <p:cNvPr id="9" name="Billede 8" descr="Et billede, der indeholder Ansigt, skitse, tegneserie, person&#10;&#10;Beskrivelsen er genereret automatisk">
            <a:extLst>
              <a:ext uri="{FF2B5EF4-FFF2-40B4-BE49-F238E27FC236}">
                <a16:creationId xmlns:a16="http://schemas.microsoft.com/office/drawing/2014/main" id="{517CF90B-FAE3-74A1-1FE0-B1A480CC3F0C}"/>
              </a:ext>
            </a:extLst>
          </p:cNvPr>
          <p:cNvPicPr>
            <a:picLocks noChangeAspect="1"/>
          </p:cNvPicPr>
          <p:nvPr/>
        </p:nvPicPr>
        <p:blipFill>
          <a:blip r:embed="rId4"/>
          <a:stretch>
            <a:fillRect/>
          </a:stretch>
        </p:blipFill>
        <p:spPr>
          <a:xfrm>
            <a:off x="8413016" y="2570360"/>
            <a:ext cx="3772967" cy="3615026"/>
          </a:xfrm>
          <a:prstGeom prst="rect">
            <a:avLst/>
          </a:prstGeom>
        </p:spPr>
      </p:pic>
    </p:spTree>
    <p:extLst>
      <p:ext uri="{BB962C8B-B14F-4D97-AF65-F5344CB8AC3E}">
        <p14:creationId xmlns:p14="http://schemas.microsoft.com/office/powerpoint/2010/main" val="3047440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462A99-70C7-2947-4C2F-1C8404054EEF}"/>
              </a:ext>
            </a:extLst>
          </p:cNvPr>
          <p:cNvSpPr>
            <a:spLocks noGrp="1"/>
          </p:cNvSpPr>
          <p:nvPr>
            <p:ph type="title"/>
          </p:nvPr>
        </p:nvSpPr>
        <p:spPr>
          <a:xfrm>
            <a:off x="508726" y="1197493"/>
            <a:ext cx="11226074" cy="5586258"/>
          </a:xfrm>
        </p:spPr>
        <p:txBody>
          <a:bodyPr>
            <a:normAutofit fontScale="90000"/>
          </a:bodyPr>
          <a:lstStyle/>
          <a:p>
            <a:r>
              <a:rPr lang="da-DK" dirty="0"/>
              <a:t>I dag er fokus på én særlig måde at se bæredygtighed på - nemlig </a:t>
            </a:r>
            <a:r>
              <a:rPr lang="da-DK" dirty="0">
                <a:solidFill>
                  <a:srgbClr val="FFFF00"/>
                </a:solidFill>
              </a:rPr>
              <a:t>ESG</a:t>
            </a:r>
            <a:br>
              <a:rPr lang="da-DK" dirty="0"/>
            </a:br>
            <a:br>
              <a:rPr lang="da-DK" dirty="0"/>
            </a:br>
            <a:r>
              <a:rPr lang="da-DK" sz="6000" dirty="0">
                <a:solidFill>
                  <a:srgbClr val="FFFF00"/>
                </a:solidFill>
              </a:rPr>
              <a:t>E</a:t>
            </a:r>
            <a:r>
              <a:rPr lang="da-DK" sz="6000" dirty="0"/>
              <a:t> </a:t>
            </a:r>
            <a:r>
              <a:rPr lang="da-DK" sz="4000" dirty="0"/>
              <a:t>står for </a:t>
            </a:r>
            <a:r>
              <a:rPr lang="da-DK" sz="4000" dirty="0" err="1"/>
              <a:t>Environmental</a:t>
            </a:r>
            <a:r>
              <a:rPr lang="da-DK" sz="4000" dirty="0"/>
              <a:t>/miljø</a:t>
            </a:r>
            <a:br>
              <a:rPr lang="da-DK" sz="4000" dirty="0"/>
            </a:br>
            <a:br>
              <a:rPr lang="da-DK" sz="4000" dirty="0"/>
            </a:br>
            <a:r>
              <a:rPr lang="da-DK" sz="6000" dirty="0">
                <a:solidFill>
                  <a:srgbClr val="FFFF00"/>
                </a:solidFill>
              </a:rPr>
              <a:t>S</a:t>
            </a:r>
            <a:r>
              <a:rPr lang="da-DK" sz="4000" dirty="0"/>
              <a:t> står for Social/altså … social</a:t>
            </a:r>
            <a:br>
              <a:rPr lang="da-DK" sz="4000" dirty="0"/>
            </a:br>
            <a:br>
              <a:rPr lang="da-DK" sz="4000" dirty="0"/>
            </a:br>
            <a:r>
              <a:rPr lang="da-DK" sz="4000" dirty="0"/>
              <a:t>og</a:t>
            </a:r>
            <a:br>
              <a:rPr lang="da-DK" sz="4000" dirty="0"/>
            </a:br>
            <a:br>
              <a:rPr lang="da-DK" sz="4000" dirty="0"/>
            </a:br>
            <a:r>
              <a:rPr lang="da-DK" sz="6000" dirty="0">
                <a:solidFill>
                  <a:srgbClr val="FFFF00"/>
                </a:solidFill>
              </a:rPr>
              <a:t>G</a:t>
            </a:r>
            <a:r>
              <a:rPr lang="da-DK" sz="4000" dirty="0"/>
              <a:t> står for </a:t>
            </a:r>
            <a:r>
              <a:rPr lang="da-DK" sz="4000" dirty="0" err="1"/>
              <a:t>Governance</a:t>
            </a:r>
            <a:r>
              <a:rPr lang="da-DK" sz="4000" dirty="0"/>
              <a:t>/virksomhedsskik eller forretningsledelse</a:t>
            </a:r>
            <a:br>
              <a:rPr lang="da-DK" dirty="0"/>
            </a:br>
            <a:br>
              <a:rPr lang="da-DK" dirty="0"/>
            </a:br>
            <a:endParaRPr lang="da-DK" dirty="0"/>
          </a:p>
        </p:txBody>
      </p:sp>
    </p:spTree>
    <p:extLst>
      <p:ext uri="{BB962C8B-B14F-4D97-AF65-F5344CB8AC3E}">
        <p14:creationId xmlns:p14="http://schemas.microsoft.com/office/powerpoint/2010/main" val="3150859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59D2E1-C8B3-1D51-4E7E-FF0FFB29C30D}"/>
              </a:ext>
            </a:extLst>
          </p:cNvPr>
          <p:cNvSpPr>
            <a:spLocks noGrp="1"/>
          </p:cNvSpPr>
          <p:nvPr>
            <p:ph type="title"/>
          </p:nvPr>
        </p:nvSpPr>
        <p:spPr>
          <a:xfrm>
            <a:off x="274674" y="216269"/>
            <a:ext cx="10515600" cy="1325563"/>
          </a:xfrm>
        </p:spPr>
        <p:txBody>
          <a:bodyPr>
            <a:normAutofit/>
          </a:bodyPr>
          <a:lstStyle/>
          <a:p>
            <a:r>
              <a:rPr lang="da-DK" sz="3600" dirty="0">
                <a:latin typeface="Arial Black"/>
              </a:rPr>
              <a:t>Del 1 + Del 2</a:t>
            </a:r>
            <a:br>
              <a:rPr lang="da-DK" sz="3600" dirty="0">
                <a:latin typeface="Arial Black"/>
              </a:rPr>
            </a:br>
            <a:r>
              <a:rPr lang="da-DK" sz="3600" dirty="0">
                <a:latin typeface="Arial Black"/>
              </a:rPr>
              <a:t>Planen for de næste par timer</a:t>
            </a:r>
            <a:endParaRPr lang="da-DK" sz="3600" dirty="0"/>
          </a:p>
        </p:txBody>
      </p:sp>
      <p:sp>
        <p:nvSpPr>
          <p:cNvPr id="3" name="Pladsholder til indhold 2">
            <a:extLst>
              <a:ext uri="{FF2B5EF4-FFF2-40B4-BE49-F238E27FC236}">
                <a16:creationId xmlns:a16="http://schemas.microsoft.com/office/drawing/2014/main" id="{85ECB62E-5281-A9B6-7D54-6994CC7C511B}"/>
              </a:ext>
            </a:extLst>
          </p:cNvPr>
          <p:cNvSpPr>
            <a:spLocks noGrp="1"/>
          </p:cNvSpPr>
          <p:nvPr>
            <p:ph idx="1"/>
          </p:nvPr>
        </p:nvSpPr>
        <p:spPr>
          <a:xfrm>
            <a:off x="274674" y="1405521"/>
            <a:ext cx="11642652" cy="5016544"/>
          </a:xfrm>
        </p:spPr>
        <p:txBody>
          <a:bodyPr vert="horz" lIns="91440" tIns="45720" rIns="91440" bIns="45720" rtlCol="0" anchor="t">
            <a:normAutofit fontScale="92500" lnSpcReduction="10000"/>
          </a:bodyPr>
          <a:lstStyle/>
          <a:p>
            <a:pPr marL="0" indent="0">
              <a:buNone/>
            </a:pPr>
            <a:r>
              <a:rPr lang="da-DK" b="1" dirty="0">
                <a:ea typeface="Calibri"/>
                <a:cs typeface="Calibri"/>
              </a:rPr>
              <a:t>Del 1</a:t>
            </a:r>
          </a:p>
          <a:p>
            <a:r>
              <a:rPr lang="da-DK" b="1" dirty="0">
                <a:ea typeface="Calibri"/>
                <a:cs typeface="Calibri"/>
              </a:rPr>
              <a:t>Jeres konsulenthold vil blive klædt på til at identificere E,S eller G</a:t>
            </a:r>
            <a:endParaRPr lang="da-DK" b="1" dirty="0"/>
          </a:p>
          <a:p>
            <a:pPr lvl="1"/>
            <a:r>
              <a:rPr lang="da-DK" dirty="0">
                <a:ea typeface="Calibri"/>
                <a:cs typeface="Calibri"/>
              </a:rPr>
              <a:t>En smule teori og baggrund (Hvad er det og hvorfor er det vigtigt?)</a:t>
            </a:r>
          </a:p>
          <a:p>
            <a:r>
              <a:rPr lang="da-DK" b="1" dirty="0">
                <a:ea typeface="Calibri"/>
                <a:cs typeface="Calibri"/>
              </a:rPr>
              <a:t>I vil blive introduceret til virksomheden Gorilla Juice</a:t>
            </a:r>
          </a:p>
          <a:p>
            <a:r>
              <a:rPr lang="da-DK" b="1" dirty="0">
                <a:ea typeface="Calibri"/>
                <a:cs typeface="Calibri"/>
              </a:rPr>
              <a:t>I skal høre/læse interviews med ansatte fra Gorilla Juice</a:t>
            </a:r>
          </a:p>
          <a:p>
            <a:pPr lvl="1"/>
            <a:r>
              <a:rPr lang="da-DK" dirty="0">
                <a:ea typeface="Calibri"/>
                <a:cs typeface="Calibri"/>
              </a:rPr>
              <a:t>I skal identificere de områder, hvor Gorilla Juice allerede arbejder med ESG</a:t>
            </a:r>
          </a:p>
          <a:p>
            <a:r>
              <a:rPr lang="da-DK" b="1" dirty="0">
                <a:ea typeface="Calibri"/>
                <a:cs typeface="Calibri"/>
              </a:rPr>
              <a:t>I skal lave en kort opsamling i et dataindhentningsark udarbejde en kort anbefaling til Gorilla Juice G</a:t>
            </a:r>
          </a:p>
          <a:p>
            <a:pPr marL="0" indent="0">
              <a:buNone/>
            </a:pPr>
            <a:r>
              <a:rPr lang="da-DK" b="1" dirty="0">
                <a:ea typeface="Calibri"/>
                <a:cs typeface="Calibri"/>
              </a:rPr>
              <a:t>Del 2</a:t>
            </a:r>
          </a:p>
          <a:p>
            <a:r>
              <a:rPr lang="da-DK" b="1" dirty="0">
                <a:ea typeface="Calibri"/>
                <a:cs typeface="Calibri"/>
              </a:rPr>
              <a:t>Overførsel af data fra dataindhentningsark til en ESG SWOT</a:t>
            </a:r>
          </a:p>
          <a:p>
            <a:pPr lvl="1"/>
            <a:r>
              <a:rPr lang="da-DK" dirty="0">
                <a:ea typeface="Calibri"/>
                <a:cs typeface="Calibri"/>
              </a:rPr>
              <a:t>Giver det et nyt blik på den anbefaling I vil give til Gorilla Juice?</a:t>
            </a:r>
          </a:p>
          <a:p>
            <a:r>
              <a:rPr lang="da-DK" b="1" dirty="0">
                <a:ea typeface="Calibri"/>
                <a:cs typeface="Calibri"/>
              </a:rPr>
              <a:t>Opsamling på E, S eller G?</a:t>
            </a:r>
          </a:p>
          <a:p>
            <a:endParaRPr lang="da-DK" dirty="0">
              <a:ea typeface="Calibri"/>
              <a:cs typeface="Calibri"/>
            </a:endParaRPr>
          </a:p>
        </p:txBody>
      </p:sp>
    </p:spTree>
    <p:extLst>
      <p:ext uri="{BB962C8B-B14F-4D97-AF65-F5344CB8AC3E}">
        <p14:creationId xmlns:p14="http://schemas.microsoft.com/office/powerpoint/2010/main" val="1884364712"/>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ladsholder til indhold 8">
            <a:extLst>
              <a:ext uri="{FF2B5EF4-FFF2-40B4-BE49-F238E27FC236}">
                <a16:creationId xmlns:a16="http://schemas.microsoft.com/office/drawing/2014/main" id="{2814C88C-F119-1DFF-E6FC-35BF81773AF2}"/>
              </a:ext>
            </a:extLst>
          </p:cNvPr>
          <p:cNvPicPr>
            <a:picLocks noGrp="1" noChangeAspect="1"/>
          </p:cNvPicPr>
          <p:nvPr>
            <p:ph idx="1"/>
          </p:nvPr>
        </p:nvPicPr>
        <p:blipFill>
          <a:blip r:embed="rId2"/>
          <a:stretch>
            <a:fillRect/>
          </a:stretch>
        </p:blipFill>
        <p:spPr>
          <a:xfrm>
            <a:off x="120649" y="376334"/>
            <a:ext cx="11058835" cy="5861180"/>
          </a:xfrm>
          <a:noFill/>
        </p:spPr>
      </p:pic>
    </p:spTree>
    <p:extLst>
      <p:ext uri="{BB962C8B-B14F-4D97-AF65-F5344CB8AC3E}">
        <p14:creationId xmlns:p14="http://schemas.microsoft.com/office/powerpoint/2010/main" val="714047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9A0C74-B3EF-1488-1852-AB2C899EBC18}"/>
              </a:ext>
            </a:extLst>
          </p:cNvPr>
          <p:cNvSpPr>
            <a:spLocks noGrp="1"/>
          </p:cNvSpPr>
          <p:nvPr>
            <p:ph type="title"/>
          </p:nvPr>
        </p:nvSpPr>
        <p:spPr>
          <a:xfrm>
            <a:off x="-16086" y="759672"/>
            <a:ext cx="11808729" cy="2288646"/>
          </a:xfrm>
        </p:spPr>
        <p:txBody>
          <a:bodyPr>
            <a:normAutofit/>
          </a:bodyPr>
          <a:lstStyle/>
          <a:p>
            <a:pPr algn="ctr"/>
            <a:r>
              <a:rPr lang="da-DK" b="1" dirty="0">
                <a:ea typeface="Calibri Light"/>
                <a:cs typeface="Calibri Light"/>
              </a:rPr>
              <a:t>Først lidt om ESG  og noget helt særligt, nemlig  ESG rapportering </a:t>
            </a:r>
            <a:endParaRPr lang="da-DK" dirty="0"/>
          </a:p>
        </p:txBody>
      </p:sp>
      <p:sp>
        <p:nvSpPr>
          <p:cNvPr id="3" name="Pladsholder til tekst 2">
            <a:extLst>
              <a:ext uri="{FF2B5EF4-FFF2-40B4-BE49-F238E27FC236}">
                <a16:creationId xmlns:a16="http://schemas.microsoft.com/office/drawing/2014/main" id="{C56A5883-B34A-AF6A-2F64-B39A7419E1E6}"/>
              </a:ext>
            </a:extLst>
          </p:cNvPr>
          <p:cNvSpPr>
            <a:spLocks noGrp="1"/>
          </p:cNvSpPr>
          <p:nvPr>
            <p:ph type="body" sz="quarter" idx="10"/>
          </p:nvPr>
        </p:nvSpPr>
        <p:spPr>
          <a:xfrm>
            <a:off x="1198880" y="2397084"/>
            <a:ext cx="10454216" cy="4132493"/>
          </a:xfrm>
        </p:spPr>
        <p:txBody>
          <a:bodyPr vert="horz" lIns="91440" tIns="45720" rIns="91440" bIns="45720" rtlCol="0" anchor="t">
            <a:noAutofit/>
          </a:bodyPr>
          <a:lstStyle/>
          <a:p>
            <a:endParaRPr lang="da-DK" dirty="0">
              <a:ea typeface="Calibri Light"/>
              <a:cs typeface="Calibri Light"/>
            </a:endParaRPr>
          </a:p>
          <a:p>
            <a:endParaRPr lang="da-DK" dirty="0">
              <a:ea typeface="Calibri Light"/>
              <a:cs typeface="Calibri Light"/>
            </a:endParaRPr>
          </a:p>
          <a:p>
            <a:pPr lvl="1"/>
            <a:r>
              <a:rPr lang="da-DK" sz="4400" b="1" dirty="0">
                <a:solidFill>
                  <a:schemeClr val="bg1"/>
                </a:solidFill>
                <a:ea typeface="Calibri Light"/>
                <a:cs typeface="Calibri Light"/>
              </a:rPr>
              <a:t>- Hvad er det og hvorfor er det vigtigt?</a:t>
            </a:r>
            <a:endParaRPr lang="da-DK" sz="4400" dirty="0">
              <a:solidFill>
                <a:schemeClr val="bg1"/>
              </a:solidFill>
              <a:cs typeface="Calibri Light"/>
            </a:endParaRPr>
          </a:p>
          <a:p>
            <a:endParaRPr lang="da-DK" dirty="0">
              <a:ea typeface="Calibri Light"/>
              <a:cs typeface="Calibri Light"/>
            </a:endParaRPr>
          </a:p>
        </p:txBody>
      </p:sp>
    </p:spTree>
    <p:extLst>
      <p:ext uri="{BB962C8B-B14F-4D97-AF65-F5344CB8AC3E}">
        <p14:creationId xmlns:p14="http://schemas.microsoft.com/office/powerpoint/2010/main" val="2091194642"/>
      </p:ext>
    </p:extLst>
  </p:cSld>
  <p:clrMapOvr>
    <a:masterClrMapping/>
  </p:clrMapOvr>
</p:sld>
</file>

<file path=ppt/theme/theme1.xml><?xml version="1.0" encoding="utf-8"?>
<a:theme xmlns:a="http://schemas.openxmlformats.org/drawingml/2006/main" name="1_Office-tema">
  <a:themeElements>
    <a:clrScheme name="Grø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æsentation1" id="{5D44475D-E399-45A5-A7AB-7180607C159A}" vid="{00CA9739-0D75-46C4-A6FF-35D8F18E1989}"/>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9F46E237B5C9F14FA4E472594AF31A46" ma:contentTypeVersion="16" ma:contentTypeDescription="Opret et nyt dokument." ma:contentTypeScope="" ma:versionID="9290c6b470bba8dfefee9fbf8c589d59">
  <xsd:schema xmlns:xsd="http://www.w3.org/2001/XMLSchema" xmlns:xs="http://www.w3.org/2001/XMLSchema" xmlns:p="http://schemas.microsoft.com/office/2006/metadata/properties" xmlns:ns2="b631d641-c0a2-4e78-a910-1f90ade731eb" xmlns:ns3="3010acd7-66fc-40c8-83a9-94dae0eb9d57" targetNamespace="http://schemas.microsoft.com/office/2006/metadata/properties" ma:root="true" ma:fieldsID="10f5f2c5810294d3bf008ba847d88b6a" ns2:_="" ns3:_="">
    <xsd:import namespace="b631d641-c0a2-4e78-a910-1f90ade731eb"/>
    <xsd:import namespace="3010acd7-66fc-40c8-83a9-94dae0eb9d5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SearchPropertie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631d641-c0a2-4e78-a910-1f90ade731e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Billedmærker" ma:readOnly="false" ma:fieldId="{5cf76f15-5ced-4ddc-b409-7134ff3c332f}" ma:taxonomyMulti="true" ma:sspId="3273e385-a8b0-4d51-8803-6e97695cb93c"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DateTaken" ma:index="23"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010acd7-66fc-40c8-83a9-94dae0eb9d57" elementFormDefault="qualified">
    <xsd:import namespace="http://schemas.microsoft.com/office/2006/documentManagement/types"/>
    <xsd:import namespace="http://schemas.microsoft.com/office/infopath/2007/PartnerControls"/>
    <xsd:element name="SharedWithUsers" ma:index="12"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lt med detaljer" ma:internalName="SharedWithDetails" ma:readOnly="true">
      <xsd:simpleType>
        <xsd:restriction base="dms:Note">
          <xsd:maxLength value="255"/>
        </xsd:restriction>
      </xsd:simpleType>
    </xsd:element>
    <xsd:element name="TaxCatchAll" ma:index="18" nillable="true" ma:displayName="Taxonomy Catch All Column" ma:hidden="true" ma:list="{614eb0b4-647f-463f-9c2c-c3708c579d97}" ma:internalName="TaxCatchAll" ma:showField="CatchAllData" ma:web="3010acd7-66fc-40c8-83a9-94dae0eb9d5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010acd7-66fc-40c8-83a9-94dae0eb9d57" xsi:nil="true"/>
    <lcf76f155ced4ddcb4097134ff3c332f xmlns="b631d641-c0a2-4e78-a910-1f90ade731e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AB41F44-89E4-4829-A791-3869C99CD558}">
  <ds:schemaRefs>
    <ds:schemaRef ds:uri="3010acd7-66fc-40c8-83a9-94dae0eb9d57"/>
    <ds:schemaRef ds:uri="b631d641-c0a2-4e78-a910-1f90ade731e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743176A-BEF8-4845-A694-82D675085D19}">
  <ds:schemaRefs>
    <ds:schemaRef ds:uri="3010acd7-66fc-40c8-83a9-94dae0eb9d57"/>
    <ds:schemaRef ds:uri="b631d641-c0a2-4e78-a910-1f90ade731e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7546D01-4CD0-4286-BF1E-C1675FDF7DE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1793</TotalTime>
  <Words>2481</Words>
  <Application>Microsoft Office PowerPoint</Application>
  <PresentationFormat>Widescreen</PresentationFormat>
  <Paragraphs>246</Paragraphs>
  <Slides>53</Slides>
  <Notes>18</Notes>
  <HiddenSlides>3</HiddenSlides>
  <MMClips>2</MMClips>
  <ScaleCrop>false</ScaleCrop>
  <HeadingPairs>
    <vt:vector size="6" baseType="variant">
      <vt:variant>
        <vt:lpstr>Benyttede skrifttyper</vt:lpstr>
      </vt:variant>
      <vt:variant>
        <vt:i4>7</vt:i4>
      </vt:variant>
      <vt:variant>
        <vt:lpstr>Tema</vt:lpstr>
      </vt:variant>
      <vt:variant>
        <vt:i4>1</vt:i4>
      </vt:variant>
      <vt:variant>
        <vt:lpstr>Slidetitler</vt:lpstr>
      </vt:variant>
      <vt:variant>
        <vt:i4>53</vt:i4>
      </vt:variant>
    </vt:vector>
  </HeadingPairs>
  <TitlesOfParts>
    <vt:vector size="61" baseType="lpstr">
      <vt:lpstr>ADLaM Display</vt:lpstr>
      <vt:lpstr>Aptos</vt:lpstr>
      <vt:lpstr>Arial</vt:lpstr>
      <vt:lpstr>Arial Black</vt:lpstr>
      <vt:lpstr>Calibri</vt:lpstr>
      <vt:lpstr>Calibri Light</vt:lpstr>
      <vt:lpstr>Congenial Black</vt:lpstr>
      <vt:lpstr>1_Office-tema</vt:lpstr>
      <vt:lpstr>Welcome to the jungle!  E,S eller G?</vt:lpstr>
      <vt:lpstr>Når du hører ordet bæredygtighed   hvad kunne det konkret være?  Og hvordan kunne en virksomhed arbejde med bæredygtighed?</vt:lpstr>
      <vt:lpstr>I dag skal I arbejde med bæredygtighed  Konkret og praktisk  </vt:lpstr>
      <vt:lpstr>I dag er I konsulenter i et konsulenthus  </vt:lpstr>
      <vt:lpstr>I er nystartede med fokus på bæredygtighed – med ambitioner og gode vibes  Navn på jeres konsulenthus?</vt:lpstr>
      <vt:lpstr>I dag er fokus på én særlig måde at se bæredygtighed på - nemlig ESG  E står for Environmental/miljø  S står for Social/altså … social  og  G står for Governance/virksomhedsskik eller forretningsledelse  </vt:lpstr>
      <vt:lpstr>Del 1 + Del 2 Planen for de næste par timer</vt:lpstr>
      <vt:lpstr>PowerPoint-præsentation</vt:lpstr>
      <vt:lpstr>Først lidt om ESG  og noget helt særligt, nemlig  ESG rapportering </vt:lpstr>
      <vt:lpstr>Er du med på hvad ESG er? Her får du den korte version på 3 minutter</vt:lpstr>
      <vt:lpstr>ESG rapportering stammer fra EU</vt:lpstr>
      <vt:lpstr>Kort opsummering på ESG</vt:lpstr>
      <vt:lpstr>Kort opsummering på ESG</vt:lpstr>
      <vt:lpstr>Kort opsummering på ESG</vt:lpstr>
      <vt:lpstr>PowerPoint-præsentation</vt:lpstr>
      <vt:lpstr>Hvorfor og hvordan med ESG rapportering?</vt:lpstr>
      <vt:lpstr>Hvad kunne fordele og ulemper være ved, at et samlet Europa nu skal påbegynde ESG rapportering?</vt:lpstr>
      <vt:lpstr>Gorilla Juice skal også snart i gang med denne rapportering og jeres skarpe blik er en kæmpe hjælp  Kan I spotte om de mon allerede er i gang?</vt:lpstr>
      <vt:lpstr>Hej med jer</vt:lpstr>
      <vt:lpstr>Vi vil vildt gerne i gang med ESG rapportering og måske gør vi allerede noget?  Vi har brug for hjælp til at "spotte" det ESG, som vi allerede gør – eller ikke gør.</vt:lpstr>
      <vt:lpstr>En hilsen fra Dana Banana og historien bag Gorilla Juice</vt:lpstr>
      <vt:lpstr>Gorilla Juice Vores mission</vt:lpstr>
      <vt:lpstr>PowerPoint-præsentation</vt:lpstr>
      <vt:lpstr>Gorilla Juice og vores forretningsgrundlag</vt:lpstr>
      <vt:lpstr>HJÆÆÆÆÆLP</vt:lpstr>
      <vt:lpstr>Gorilla Juice har brug for at I tager arbejdshandskerne på og hjælper os med at "SPOTTE" E, S eller G! </vt:lpstr>
      <vt:lpstr>Arbejdsprocessen  Konsulenterne skal i gang Lytte eller læse interviews </vt:lpstr>
      <vt:lpstr>Nu starter detektivarbejdet</vt:lpstr>
      <vt:lpstr>E – Environmental har 5 standarder i sig En standard hedder ESRS (European Sustainability Reporting Standard) Og fordi det er Environmental, så E </vt:lpstr>
      <vt:lpstr>S – Social har 4 standarder i sig En standard hedder ESRS (European Sustainability Reporting Standard) Og fordi det er Social, så S </vt:lpstr>
      <vt:lpstr>G – Governance har 1 standarder i sig En standard hedder ESRS (European Sustainability Reporting Standard) Og fordi det er Governance, så G </vt:lpstr>
      <vt:lpstr>Arbejdsprocessen  I skal nu ”spotte” E, S eller G  i de tre interviews </vt:lpstr>
      <vt:lpstr>Konsulenterne arbejder med at samle “brikkerne” i dataindhentningsarket</vt:lpstr>
      <vt:lpstr>Præsentationer og afsluttende spørgsmål – til del 1</vt:lpstr>
      <vt:lpstr>Velfortjent</vt:lpstr>
      <vt:lpstr>Del 1 + Del 2 Planen for de næste par timer</vt:lpstr>
      <vt:lpstr>Del 2</vt:lpstr>
      <vt:lpstr>PowerPoint-præsentation</vt:lpstr>
      <vt:lpstr>Fra HVAD til HVORDAN</vt:lpstr>
      <vt:lpstr>PowerPoint-præsentation</vt:lpstr>
      <vt:lpstr>Tips til ESG SWOT</vt:lpstr>
      <vt:lpstr>Konsulenterne arbejder med at overføre deres data fra dataindhentningsark til ESG SWOT</vt:lpstr>
      <vt:lpstr>Før I skal præsentere, skal I overveje disse afsluttende spørgsmål</vt:lpstr>
      <vt:lpstr>Præsentation af  ESG SWOT og besvarelse af afsluttende spørgsmål </vt:lpstr>
      <vt:lpstr>TAK</vt:lpstr>
      <vt:lpstr>Efterrefleksion</vt:lpstr>
      <vt:lpstr>PowerPoint-præsentation</vt:lpstr>
      <vt:lpstr>Herefter alternative slides</vt:lpstr>
      <vt:lpstr>Læringsmål: </vt:lpstr>
      <vt:lpstr>Jeres ESG anbefaling</vt:lpstr>
      <vt:lpstr>Efterrefleksion</vt:lpstr>
      <vt:lpstr>Spørgsmål til underviser</vt:lpstr>
      <vt:lpstr>Interviews... Vi siger tak til Frank, Vinni og Erik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Re.think –  fra PESTLE til Green LONGPESTLE</dc:title>
  <dc:creator>Maria Lynggaard Ehmsen (EHMS - konsulent - SE - AK)</dc:creator>
  <cp:lastModifiedBy>Janne Gaye (JGA - Kommunikationsansvarlig og udviklingskonsulent - SE - AK)</cp:lastModifiedBy>
  <cp:revision>99</cp:revision>
  <dcterms:created xsi:type="dcterms:W3CDTF">2024-03-21T12:31:45Z</dcterms:created>
  <dcterms:modified xsi:type="dcterms:W3CDTF">2024-06-25T06:46:00Z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0x0101009F46E237B5C9F14FA4E472594AF31A46</vt:lpwstr>
  </property>
  <property fmtid="{D5CDD505-2E9C-101B-9397-08002B2CF9AE}" pid="3" name="MediaServiceImageTags">
    <vt:lpwstr/>
  </property>
</Properties>
</file>