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60" r:id="rId2"/>
    <p:sldId id="261" r:id="rId3"/>
    <p:sldId id="262" r:id="rId4"/>
    <p:sldId id="283" r:id="rId5"/>
    <p:sldId id="267" r:id="rId6"/>
    <p:sldId id="269" r:id="rId7"/>
  </p:sldIdLst>
  <p:sldSz cx="12192000" cy="6858000"/>
  <p:notesSz cx="6797675" cy="9926638"/>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52" autoAdjust="0"/>
    <p:restoredTop sz="90893" autoAdjust="0"/>
  </p:normalViewPr>
  <p:slideViewPr>
    <p:cSldViewPr snapToGrid="0">
      <p:cViewPr varScale="1">
        <p:scale>
          <a:sx n="87" d="100"/>
          <a:sy n="87" d="100"/>
        </p:scale>
        <p:origin x="96"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barChart>
        <c:barDir val="col"/>
        <c:grouping val="stacked"/>
        <c:varyColors val="0"/>
        <c:ser>
          <c:idx val="0"/>
          <c:order val="0"/>
          <c:tx>
            <c:strRef>
              <c:f>'Ark1'!$B$1</c:f>
              <c:strCache>
                <c:ptCount val="1"/>
                <c:pt idx="0">
                  <c:v>Serie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da-DK"/>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'Ark1'!$A$2:$A$7</c:f>
              <c:strCache>
                <c:ptCount val="6"/>
                <c:pt idx="0">
                  <c:v>Magt distance</c:v>
                </c:pt>
                <c:pt idx="1">
                  <c:v>Individualisme</c:v>
                </c:pt>
                <c:pt idx="2">
                  <c:v>Maskulinitet</c:v>
                </c:pt>
                <c:pt idx="3">
                  <c:v>Usikkerhedsundvigelse</c:v>
                </c:pt>
                <c:pt idx="4">
                  <c:v>Langtidsorientering</c:v>
                </c:pt>
                <c:pt idx="5">
                  <c:v>Overbærenhedskultur</c:v>
                </c:pt>
              </c:strCache>
            </c:strRef>
          </c:cat>
          <c:val>
            <c:numRef>
              <c:f>'Ark1'!$B$2:$B$7</c:f>
              <c:numCache>
                <c:formatCode>General</c:formatCode>
                <c:ptCount val="6"/>
                <c:pt idx="0">
                  <c:v>18</c:v>
                </c:pt>
                <c:pt idx="1">
                  <c:v>74</c:v>
                </c:pt>
                <c:pt idx="2">
                  <c:v>16</c:v>
                </c:pt>
                <c:pt idx="3">
                  <c:v>23</c:v>
                </c:pt>
                <c:pt idx="4">
                  <c:v>35</c:v>
                </c:pt>
                <c:pt idx="5">
                  <c:v>70</c:v>
                </c:pt>
              </c:numCache>
            </c:numRef>
          </c:val>
          <c:extLst>
            <c:ext xmlns:c16="http://schemas.microsoft.com/office/drawing/2014/chart" uri="{C3380CC4-5D6E-409C-BE32-E72D297353CC}">
              <c16:uniqueId val="{00000000-3D99-4328-959A-1C028361044C}"/>
            </c:ext>
          </c:extLst>
        </c:ser>
        <c:dLbls>
          <c:dLblPos val="inEnd"/>
          <c:showLegendKey val="0"/>
          <c:showVal val="1"/>
          <c:showCatName val="0"/>
          <c:showSerName val="0"/>
          <c:showPercent val="0"/>
          <c:showBubbleSize val="0"/>
        </c:dLbls>
        <c:gapWidth val="150"/>
        <c:overlap val="100"/>
        <c:axId val="179105312"/>
        <c:axId val="144742968"/>
      </c:barChart>
      <c:catAx>
        <c:axId val="179105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a-DK"/>
          </a:p>
        </c:txPr>
        <c:crossAx val="144742968"/>
        <c:crosses val="autoZero"/>
        <c:auto val="1"/>
        <c:lblAlgn val="ctr"/>
        <c:lblOffset val="100"/>
        <c:noMultiLvlLbl val="0"/>
      </c:catAx>
      <c:valAx>
        <c:axId val="14474296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79105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da-DK"/>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50EB9317-5ED2-459E-BCC9-5B4A16668F67}" type="datetimeFigureOut">
              <a:rPr lang="da-DK" smtClean="0"/>
              <a:t>25-06-2024</a:t>
            </a:fld>
            <a:endParaRPr lang="da-DK"/>
          </a:p>
        </p:txBody>
      </p:sp>
      <p:sp>
        <p:nvSpPr>
          <p:cNvPr id="4" name="Pladsholder til slidebilled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26AC5A0-1584-49BB-91F2-E63AF8172DDC}" type="slidenum">
              <a:rPr lang="da-DK" smtClean="0"/>
              <a:t>‹nr.›</a:t>
            </a:fld>
            <a:endParaRPr lang="da-DK"/>
          </a:p>
        </p:txBody>
      </p:sp>
    </p:spTree>
    <p:extLst>
      <p:ext uri="{BB962C8B-B14F-4D97-AF65-F5344CB8AC3E}">
        <p14:creationId xmlns:p14="http://schemas.microsoft.com/office/powerpoint/2010/main" val="1881840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F6C434-CEB9-19E2-CB12-8B1190BDD446}"/>
              </a:ext>
            </a:extLst>
          </p:cNvPr>
          <p:cNvSpPr>
            <a:spLocks noGrp="1"/>
          </p:cNvSpPr>
          <p:nvPr>
            <p:ph type="title" hasCustomPrompt="1"/>
          </p:nvPr>
        </p:nvSpPr>
        <p:spPr/>
        <p:txBody>
          <a:bodyPr/>
          <a:lstStyle>
            <a:lvl1pPr>
              <a:defRPr/>
            </a:lvl1pPr>
          </a:lstStyle>
          <a:p>
            <a:r>
              <a:rPr lang="da-DK"/>
              <a:t>Agenda</a:t>
            </a:r>
          </a:p>
        </p:txBody>
      </p:sp>
      <p:sp>
        <p:nvSpPr>
          <p:cNvPr id="3" name="Pladsholder til dato 2">
            <a:extLst>
              <a:ext uri="{FF2B5EF4-FFF2-40B4-BE49-F238E27FC236}">
                <a16:creationId xmlns:a16="http://schemas.microsoft.com/office/drawing/2014/main" id="{CBE8E1AD-3B78-840E-8CEB-1C97FC7CC494}"/>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4" name="Pladsholder til sidefod 3">
            <a:extLst>
              <a:ext uri="{FF2B5EF4-FFF2-40B4-BE49-F238E27FC236}">
                <a16:creationId xmlns:a16="http://schemas.microsoft.com/office/drawing/2014/main" id="{322B1D90-F448-F201-6B34-BB75DFF02A47}"/>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5" name="Pladsholder til slidenummer 4">
            <a:extLst>
              <a:ext uri="{FF2B5EF4-FFF2-40B4-BE49-F238E27FC236}">
                <a16:creationId xmlns:a16="http://schemas.microsoft.com/office/drawing/2014/main" id="{38FB0372-9357-41B3-7AB9-EA782C7EB97A}"/>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
        <p:nvSpPr>
          <p:cNvPr id="9" name="Pladsholder til tekst 8">
            <a:extLst>
              <a:ext uri="{FF2B5EF4-FFF2-40B4-BE49-F238E27FC236}">
                <a16:creationId xmlns:a16="http://schemas.microsoft.com/office/drawing/2014/main" id="{51B3A47E-8DC9-CB95-EC35-1CF289DE986F}"/>
              </a:ext>
            </a:extLst>
          </p:cNvPr>
          <p:cNvSpPr>
            <a:spLocks noGrp="1"/>
          </p:cNvSpPr>
          <p:nvPr>
            <p:ph type="body" sz="quarter" idx="13"/>
          </p:nvPr>
        </p:nvSpPr>
        <p:spPr>
          <a:xfrm>
            <a:off x="838200" y="1895475"/>
            <a:ext cx="7013575" cy="3895725"/>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3423461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28FBF5-CBEC-47BE-BC1F-7CB0BBA52161}"/>
              </a:ext>
            </a:extLst>
          </p:cNvPr>
          <p:cNvSpPr>
            <a:spLocks noGrp="1"/>
          </p:cNvSpPr>
          <p:nvPr>
            <p:ph type="ctrTitle"/>
          </p:nvPr>
        </p:nvSpPr>
        <p:spPr>
          <a:xfrm>
            <a:off x="1524000" y="1122363"/>
            <a:ext cx="9144000" cy="2387600"/>
          </a:xfrm>
        </p:spPr>
        <p:txBody>
          <a:bodyPr anchor="b">
            <a:normAutofit/>
          </a:bodyPr>
          <a:lstStyle>
            <a:lvl1pPr algn="ctr">
              <a:defRPr sz="4800">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Undertitel 2">
            <a:extLst>
              <a:ext uri="{FF2B5EF4-FFF2-40B4-BE49-F238E27FC236}">
                <a16:creationId xmlns:a16="http://schemas.microsoft.com/office/drawing/2014/main" id="{D8014452-4EDF-E8CB-5D29-250F31399DB1}"/>
              </a:ext>
            </a:extLst>
          </p:cNvPr>
          <p:cNvSpPr>
            <a:spLocks noGrp="1"/>
          </p:cNvSpPr>
          <p:nvPr>
            <p:ph type="subTitle" idx="1"/>
          </p:nvPr>
        </p:nvSpPr>
        <p:spPr>
          <a:xfrm>
            <a:off x="1524000" y="3602038"/>
            <a:ext cx="9144000" cy="1655762"/>
          </a:xfrm>
        </p:spPr>
        <p:txBody>
          <a:bodyPr/>
          <a:lstStyle>
            <a:lvl1pPr marL="0" indent="0" algn="ctr">
              <a:buNone/>
              <a:defRPr sz="2400">
                <a:solidFill>
                  <a:schemeClr val="tx2">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ECEE6428-F0CB-1649-BD6E-7B149DC6CB2D}"/>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5" name="Pladsholder til sidefod 4">
            <a:extLst>
              <a:ext uri="{FF2B5EF4-FFF2-40B4-BE49-F238E27FC236}">
                <a16:creationId xmlns:a16="http://schemas.microsoft.com/office/drawing/2014/main" id="{94D5EE22-19BD-B557-23E2-D14D3BF30B96}"/>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8F64E70C-17A6-4841-FECB-C354581D987E}"/>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Tree>
    <p:extLst>
      <p:ext uri="{BB962C8B-B14F-4D97-AF65-F5344CB8AC3E}">
        <p14:creationId xmlns:p14="http://schemas.microsoft.com/office/powerpoint/2010/main" val="1238497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Nyt emne 2">
    <p:spTree>
      <p:nvGrpSpPr>
        <p:cNvPr id="1" name=""/>
        <p:cNvGrpSpPr/>
        <p:nvPr/>
      </p:nvGrpSpPr>
      <p:grpSpPr>
        <a:xfrm>
          <a:off x="0" y="0"/>
          <a:ext cx="0" cy="0"/>
          <a:chOff x="0" y="0"/>
          <a:chExt cx="0" cy="0"/>
        </a:xfrm>
      </p:grpSpPr>
      <p:pic>
        <p:nvPicPr>
          <p:cNvPr id="7" name="Billede 6" descr="Et billede, der indeholder tekst, plante, frisk/frisklavet&#10;&#10;Automatisk genereret beskrivelse">
            <a:extLst>
              <a:ext uri="{FF2B5EF4-FFF2-40B4-BE49-F238E27FC236}">
                <a16:creationId xmlns:a16="http://schemas.microsoft.com/office/drawing/2014/main" id="{D46ED5CB-DDFA-2CF4-22C0-FC02476903F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96" y="0"/>
            <a:ext cx="12172207" cy="6858000"/>
          </a:xfrm>
          <a:prstGeom prst="rect">
            <a:avLst/>
          </a:prstGeom>
        </p:spPr>
      </p:pic>
    </p:spTree>
    <p:extLst>
      <p:ext uri="{BB962C8B-B14F-4D97-AF65-F5344CB8AC3E}">
        <p14:creationId xmlns:p14="http://schemas.microsoft.com/office/powerpoint/2010/main" val="4782845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yt emne 2">
    <p:spTree>
      <p:nvGrpSpPr>
        <p:cNvPr id="1" name=""/>
        <p:cNvGrpSpPr/>
        <p:nvPr/>
      </p:nvGrpSpPr>
      <p:grpSpPr>
        <a:xfrm>
          <a:off x="0" y="0"/>
          <a:ext cx="0" cy="0"/>
          <a:chOff x="0" y="0"/>
          <a:chExt cx="0" cy="0"/>
        </a:xfrm>
      </p:grpSpPr>
      <p:pic>
        <p:nvPicPr>
          <p:cNvPr id="6" name="Billede 5" descr="Et billede, der indeholder blomst, plante, hvirvelløse dyr, krabbe/fladlus&#10;&#10;Automatisk genereret beskrivelse">
            <a:extLst>
              <a:ext uri="{FF2B5EF4-FFF2-40B4-BE49-F238E27FC236}">
                <a16:creationId xmlns:a16="http://schemas.microsoft.com/office/drawing/2014/main" id="{EEFFF7D3-88CA-9414-392E-79B2B90AB0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815" y="-39999"/>
            <a:ext cx="12462708" cy="7006063"/>
          </a:xfrm>
          <a:prstGeom prst="rect">
            <a:avLst/>
          </a:prstGeom>
        </p:spPr>
      </p:pic>
      <p:sp>
        <p:nvSpPr>
          <p:cNvPr id="14" name="Titel 13">
            <a:extLst>
              <a:ext uri="{FF2B5EF4-FFF2-40B4-BE49-F238E27FC236}">
                <a16:creationId xmlns:a16="http://schemas.microsoft.com/office/drawing/2014/main" id="{CBAF3F92-B8BF-6789-5D49-38A4DB2A43E6}"/>
              </a:ext>
            </a:extLst>
          </p:cNvPr>
          <p:cNvSpPr>
            <a:spLocks noGrp="1"/>
          </p:cNvSpPr>
          <p:nvPr>
            <p:ph type="title" hasCustomPrompt="1"/>
          </p:nvPr>
        </p:nvSpPr>
        <p:spPr>
          <a:xfrm>
            <a:off x="731520" y="2640965"/>
            <a:ext cx="8146473" cy="1325563"/>
          </a:xfrm>
        </p:spPr>
        <p:txBody>
          <a:bodyPr>
            <a:normAutofit/>
          </a:bodyPr>
          <a:lstStyle>
            <a:lvl1pPr algn="l">
              <a:defRPr sz="5400">
                <a:solidFill>
                  <a:schemeClr val="bg1"/>
                </a:solidFill>
                <a:latin typeface="Congenial Black" panose="020B0604020202020204" pitchFamily="2" charset="0"/>
              </a:defRPr>
            </a:lvl1pPr>
          </a:lstStyle>
          <a:p>
            <a:r>
              <a:rPr lang="da-DK"/>
              <a:t>Overskrift</a:t>
            </a:r>
          </a:p>
        </p:txBody>
      </p:sp>
      <p:sp>
        <p:nvSpPr>
          <p:cNvPr id="2" name="Pladsholder til tekst 4">
            <a:extLst>
              <a:ext uri="{FF2B5EF4-FFF2-40B4-BE49-F238E27FC236}">
                <a16:creationId xmlns:a16="http://schemas.microsoft.com/office/drawing/2014/main" id="{80D328D4-9B73-D23B-FDCE-343500AA3861}"/>
              </a:ext>
            </a:extLst>
          </p:cNvPr>
          <p:cNvSpPr>
            <a:spLocks noGrp="1"/>
          </p:cNvSpPr>
          <p:nvPr>
            <p:ph type="body" sz="quarter" idx="10" hasCustomPrompt="1"/>
          </p:nvPr>
        </p:nvSpPr>
        <p:spPr>
          <a:xfrm>
            <a:off x="731520" y="3747517"/>
            <a:ext cx="6646333" cy="766763"/>
          </a:xfrm>
        </p:spPr>
        <p:txBody>
          <a:bodyPr>
            <a:noAutofit/>
          </a:bodyPr>
          <a:lstStyle>
            <a:lvl1pPr marL="0" indent="0" algn="l">
              <a:buNone/>
              <a:defRPr sz="4000">
                <a:solidFill>
                  <a:schemeClr val="bg1"/>
                </a:solidFill>
                <a:latin typeface="+mj-lt"/>
              </a:defRPr>
            </a:lvl1pPr>
          </a:lstStyle>
          <a:p>
            <a:pPr lvl="0"/>
            <a:r>
              <a:rPr lang="da-DK"/>
              <a:t>Underoverskrift</a:t>
            </a:r>
          </a:p>
        </p:txBody>
      </p:sp>
    </p:spTree>
    <p:extLst>
      <p:ext uri="{BB962C8B-B14F-4D97-AF65-F5344CB8AC3E}">
        <p14:creationId xmlns:p14="http://schemas.microsoft.com/office/powerpoint/2010/main" val="33000553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977194B2-B811-FB59-8989-3836C3A5BAC3}"/>
              </a:ext>
            </a:extLst>
          </p:cNvPr>
          <p:cNvSpPr>
            <a:spLocks noGrp="1"/>
          </p:cNvSpPr>
          <p:nvPr>
            <p:ph type="dt" sz="half" idx="10"/>
          </p:nvPr>
        </p:nvSpPr>
        <p:spPr/>
        <p:txBody>
          <a:bodyPr/>
          <a:lstStyle/>
          <a:p>
            <a:fld id="{95AD5EE1-FA06-452F-A03B-41868A2064D3}" type="datetimeFigureOut">
              <a:rPr lang="da-DK" smtClean="0"/>
              <a:t>25-06-2024</a:t>
            </a:fld>
            <a:endParaRPr lang="da-DK"/>
          </a:p>
        </p:txBody>
      </p:sp>
      <p:sp>
        <p:nvSpPr>
          <p:cNvPr id="3" name="Pladsholder til sidefod 2">
            <a:extLst>
              <a:ext uri="{FF2B5EF4-FFF2-40B4-BE49-F238E27FC236}">
                <a16:creationId xmlns:a16="http://schemas.microsoft.com/office/drawing/2014/main" id="{B8544AA6-4E1B-3223-6ECE-5406E18BAB13}"/>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8E0A96F8-47DD-D42C-A5DB-9C5AF3456EED}"/>
              </a:ext>
            </a:extLst>
          </p:cNvPr>
          <p:cNvSpPr>
            <a:spLocks noGrp="1"/>
          </p:cNvSpPr>
          <p:nvPr>
            <p:ph type="sldNum" sz="quarter" idx="12"/>
          </p:nvPr>
        </p:nvSpPr>
        <p:spPr/>
        <p:txBody>
          <a:bodyPr/>
          <a:lstStyle/>
          <a:p>
            <a:fld id="{E0CDF4F0-2CFC-4973-B303-FE941032AED1}" type="slidenum">
              <a:rPr lang="da-DK" smtClean="0"/>
              <a:t>‹nr.›</a:t>
            </a:fld>
            <a:endParaRPr lang="da-DK"/>
          </a:p>
        </p:txBody>
      </p:sp>
    </p:spTree>
    <p:extLst>
      <p:ext uri="{BB962C8B-B14F-4D97-AF65-F5344CB8AC3E}">
        <p14:creationId xmlns:p14="http://schemas.microsoft.com/office/powerpoint/2010/main" val="35626688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1"/>
        </a:solidFill>
        <a:effectLst/>
      </p:bgPr>
    </p:bg>
    <p:spTree>
      <p:nvGrpSpPr>
        <p:cNvPr id="1" name="Shape 553"/>
        <p:cNvGrpSpPr/>
        <p:nvPr/>
      </p:nvGrpSpPr>
      <p:grpSpPr>
        <a:xfrm>
          <a:off x="0" y="0"/>
          <a:ext cx="0" cy="0"/>
          <a:chOff x="0" y="0"/>
          <a:chExt cx="0" cy="0"/>
        </a:xfrm>
      </p:grpSpPr>
      <p:sp>
        <p:nvSpPr>
          <p:cNvPr id="554" name="Google Shape;554;p106"/>
          <p:cNvSpPr txBox="1">
            <a:spLocks noGrp="1"/>
          </p:cNvSpPr>
          <p:nvPr>
            <p:ph type="ctrTitle"/>
          </p:nvPr>
        </p:nvSpPr>
        <p:spPr>
          <a:xfrm>
            <a:off x="914400" y="1393017"/>
            <a:ext cx="10363200" cy="407196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rgbClr val="D8D8D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5" name="Google Shape;555;p106"/>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6" name="Google Shape;556;p106"/>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7" name="Google Shape;557;p106"/>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solidFill>
                  <a:srgbClr val="FFFFFF"/>
                </a:solidFill>
              </a:defRPr>
            </a:lvl1pPr>
            <a:lvl2pPr marL="0" lvl="1" indent="0" algn="r">
              <a:spcBef>
                <a:spcPts val="0"/>
              </a:spcBef>
              <a:buNone/>
              <a:defRPr>
                <a:solidFill>
                  <a:srgbClr val="FFFFFF"/>
                </a:solidFill>
              </a:defRPr>
            </a:lvl2pPr>
            <a:lvl3pPr marL="0" lvl="2" indent="0" algn="r">
              <a:spcBef>
                <a:spcPts val="0"/>
              </a:spcBef>
              <a:buNone/>
              <a:defRPr>
                <a:solidFill>
                  <a:srgbClr val="FFFFFF"/>
                </a:solidFill>
              </a:defRPr>
            </a:lvl3pPr>
            <a:lvl4pPr marL="0" lvl="3" indent="0" algn="r">
              <a:spcBef>
                <a:spcPts val="0"/>
              </a:spcBef>
              <a:buNone/>
              <a:defRPr>
                <a:solidFill>
                  <a:srgbClr val="FFFFFF"/>
                </a:solidFill>
              </a:defRPr>
            </a:lvl4pPr>
            <a:lvl5pPr marL="0" lvl="4" indent="0" algn="r">
              <a:spcBef>
                <a:spcPts val="0"/>
              </a:spcBef>
              <a:buNone/>
              <a:defRPr>
                <a:solidFill>
                  <a:srgbClr val="FFFFFF"/>
                </a:solidFill>
              </a:defRPr>
            </a:lvl5pPr>
            <a:lvl6pPr marL="0" lvl="5" indent="0" algn="r">
              <a:spcBef>
                <a:spcPts val="0"/>
              </a:spcBef>
              <a:buNone/>
              <a:defRPr>
                <a:solidFill>
                  <a:srgbClr val="FFFFFF"/>
                </a:solidFill>
              </a:defRPr>
            </a:lvl6pPr>
            <a:lvl7pPr marL="0" lvl="6" indent="0" algn="r">
              <a:spcBef>
                <a:spcPts val="0"/>
              </a:spcBef>
              <a:buNone/>
              <a:defRPr>
                <a:solidFill>
                  <a:srgbClr val="FFFFFF"/>
                </a:solidFill>
              </a:defRPr>
            </a:lvl7pPr>
            <a:lvl8pPr marL="0" lvl="7" indent="0" algn="r">
              <a:spcBef>
                <a:spcPts val="0"/>
              </a:spcBef>
              <a:buNone/>
              <a:defRPr>
                <a:solidFill>
                  <a:srgbClr val="FFFFFF"/>
                </a:solidFill>
              </a:defRPr>
            </a:lvl8pPr>
            <a:lvl9pPr marL="0" lvl="8" indent="0" algn="r">
              <a:spcBef>
                <a:spcPts val="0"/>
              </a:spcBef>
              <a:buNone/>
              <a:defRPr>
                <a:solidFill>
                  <a:srgbClr val="FFFFFF"/>
                </a:solidFill>
              </a:defRPr>
            </a:lvl9pPr>
          </a:lstStyle>
          <a:p>
            <a:pPr marL="0" lvl="0" indent="0" algn="r" rtl="0">
              <a:spcBef>
                <a:spcPts val="0"/>
              </a:spcBef>
              <a:spcAft>
                <a:spcPts val="0"/>
              </a:spcAft>
              <a:buNone/>
            </a:pPr>
            <a:fld id="{00000000-1234-1234-1234-123412341234}" type="slidenum">
              <a:rPr lang="da-DK"/>
              <a:t>‹nr.›</a:t>
            </a:fld>
            <a:endParaRPr/>
          </a:p>
        </p:txBody>
      </p:sp>
    </p:spTree>
    <p:extLst>
      <p:ext uri="{BB962C8B-B14F-4D97-AF65-F5344CB8AC3E}">
        <p14:creationId xmlns:p14="http://schemas.microsoft.com/office/powerpoint/2010/main" val="32397431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3C0E168-52C2-2096-BFDD-F30EC725EC0E}"/>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F184B86A-F16E-5DF9-BDBB-C0311F2D74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6619C543-1747-A4B0-762E-CD304AEC55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D52EE61D-C4F9-31D9-3857-FD3E1EA65005}"/>
              </a:ext>
            </a:extLst>
          </p:cNvPr>
          <p:cNvSpPr>
            <a:spLocks noGrp="1"/>
          </p:cNvSpPr>
          <p:nvPr>
            <p:ph type="dt" sz="half" idx="10"/>
          </p:nvPr>
        </p:nvSpPr>
        <p:spPr/>
        <p:txBody>
          <a:bodyPr/>
          <a:lstStyle/>
          <a:p>
            <a:fld id="{2EA58AA3-88F3-4A7E-A8F8-FB4644EF4DD9}" type="datetimeFigureOut">
              <a:rPr lang="da-DK" smtClean="0"/>
              <a:t>25-06-2024</a:t>
            </a:fld>
            <a:endParaRPr lang="da-DK"/>
          </a:p>
        </p:txBody>
      </p:sp>
      <p:sp>
        <p:nvSpPr>
          <p:cNvPr id="6" name="Pladsholder til sidefod 5">
            <a:extLst>
              <a:ext uri="{FF2B5EF4-FFF2-40B4-BE49-F238E27FC236}">
                <a16:creationId xmlns:a16="http://schemas.microsoft.com/office/drawing/2014/main" id="{166EE220-C03F-48F0-C796-92EDB74C8FC2}"/>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B8129BF9-C0DD-4C5C-72B0-D51DCD85A706}"/>
              </a:ext>
            </a:extLst>
          </p:cNvPr>
          <p:cNvSpPr>
            <a:spLocks noGrp="1"/>
          </p:cNvSpPr>
          <p:nvPr>
            <p:ph type="sldNum" sz="quarter" idx="12"/>
          </p:nvPr>
        </p:nvSpPr>
        <p:spPr/>
        <p:txBody>
          <a:bodyPr/>
          <a:lstStyle/>
          <a:p>
            <a:fld id="{B7D02C05-9438-45AF-9109-E4BD7852DE2E}" type="slidenum">
              <a:rPr lang="da-DK" smtClean="0"/>
              <a:t>‹nr.›</a:t>
            </a:fld>
            <a:endParaRPr lang="da-DK"/>
          </a:p>
        </p:txBody>
      </p:sp>
    </p:spTree>
    <p:extLst>
      <p:ext uri="{BB962C8B-B14F-4D97-AF65-F5344CB8AC3E}">
        <p14:creationId xmlns:p14="http://schemas.microsoft.com/office/powerpoint/2010/main" val="2401611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rugerdefineret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A1D003-B407-5586-9A41-4E3522404465}"/>
              </a:ext>
            </a:extLst>
          </p:cNvPr>
          <p:cNvSpPr>
            <a:spLocks noGrp="1"/>
          </p:cNvSpPr>
          <p:nvPr>
            <p:ph type="title" hasCustomPrompt="1"/>
          </p:nvPr>
        </p:nvSpPr>
        <p:spPr/>
        <p:txBody>
          <a:bodyPr/>
          <a:lstStyle>
            <a:lvl1pPr>
              <a:defRPr/>
            </a:lvl1pPr>
          </a:lstStyle>
          <a:p>
            <a:r>
              <a:rPr lang="da-DK"/>
              <a:t>Præsentationsslide</a:t>
            </a:r>
          </a:p>
        </p:txBody>
      </p:sp>
      <p:sp>
        <p:nvSpPr>
          <p:cNvPr id="3" name="Rektangel 2">
            <a:extLst>
              <a:ext uri="{FF2B5EF4-FFF2-40B4-BE49-F238E27FC236}">
                <a16:creationId xmlns:a16="http://schemas.microsoft.com/office/drawing/2014/main" id="{AFFB5500-AFBA-1962-0D67-0C05D97A1307}"/>
              </a:ext>
            </a:extLst>
          </p:cNvPr>
          <p:cNvSpPr/>
          <p:nvPr/>
        </p:nvSpPr>
        <p:spPr>
          <a:xfrm>
            <a:off x="0" y="6324150"/>
            <a:ext cx="12192000" cy="5693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Rektangel 10">
            <a:extLst>
              <a:ext uri="{FF2B5EF4-FFF2-40B4-BE49-F238E27FC236}">
                <a16:creationId xmlns:a16="http://schemas.microsoft.com/office/drawing/2014/main" id="{9231545F-DA1D-826D-BE8E-F593B33A4E96}"/>
              </a:ext>
            </a:extLst>
          </p:cNvPr>
          <p:cNvSpPr/>
          <p:nvPr/>
        </p:nvSpPr>
        <p:spPr>
          <a:xfrm>
            <a:off x="6386138" y="1889276"/>
            <a:ext cx="2523451" cy="307944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2" name="Rektangel 11">
            <a:extLst>
              <a:ext uri="{FF2B5EF4-FFF2-40B4-BE49-F238E27FC236}">
                <a16:creationId xmlns:a16="http://schemas.microsoft.com/office/drawing/2014/main" id="{B580F168-E389-D6B8-76E5-CB3D56BA0433}"/>
              </a:ext>
            </a:extLst>
          </p:cNvPr>
          <p:cNvSpPr/>
          <p:nvPr/>
        </p:nvSpPr>
        <p:spPr>
          <a:xfrm>
            <a:off x="9151132" y="3429000"/>
            <a:ext cx="2505036" cy="290615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Pladsholder til billede 3">
            <a:extLst>
              <a:ext uri="{FF2B5EF4-FFF2-40B4-BE49-F238E27FC236}">
                <a16:creationId xmlns:a16="http://schemas.microsoft.com/office/drawing/2014/main" id="{628FDAAC-4A1B-F372-89C7-CA42949AE641}"/>
              </a:ext>
            </a:extLst>
          </p:cNvPr>
          <p:cNvSpPr>
            <a:spLocks noGrp="1"/>
          </p:cNvSpPr>
          <p:nvPr>
            <p:ph type="pic" sz="quarter" idx="10"/>
          </p:nvPr>
        </p:nvSpPr>
        <p:spPr>
          <a:xfrm>
            <a:off x="6611645" y="2161457"/>
            <a:ext cx="2072436" cy="2535083"/>
          </a:xfrm>
        </p:spPr>
        <p:txBody>
          <a:bodyPr/>
          <a:lstStyle/>
          <a:p>
            <a:r>
              <a:rPr lang="da-DK"/>
              <a:t>Klik på ikonet for at tilføje et billede</a:t>
            </a:r>
          </a:p>
        </p:txBody>
      </p:sp>
      <p:sp>
        <p:nvSpPr>
          <p:cNvPr id="8" name="Pladsholder til billede 7">
            <a:extLst>
              <a:ext uri="{FF2B5EF4-FFF2-40B4-BE49-F238E27FC236}">
                <a16:creationId xmlns:a16="http://schemas.microsoft.com/office/drawing/2014/main" id="{AE7C06B1-9568-6BF5-EFD9-99612DC5D2EE}"/>
              </a:ext>
            </a:extLst>
          </p:cNvPr>
          <p:cNvSpPr>
            <a:spLocks noGrp="1"/>
          </p:cNvSpPr>
          <p:nvPr>
            <p:ph type="pic" sz="quarter" idx="11"/>
          </p:nvPr>
        </p:nvSpPr>
        <p:spPr>
          <a:xfrm>
            <a:off x="9392675" y="3606646"/>
            <a:ext cx="2021950" cy="2467899"/>
          </a:xfrm>
        </p:spPr>
        <p:txBody>
          <a:bodyPr/>
          <a:lstStyle/>
          <a:p>
            <a:r>
              <a:rPr lang="da-DK"/>
              <a:t>Klik på ikonet for at tilføje et billede</a:t>
            </a:r>
          </a:p>
        </p:txBody>
      </p:sp>
      <p:sp>
        <p:nvSpPr>
          <p:cNvPr id="10" name="Pladsholder til tekst 9">
            <a:extLst>
              <a:ext uri="{FF2B5EF4-FFF2-40B4-BE49-F238E27FC236}">
                <a16:creationId xmlns:a16="http://schemas.microsoft.com/office/drawing/2014/main" id="{610D47D6-8F8E-6A5C-D4B9-9B3F3986F368}"/>
              </a:ext>
            </a:extLst>
          </p:cNvPr>
          <p:cNvSpPr>
            <a:spLocks noGrp="1"/>
          </p:cNvSpPr>
          <p:nvPr>
            <p:ph type="body" sz="quarter" idx="12"/>
          </p:nvPr>
        </p:nvSpPr>
        <p:spPr>
          <a:xfrm>
            <a:off x="923925" y="1927225"/>
            <a:ext cx="5272088" cy="4083050"/>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3130512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Brugerdefineret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A1D003-B407-5586-9A41-4E3522404465}"/>
              </a:ext>
            </a:extLst>
          </p:cNvPr>
          <p:cNvSpPr>
            <a:spLocks noGrp="1"/>
          </p:cNvSpPr>
          <p:nvPr>
            <p:ph type="title" hasCustomPrompt="1"/>
          </p:nvPr>
        </p:nvSpPr>
        <p:spPr/>
        <p:txBody>
          <a:bodyPr/>
          <a:lstStyle>
            <a:lvl1pPr>
              <a:defRPr/>
            </a:lvl1pPr>
          </a:lstStyle>
          <a:p>
            <a:r>
              <a:rPr lang="da-DK"/>
              <a:t>Præsentationsslide 1 person</a:t>
            </a:r>
          </a:p>
        </p:txBody>
      </p:sp>
      <p:sp>
        <p:nvSpPr>
          <p:cNvPr id="3" name="Rektangel 2">
            <a:extLst>
              <a:ext uri="{FF2B5EF4-FFF2-40B4-BE49-F238E27FC236}">
                <a16:creationId xmlns:a16="http://schemas.microsoft.com/office/drawing/2014/main" id="{AFFB5500-AFBA-1962-0D67-0C05D97A1307}"/>
              </a:ext>
            </a:extLst>
          </p:cNvPr>
          <p:cNvSpPr/>
          <p:nvPr/>
        </p:nvSpPr>
        <p:spPr>
          <a:xfrm>
            <a:off x="0" y="6324150"/>
            <a:ext cx="12192000" cy="5693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Rektangel 10">
            <a:extLst>
              <a:ext uri="{FF2B5EF4-FFF2-40B4-BE49-F238E27FC236}">
                <a16:creationId xmlns:a16="http://schemas.microsoft.com/office/drawing/2014/main" id="{9231545F-DA1D-826D-BE8E-F593B33A4E96}"/>
              </a:ext>
            </a:extLst>
          </p:cNvPr>
          <p:cNvSpPr/>
          <p:nvPr/>
        </p:nvSpPr>
        <p:spPr>
          <a:xfrm>
            <a:off x="8534534" y="1927225"/>
            <a:ext cx="2523451" cy="307944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Pladsholder til billede 3">
            <a:extLst>
              <a:ext uri="{FF2B5EF4-FFF2-40B4-BE49-F238E27FC236}">
                <a16:creationId xmlns:a16="http://schemas.microsoft.com/office/drawing/2014/main" id="{628FDAAC-4A1B-F372-89C7-CA42949AE641}"/>
              </a:ext>
            </a:extLst>
          </p:cNvPr>
          <p:cNvSpPr>
            <a:spLocks noGrp="1"/>
          </p:cNvSpPr>
          <p:nvPr>
            <p:ph type="pic" sz="quarter" idx="10"/>
          </p:nvPr>
        </p:nvSpPr>
        <p:spPr>
          <a:xfrm>
            <a:off x="8760041" y="2199406"/>
            <a:ext cx="2072436" cy="2535083"/>
          </a:xfrm>
        </p:spPr>
        <p:txBody>
          <a:bodyPr/>
          <a:lstStyle/>
          <a:p>
            <a:r>
              <a:rPr lang="da-DK"/>
              <a:t>Klik på ikonet for at tilføje et billede</a:t>
            </a:r>
          </a:p>
        </p:txBody>
      </p:sp>
      <p:sp>
        <p:nvSpPr>
          <p:cNvPr id="10" name="Pladsholder til tekst 9">
            <a:extLst>
              <a:ext uri="{FF2B5EF4-FFF2-40B4-BE49-F238E27FC236}">
                <a16:creationId xmlns:a16="http://schemas.microsoft.com/office/drawing/2014/main" id="{610D47D6-8F8E-6A5C-D4B9-9B3F3986F368}"/>
              </a:ext>
            </a:extLst>
          </p:cNvPr>
          <p:cNvSpPr>
            <a:spLocks noGrp="1"/>
          </p:cNvSpPr>
          <p:nvPr>
            <p:ph type="body" sz="quarter" idx="12"/>
          </p:nvPr>
        </p:nvSpPr>
        <p:spPr>
          <a:xfrm>
            <a:off x="923925" y="1927225"/>
            <a:ext cx="6577706" cy="4083050"/>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2229071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618A00-43AD-40E0-AB64-4D7CA3502A5B}"/>
              </a:ext>
            </a:extLst>
          </p:cNvPr>
          <p:cNvSpPr>
            <a:spLocks noGrp="1"/>
          </p:cNvSpPr>
          <p:nvPr>
            <p:ph type="title"/>
          </p:nvPr>
        </p:nvSpPr>
        <p:spPr/>
        <p:txBody>
          <a:bodyPr/>
          <a:lstStyle>
            <a:lvl1pPr>
              <a:defRPr>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03EDDF34-04B6-65F4-029B-B0C1AD9CDCE7}"/>
              </a:ext>
            </a:extLst>
          </p:cNvPr>
          <p:cNvSpPr>
            <a:spLocks noGrp="1"/>
          </p:cNvSpPr>
          <p:nvPr>
            <p:ph idx="1"/>
          </p:nvPr>
        </p:nvSpPr>
        <p:spPr/>
        <p:txBody>
          <a:bodyPr/>
          <a:lstStyle>
            <a:lvl1pPr>
              <a:buClr>
                <a:schemeClr val="accent2"/>
              </a:buClr>
              <a:defRPr>
                <a:solidFill>
                  <a:schemeClr val="tx2">
                    <a:lumMod val="75000"/>
                  </a:schemeClr>
                </a:solidFill>
              </a:defRPr>
            </a:lvl1pPr>
            <a:lvl2pPr>
              <a:buClr>
                <a:schemeClr val="accent2"/>
              </a:buClr>
              <a:defRPr>
                <a:solidFill>
                  <a:schemeClr val="tx2">
                    <a:lumMod val="75000"/>
                  </a:schemeClr>
                </a:solidFill>
              </a:defRPr>
            </a:lvl2pPr>
            <a:lvl3pPr>
              <a:buClr>
                <a:schemeClr val="accent2"/>
              </a:buClr>
              <a:defRPr>
                <a:solidFill>
                  <a:schemeClr val="tx2">
                    <a:lumMod val="75000"/>
                  </a:schemeClr>
                </a:solidFill>
              </a:defRPr>
            </a:lvl3pPr>
            <a:lvl4pPr>
              <a:buClr>
                <a:schemeClr val="accent2"/>
              </a:buClr>
              <a:defRPr>
                <a:solidFill>
                  <a:schemeClr val="tx2">
                    <a:lumMod val="75000"/>
                  </a:schemeClr>
                </a:solidFill>
              </a:defRPr>
            </a:lvl4pPr>
            <a:lvl5pPr>
              <a:buClr>
                <a:schemeClr val="accent2"/>
              </a:buClr>
              <a:defRPr>
                <a:solidFill>
                  <a:schemeClr val="tx2">
                    <a:lumMod val="75000"/>
                  </a:schemeClr>
                </a:solidFill>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3936061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Brugerdefineret layout">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87A0F568-D94A-24D1-9717-6A2B5D1AA872}"/>
              </a:ext>
            </a:extLst>
          </p:cNvPr>
          <p:cNvSpPr/>
          <p:nvPr/>
        </p:nvSpPr>
        <p:spPr>
          <a:xfrm>
            <a:off x="0" y="6454066"/>
            <a:ext cx="12192000" cy="40393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 name="Titel 1">
            <a:extLst>
              <a:ext uri="{FF2B5EF4-FFF2-40B4-BE49-F238E27FC236}">
                <a16:creationId xmlns:a16="http://schemas.microsoft.com/office/drawing/2014/main" id="{66D01E6B-21CA-A516-39C2-C0E94C833FF0}"/>
              </a:ext>
            </a:extLst>
          </p:cNvPr>
          <p:cNvSpPr>
            <a:spLocks noGrp="1"/>
          </p:cNvSpPr>
          <p:nvPr>
            <p:ph type="title"/>
          </p:nvPr>
        </p:nvSpPr>
        <p:spPr>
          <a:xfrm>
            <a:off x="863138" y="1971235"/>
            <a:ext cx="4282440" cy="1325563"/>
          </a:xfrm>
        </p:spPr>
        <p:txBody>
          <a:bodyPr>
            <a:noAutofit/>
          </a:bodyPr>
          <a:lstStyle>
            <a:lvl1pPr>
              <a:defRPr sz="3600"/>
            </a:lvl1pPr>
          </a:lstStyle>
          <a:p>
            <a:r>
              <a:rPr lang="da-DK"/>
              <a:t>Klik for at redigere titeltypografien i masteren</a:t>
            </a:r>
          </a:p>
        </p:txBody>
      </p:sp>
      <p:sp>
        <p:nvSpPr>
          <p:cNvPr id="4" name="Pladsholder til billede 3">
            <a:extLst>
              <a:ext uri="{FF2B5EF4-FFF2-40B4-BE49-F238E27FC236}">
                <a16:creationId xmlns:a16="http://schemas.microsoft.com/office/drawing/2014/main" id="{797307E7-B4DF-DD1C-BE97-ECC9BCF24FD5}"/>
              </a:ext>
            </a:extLst>
          </p:cNvPr>
          <p:cNvSpPr>
            <a:spLocks noGrp="1"/>
          </p:cNvSpPr>
          <p:nvPr>
            <p:ph type="pic" sz="quarter" idx="10"/>
          </p:nvPr>
        </p:nvSpPr>
        <p:spPr>
          <a:xfrm>
            <a:off x="6226233" y="0"/>
            <a:ext cx="5965767" cy="6858000"/>
          </a:xfrm>
        </p:spPr>
        <p:txBody>
          <a:bodyPr/>
          <a:lstStyle/>
          <a:p>
            <a:r>
              <a:rPr lang="da-DK"/>
              <a:t>Klik på ikonet for at tilføje et billede</a:t>
            </a:r>
          </a:p>
        </p:txBody>
      </p:sp>
      <p:sp>
        <p:nvSpPr>
          <p:cNvPr id="7" name="Pladsholder til tekst 6">
            <a:extLst>
              <a:ext uri="{FF2B5EF4-FFF2-40B4-BE49-F238E27FC236}">
                <a16:creationId xmlns:a16="http://schemas.microsoft.com/office/drawing/2014/main" id="{55A4A66E-8D67-76D7-FD41-F91F1CF8D6B2}"/>
              </a:ext>
            </a:extLst>
          </p:cNvPr>
          <p:cNvSpPr>
            <a:spLocks noGrp="1"/>
          </p:cNvSpPr>
          <p:nvPr>
            <p:ph type="body" sz="quarter" idx="11"/>
          </p:nvPr>
        </p:nvSpPr>
        <p:spPr>
          <a:xfrm>
            <a:off x="863138" y="3899119"/>
            <a:ext cx="4281978" cy="1952625"/>
          </a:xfrm>
        </p:spPr>
        <p:txBody>
          <a:bodyPr/>
          <a:lstStyle/>
          <a:p>
            <a:pPr lvl="0"/>
            <a:r>
              <a:rPr lang="da-DK"/>
              <a:t>Klik for at redigere teksttypografierne i masteren</a:t>
            </a:r>
          </a:p>
        </p:txBody>
      </p:sp>
    </p:spTree>
    <p:extLst>
      <p:ext uri="{BB962C8B-B14F-4D97-AF65-F5344CB8AC3E}">
        <p14:creationId xmlns:p14="http://schemas.microsoft.com/office/powerpoint/2010/main" val="291536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elt hvi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4BF18D-EF27-37D6-5B53-8315E1C2BCE3}"/>
              </a:ext>
            </a:extLst>
          </p:cNvPr>
          <p:cNvSpPr>
            <a:spLocks noGrp="1"/>
          </p:cNvSpPr>
          <p:nvPr>
            <p:ph type="title"/>
          </p:nvPr>
        </p:nvSpPr>
        <p:spPr/>
        <p:txBody>
          <a:bodyPr/>
          <a:lstStyle/>
          <a:p>
            <a:r>
              <a:rPr lang="da-DK"/>
              <a:t>Klik for at redigere titeltypografien i masteren</a:t>
            </a:r>
          </a:p>
        </p:txBody>
      </p:sp>
      <p:sp>
        <p:nvSpPr>
          <p:cNvPr id="6" name="Rektangel 5">
            <a:extLst>
              <a:ext uri="{FF2B5EF4-FFF2-40B4-BE49-F238E27FC236}">
                <a16:creationId xmlns:a16="http://schemas.microsoft.com/office/drawing/2014/main" id="{9A2F8701-8E4E-981E-4947-B1F2957609B7}"/>
              </a:ext>
            </a:extLst>
          </p:cNvPr>
          <p:cNvSpPr/>
          <p:nvPr/>
        </p:nvSpPr>
        <p:spPr>
          <a:xfrm>
            <a:off x="0" y="6454066"/>
            <a:ext cx="12192000" cy="40393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2222198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1043D0-04BA-8B03-46C4-E40A0AFF28D1}"/>
              </a:ext>
            </a:extLst>
          </p:cNvPr>
          <p:cNvSpPr>
            <a:spLocks noGrp="1"/>
          </p:cNvSpPr>
          <p:nvPr>
            <p:ph type="title"/>
          </p:nvPr>
        </p:nvSpPr>
        <p:spPr>
          <a:xfrm>
            <a:off x="831850" y="1709738"/>
            <a:ext cx="10515600" cy="2852737"/>
          </a:xfrm>
        </p:spPr>
        <p:txBody>
          <a:bodyPr anchor="b"/>
          <a:lstStyle>
            <a:lvl1pPr>
              <a:defRPr sz="6000">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14E7BA01-64FE-549D-FBE6-E57CE48D33A2}"/>
              </a:ext>
            </a:extLst>
          </p:cNvPr>
          <p:cNvSpPr>
            <a:spLocks noGrp="1"/>
          </p:cNvSpPr>
          <p:nvPr>
            <p:ph type="body" idx="1"/>
          </p:nvPr>
        </p:nvSpPr>
        <p:spPr>
          <a:xfrm>
            <a:off x="831850" y="4589463"/>
            <a:ext cx="10515600" cy="1500187"/>
          </a:xfrm>
        </p:spPr>
        <p:txBody>
          <a:bodyPr/>
          <a:lstStyle>
            <a:lvl1pPr marL="0" indent="0">
              <a:buNone/>
              <a:defRPr sz="2400">
                <a:solidFill>
                  <a:schemeClr val="tx2">
                    <a:lumMod val="60000"/>
                    <a:lumOff val="4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7BDD3DAE-4ABE-76A2-41AB-7656804DB13F}"/>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5" name="Pladsholder til sidefod 4">
            <a:extLst>
              <a:ext uri="{FF2B5EF4-FFF2-40B4-BE49-F238E27FC236}">
                <a16:creationId xmlns:a16="http://schemas.microsoft.com/office/drawing/2014/main" id="{3050C605-0329-7E31-A234-145299375A58}"/>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BBB35AFB-489C-0F45-A149-83F62943E526}"/>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Tree>
    <p:extLst>
      <p:ext uri="{BB962C8B-B14F-4D97-AF65-F5344CB8AC3E}">
        <p14:creationId xmlns:p14="http://schemas.microsoft.com/office/powerpoint/2010/main" val="2971097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F8BFA9-5261-4CBA-6417-35A8C5F8768C}"/>
              </a:ext>
            </a:extLst>
          </p:cNvPr>
          <p:cNvSpPr>
            <a:spLocks noGrp="1"/>
          </p:cNvSpPr>
          <p:nvPr>
            <p:ph type="title"/>
          </p:nvPr>
        </p:nvSpPr>
        <p:spPr/>
        <p:txBody>
          <a:bodyPr/>
          <a:lstStyle>
            <a:lvl1pPr>
              <a:defRPr>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00087570-04D7-584E-6150-1EC18327D8B8}"/>
              </a:ext>
            </a:extLst>
          </p:cNvPr>
          <p:cNvSpPr>
            <a:spLocks noGrp="1"/>
          </p:cNvSpPr>
          <p:nvPr>
            <p:ph sz="half" idx="1"/>
          </p:nvPr>
        </p:nvSpPr>
        <p:spPr>
          <a:xfrm>
            <a:off x="838200" y="1825625"/>
            <a:ext cx="5181600" cy="4351338"/>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70A25169-C49B-E7B2-7017-CBB9FAE4BBFF}"/>
              </a:ext>
            </a:extLst>
          </p:cNvPr>
          <p:cNvSpPr>
            <a:spLocks noGrp="1"/>
          </p:cNvSpPr>
          <p:nvPr>
            <p:ph sz="half" idx="2"/>
          </p:nvPr>
        </p:nvSpPr>
        <p:spPr>
          <a:xfrm>
            <a:off x="6172200" y="1825625"/>
            <a:ext cx="5181600" cy="4351338"/>
          </a:xfrm>
        </p:spPr>
        <p:txBody>
          <a:bodyPr/>
          <a:lstStyle>
            <a:lvl1pPr>
              <a:buClr>
                <a:schemeClr val="accent2"/>
              </a:buClr>
              <a:defRPr>
                <a:solidFill>
                  <a:schemeClr val="tx2">
                    <a:lumMod val="75000"/>
                  </a:schemeClr>
                </a:solidFill>
              </a:defRPr>
            </a:lvl1pPr>
            <a:lvl2pPr>
              <a:buClr>
                <a:schemeClr val="accent2"/>
              </a:buClr>
              <a:defRPr>
                <a:solidFill>
                  <a:schemeClr val="tx2">
                    <a:lumMod val="75000"/>
                  </a:schemeClr>
                </a:solidFill>
              </a:defRPr>
            </a:lvl2pPr>
            <a:lvl3pPr>
              <a:buClr>
                <a:schemeClr val="accent2"/>
              </a:buClr>
              <a:defRPr>
                <a:solidFill>
                  <a:schemeClr val="tx2">
                    <a:lumMod val="75000"/>
                  </a:schemeClr>
                </a:solidFill>
              </a:defRPr>
            </a:lvl3pPr>
            <a:lvl4pPr>
              <a:buClr>
                <a:schemeClr val="accent2"/>
              </a:buClr>
              <a:defRPr>
                <a:solidFill>
                  <a:schemeClr val="tx2">
                    <a:lumMod val="75000"/>
                  </a:schemeClr>
                </a:solidFill>
              </a:defRPr>
            </a:lvl4pPr>
            <a:lvl5pPr>
              <a:buClr>
                <a:schemeClr val="accent2"/>
              </a:buClr>
              <a:defRPr>
                <a:solidFill>
                  <a:schemeClr val="tx2">
                    <a:lumMod val="75000"/>
                  </a:schemeClr>
                </a:solidFill>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E715E23E-B317-3DDE-CFF2-13FB917A7D45}"/>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6" name="Pladsholder til sidefod 5">
            <a:extLst>
              <a:ext uri="{FF2B5EF4-FFF2-40B4-BE49-F238E27FC236}">
                <a16:creationId xmlns:a16="http://schemas.microsoft.com/office/drawing/2014/main" id="{3065A413-186C-BE2F-CB93-47EF7DB1BEC2}"/>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62A251BA-27AD-97A5-2164-C4D47B30F319}"/>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Tree>
    <p:extLst>
      <p:ext uri="{BB962C8B-B14F-4D97-AF65-F5344CB8AC3E}">
        <p14:creationId xmlns:p14="http://schemas.microsoft.com/office/powerpoint/2010/main" val="3611160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4D0877-AB1F-7E9E-E3E4-EFC87840B863}"/>
              </a:ext>
            </a:extLst>
          </p:cNvPr>
          <p:cNvSpPr>
            <a:spLocks noGrp="1"/>
          </p:cNvSpPr>
          <p:nvPr>
            <p:ph type="title"/>
          </p:nvPr>
        </p:nvSpPr>
        <p:spPr>
          <a:xfrm>
            <a:off x="839788" y="365125"/>
            <a:ext cx="10515600" cy="1325563"/>
          </a:xfrm>
        </p:spPr>
        <p:txBody>
          <a:bodyPr/>
          <a:lstStyle>
            <a:lvl1pPr>
              <a:defRPr>
                <a:solidFill>
                  <a:schemeClr val="tx2">
                    <a:lumMod val="75000"/>
                  </a:schemeClr>
                </a:solidFill>
                <a:latin typeface="Arial Black" panose="020B0A04020102020204" pitchFamily="34" charset="0"/>
              </a:defRPr>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3A49069C-59DE-F27E-18E0-401C873F0679}"/>
              </a:ext>
            </a:extLst>
          </p:cNvPr>
          <p:cNvSpPr>
            <a:spLocks noGrp="1"/>
          </p:cNvSpPr>
          <p:nvPr>
            <p:ph type="body" idx="1"/>
          </p:nvPr>
        </p:nvSpPr>
        <p:spPr>
          <a:xfrm>
            <a:off x="839788" y="1681163"/>
            <a:ext cx="5157787" cy="823912"/>
          </a:xfrm>
        </p:spPr>
        <p:txBody>
          <a:bodyPr anchor="b"/>
          <a:lstStyle>
            <a:lvl1pPr marL="0" indent="0">
              <a:buNone/>
              <a:defRPr sz="2400" b="1">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5F6119C7-3F9C-FD77-0CC4-C697E562B704}"/>
              </a:ext>
            </a:extLst>
          </p:cNvPr>
          <p:cNvSpPr>
            <a:spLocks noGrp="1"/>
          </p:cNvSpPr>
          <p:nvPr>
            <p:ph sz="half" idx="2"/>
          </p:nvPr>
        </p:nvSpPr>
        <p:spPr>
          <a:xfrm>
            <a:off x="839788" y="2505075"/>
            <a:ext cx="5157787" cy="3684588"/>
          </a:xfrm>
        </p:spPr>
        <p:txBody>
          <a:bodyPr/>
          <a:lstStyle>
            <a:lvl1pPr>
              <a:buClr>
                <a:schemeClr val="accent2"/>
              </a:buClr>
              <a:defRPr>
                <a:solidFill>
                  <a:schemeClr val="tx2">
                    <a:lumMod val="75000"/>
                  </a:schemeClr>
                </a:solidFill>
              </a:defRPr>
            </a:lvl1pPr>
            <a:lvl2pPr>
              <a:buClr>
                <a:schemeClr val="accent2"/>
              </a:buClr>
              <a:defRPr>
                <a:solidFill>
                  <a:schemeClr val="tx2">
                    <a:lumMod val="75000"/>
                  </a:schemeClr>
                </a:solidFill>
              </a:defRPr>
            </a:lvl2pPr>
            <a:lvl3pPr>
              <a:buClr>
                <a:schemeClr val="accent2"/>
              </a:buClr>
              <a:defRPr>
                <a:solidFill>
                  <a:schemeClr val="tx2">
                    <a:lumMod val="75000"/>
                  </a:schemeClr>
                </a:solidFill>
              </a:defRPr>
            </a:lvl3pPr>
            <a:lvl4pPr>
              <a:buClr>
                <a:schemeClr val="accent2"/>
              </a:buClr>
              <a:defRPr>
                <a:solidFill>
                  <a:schemeClr val="tx2">
                    <a:lumMod val="75000"/>
                  </a:schemeClr>
                </a:solidFill>
              </a:defRPr>
            </a:lvl4pPr>
            <a:lvl5pPr>
              <a:buClr>
                <a:schemeClr val="accent2"/>
              </a:buClr>
              <a:defRPr>
                <a:solidFill>
                  <a:schemeClr val="tx2">
                    <a:lumMod val="75000"/>
                  </a:schemeClr>
                </a:solidFill>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8744161B-E312-0F20-0966-7295770B28A7}"/>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tx2">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BC3D5732-C767-1FBF-B505-4EC3B243AB74}"/>
              </a:ext>
            </a:extLst>
          </p:cNvPr>
          <p:cNvSpPr>
            <a:spLocks noGrp="1"/>
          </p:cNvSpPr>
          <p:nvPr>
            <p:ph sz="quarter" idx="4"/>
          </p:nvPr>
        </p:nvSpPr>
        <p:spPr>
          <a:xfrm>
            <a:off x="6172200" y="2505075"/>
            <a:ext cx="5183188" cy="3684588"/>
          </a:xfrm>
        </p:spPr>
        <p:txBody>
          <a:bodyPr/>
          <a:lstStyle>
            <a:lvl1pPr>
              <a:buClr>
                <a:schemeClr val="accent2"/>
              </a:buClr>
              <a:defRPr>
                <a:solidFill>
                  <a:schemeClr val="tx2">
                    <a:lumMod val="75000"/>
                  </a:schemeClr>
                </a:solidFill>
              </a:defRPr>
            </a:lvl1pPr>
            <a:lvl2pPr>
              <a:buClr>
                <a:schemeClr val="accent2"/>
              </a:buClr>
              <a:defRPr>
                <a:solidFill>
                  <a:schemeClr val="tx2">
                    <a:lumMod val="75000"/>
                  </a:schemeClr>
                </a:solidFill>
              </a:defRPr>
            </a:lvl2pPr>
            <a:lvl3pPr>
              <a:buClr>
                <a:schemeClr val="accent2"/>
              </a:buClr>
              <a:defRPr>
                <a:solidFill>
                  <a:schemeClr val="tx2">
                    <a:lumMod val="75000"/>
                  </a:schemeClr>
                </a:solidFill>
              </a:defRPr>
            </a:lvl3pPr>
            <a:lvl4pPr>
              <a:buClr>
                <a:schemeClr val="accent2"/>
              </a:buClr>
              <a:defRPr>
                <a:solidFill>
                  <a:schemeClr val="tx2">
                    <a:lumMod val="75000"/>
                  </a:schemeClr>
                </a:solidFill>
              </a:defRPr>
            </a:lvl4pPr>
            <a:lvl5pPr>
              <a:buClr>
                <a:schemeClr val="accent2"/>
              </a:buClr>
              <a:defRPr>
                <a:solidFill>
                  <a:schemeClr val="tx2">
                    <a:lumMod val="75000"/>
                  </a:schemeClr>
                </a:solidFill>
              </a:defRPr>
            </a:lvl5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421D9473-0D27-4925-8E14-D5C9574FAD9E}"/>
              </a:ext>
            </a:extLst>
          </p:cNvPr>
          <p:cNvSpPr>
            <a:spLocks noGrp="1"/>
          </p:cNvSpPr>
          <p:nvPr>
            <p:ph type="dt" sz="half" idx="10"/>
          </p:nvPr>
        </p:nvSpPr>
        <p:spPr>
          <a:xfrm>
            <a:off x="838200" y="6356350"/>
            <a:ext cx="2743200" cy="365125"/>
          </a:xfrm>
          <a:prstGeom prst="rect">
            <a:avLst/>
          </a:prstGeom>
        </p:spPr>
        <p:txBody>
          <a:bodyPr/>
          <a:lstStyle/>
          <a:p>
            <a:fld id="{52792526-BC83-475A-B9D4-BC9887F839B1}" type="datetimeFigureOut">
              <a:rPr lang="da-DK" smtClean="0"/>
              <a:t>25-06-2024</a:t>
            </a:fld>
            <a:endParaRPr lang="da-DK"/>
          </a:p>
        </p:txBody>
      </p:sp>
      <p:sp>
        <p:nvSpPr>
          <p:cNvPr id="8" name="Pladsholder til sidefod 7">
            <a:extLst>
              <a:ext uri="{FF2B5EF4-FFF2-40B4-BE49-F238E27FC236}">
                <a16:creationId xmlns:a16="http://schemas.microsoft.com/office/drawing/2014/main" id="{9D4A9BDB-CDFC-A69A-1081-D9C21C4D1459}"/>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9" name="Pladsholder til slidenummer 8">
            <a:extLst>
              <a:ext uri="{FF2B5EF4-FFF2-40B4-BE49-F238E27FC236}">
                <a16:creationId xmlns:a16="http://schemas.microsoft.com/office/drawing/2014/main" id="{97E3F018-71A6-3967-23C3-43DE98A02D85}"/>
              </a:ext>
            </a:extLst>
          </p:cNvPr>
          <p:cNvSpPr>
            <a:spLocks noGrp="1"/>
          </p:cNvSpPr>
          <p:nvPr>
            <p:ph type="sldNum" sz="quarter" idx="12"/>
          </p:nvPr>
        </p:nvSpPr>
        <p:spPr>
          <a:xfrm>
            <a:off x="8610600" y="6338471"/>
            <a:ext cx="2743200" cy="365125"/>
          </a:xfrm>
          <a:prstGeom prst="rect">
            <a:avLst/>
          </a:prstGeom>
        </p:spPr>
        <p:txBody>
          <a:bodyPr/>
          <a:lstStyle/>
          <a:p>
            <a:fld id="{5C791EC0-2C30-4046-99A8-02E31DB76777}" type="slidenum">
              <a:rPr lang="da-DK" smtClean="0"/>
              <a:t>‹nr.›</a:t>
            </a:fld>
            <a:endParaRPr lang="da-DK"/>
          </a:p>
        </p:txBody>
      </p:sp>
    </p:spTree>
    <p:extLst>
      <p:ext uri="{BB962C8B-B14F-4D97-AF65-F5344CB8AC3E}">
        <p14:creationId xmlns:p14="http://schemas.microsoft.com/office/powerpoint/2010/main" val="2405934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97D1D99B-C7D6-8AB6-1074-15A3252022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8B0DF195-0C62-97FA-E0F2-7549D29B22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9" name="Rektangel 8">
            <a:extLst>
              <a:ext uri="{FF2B5EF4-FFF2-40B4-BE49-F238E27FC236}">
                <a16:creationId xmlns:a16="http://schemas.microsoft.com/office/drawing/2014/main" id="{EABBD655-C846-F09C-5AAA-0715F5C8B32A}"/>
              </a:ext>
            </a:extLst>
          </p:cNvPr>
          <p:cNvSpPr/>
          <p:nvPr/>
        </p:nvSpPr>
        <p:spPr>
          <a:xfrm>
            <a:off x="0" y="6470650"/>
            <a:ext cx="12192000" cy="387350"/>
          </a:xfrm>
          <a:prstGeom prst="rect">
            <a:avLst/>
          </a:prstGeom>
          <a:solidFill>
            <a:srgbClr val="164E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pic>
        <p:nvPicPr>
          <p:cNvPr id="5" name="Billede 4" descr="Et billede, der indeholder logo&#10;&#10;Automatisk genereret beskrivelse">
            <a:extLst>
              <a:ext uri="{FF2B5EF4-FFF2-40B4-BE49-F238E27FC236}">
                <a16:creationId xmlns:a16="http://schemas.microsoft.com/office/drawing/2014/main" id="{F92FCC9B-3EBE-E554-6D45-1D330833F5F3}"/>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029996" y="130524"/>
            <a:ext cx="897382" cy="897382"/>
          </a:xfrm>
          <a:prstGeom prst="rect">
            <a:avLst/>
          </a:prstGeom>
        </p:spPr>
      </p:pic>
    </p:spTree>
    <p:extLst>
      <p:ext uri="{BB962C8B-B14F-4D97-AF65-F5344CB8AC3E}">
        <p14:creationId xmlns:p14="http://schemas.microsoft.com/office/powerpoint/2010/main" val="29623951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l" defTabSz="914400" rtl="0" eaLnBrk="1" latinLnBrk="0" hangingPunct="1">
        <a:lnSpc>
          <a:spcPct val="90000"/>
        </a:lnSpc>
        <a:spcBef>
          <a:spcPct val="0"/>
        </a:spcBef>
        <a:buNone/>
        <a:defRPr sz="4400" kern="1200">
          <a:solidFill>
            <a:schemeClr val="tx2">
              <a:lumMod val="75000"/>
            </a:schemeClr>
          </a:solidFill>
          <a:latin typeface="Arial Black" panose="020B0A0402010202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hyperlink" Target="https://www.hofstede-insights.com/country-comparison-tool?countries=denmark" TargetMode="External"/><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s://www.hofstede-insights.com/product/compare-countries/" TargetMode="Externa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br>
              <a:rPr lang="da-DK" dirty="0"/>
            </a:br>
            <a:r>
              <a:rPr lang="da-DK" dirty="0"/>
              <a:t>Geert Hofstede</a:t>
            </a:r>
            <a:br>
              <a:rPr lang="da-DK" dirty="0"/>
            </a:br>
            <a:endParaRPr lang="da-DK" dirty="0"/>
          </a:p>
        </p:txBody>
      </p:sp>
      <p:sp>
        <p:nvSpPr>
          <p:cNvPr id="14" name="Pladsholder til tekst 13"/>
          <p:cNvSpPr>
            <a:spLocks noGrp="1"/>
          </p:cNvSpPr>
          <p:nvPr>
            <p:ph type="body" sz="half" idx="2"/>
          </p:nvPr>
        </p:nvSpPr>
        <p:spPr>
          <a:xfrm>
            <a:off x="839787" y="1681843"/>
            <a:ext cx="5516945" cy="4718957"/>
          </a:xfrm>
        </p:spPr>
        <p:txBody>
          <a:bodyPr>
            <a:normAutofit/>
          </a:bodyPr>
          <a:lstStyle/>
          <a:p>
            <a:pPr marL="285750" indent="-285750">
              <a:buFont typeface="Arial" panose="020B0604020202020204" pitchFamily="34" charset="0"/>
              <a:buChar char="•"/>
            </a:pPr>
            <a:r>
              <a:rPr lang="da-DK" sz="2000" dirty="0"/>
              <a:t>Dutch Professor</a:t>
            </a:r>
          </a:p>
          <a:p>
            <a:pPr marL="285750" indent="-285750">
              <a:buFont typeface="Arial" panose="020B0604020202020204" pitchFamily="34" charset="0"/>
              <a:buChar char="•"/>
            </a:pPr>
            <a:endParaRPr lang="da-DK" sz="2000" dirty="0"/>
          </a:p>
          <a:p>
            <a:pPr marL="285750" indent="-285750">
              <a:buFont typeface="Arial" panose="020B0604020202020204" pitchFamily="34" charset="0"/>
              <a:buChar char="•"/>
            </a:pPr>
            <a:r>
              <a:rPr lang="da-DK" sz="2000" dirty="0" err="1"/>
              <a:t>Worked</a:t>
            </a:r>
            <a:r>
              <a:rPr lang="da-DK" sz="2000" dirty="0"/>
              <a:t> for IBM in the </a:t>
            </a:r>
            <a:r>
              <a:rPr lang="da-DK" sz="2000" dirty="0" err="1"/>
              <a:t>late</a:t>
            </a:r>
            <a:r>
              <a:rPr lang="da-DK" sz="2000" dirty="0"/>
              <a:t> 60´s</a:t>
            </a:r>
          </a:p>
          <a:p>
            <a:pPr marL="285750" indent="-285750">
              <a:buFont typeface="Arial" panose="020B0604020202020204" pitchFamily="34" charset="0"/>
              <a:buChar char="•"/>
            </a:pPr>
            <a:endParaRPr lang="da-DK" sz="2000" dirty="0"/>
          </a:p>
          <a:p>
            <a:pPr marL="285750" indent="-285750">
              <a:buFont typeface="Arial" panose="020B0604020202020204" pitchFamily="34" charset="0"/>
              <a:buChar char="•"/>
            </a:pPr>
            <a:r>
              <a:rPr lang="da-DK" sz="2000" dirty="0"/>
              <a:t>On the basis of </a:t>
            </a:r>
            <a:r>
              <a:rPr lang="da-DK" sz="2000" dirty="0" err="1"/>
              <a:t>conducted</a:t>
            </a:r>
            <a:r>
              <a:rPr lang="da-DK" sz="2000" dirty="0"/>
              <a:t> interviews with IBM </a:t>
            </a:r>
            <a:r>
              <a:rPr lang="da-DK" sz="2000" dirty="0" err="1"/>
              <a:t>employees</a:t>
            </a:r>
            <a:r>
              <a:rPr lang="da-DK" sz="2000" dirty="0"/>
              <a:t> from more </a:t>
            </a:r>
            <a:r>
              <a:rPr lang="da-DK" sz="2000" dirty="0" err="1"/>
              <a:t>than</a:t>
            </a:r>
            <a:r>
              <a:rPr lang="da-DK" sz="2000" dirty="0"/>
              <a:t> 50 </a:t>
            </a:r>
            <a:r>
              <a:rPr lang="da-DK" sz="2000" dirty="0" err="1"/>
              <a:t>countries</a:t>
            </a:r>
            <a:r>
              <a:rPr lang="da-DK" sz="2000" dirty="0"/>
              <a:t>, he has </a:t>
            </a:r>
            <a:r>
              <a:rPr lang="da-DK" sz="2000" dirty="0" err="1"/>
              <a:t>carried</a:t>
            </a:r>
            <a:r>
              <a:rPr lang="da-DK" sz="2000" dirty="0"/>
              <a:t> out a research to </a:t>
            </a:r>
            <a:r>
              <a:rPr lang="da-DK" sz="2000" dirty="0" err="1"/>
              <a:t>identify</a:t>
            </a:r>
            <a:r>
              <a:rPr lang="da-DK" sz="2000" dirty="0"/>
              <a:t> national </a:t>
            </a:r>
            <a:r>
              <a:rPr lang="da-DK" sz="2000" dirty="0" err="1"/>
              <a:t>cultural</a:t>
            </a:r>
            <a:r>
              <a:rPr lang="da-DK" sz="2000" dirty="0"/>
              <a:t> differences and </a:t>
            </a:r>
            <a:r>
              <a:rPr lang="da-DK" sz="2000" dirty="0" err="1"/>
              <a:t>similarities</a:t>
            </a:r>
            <a:endParaRPr lang="da-DK" sz="2000" dirty="0"/>
          </a:p>
          <a:p>
            <a:pPr marL="285750" indent="-285750">
              <a:buFont typeface="Arial" panose="020B0604020202020204" pitchFamily="34" charset="0"/>
              <a:buChar char="•"/>
            </a:pPr>
            <a:endParaRPr lang="da-DK" sz="2000" dirty="0"/>
          </a:p>
          <a:p>
            <a:pPr marL="285750" indent="-285750">
              <a:buFont typeface="Arial" panose="020B0604020202020204" pitchFamily="34" charset="0"/>
              <a:buChar char="•"/>
            </a:pPr>
            <a:r>
              <a:rPr lang="en-US" sz="2000" dirty="0"/>
              <a:t>He concluded that four value dimensions can be used to characterize cultures or countries</a:t>
            </a:r>
            <a:r>
              <a:rPr lang="da-DK" sz="2000" dirty="0"/>
              <a:t>. (He </a:t>
            </a:r>
            <a:r>
              <a:rPr lang="da-DK" sz="2000" dirty="0" err="1"/>
              <a:t>later</a:t>
            </a:r>
            <a:r>
              <a:rPr lang="da-DK" sz="2000" dirty="0"/>
              <a:t> </a:t>
            </a:r>
            <a:r>
              <a:rPr lang="da-DK" sz="2000" dirty="0" err="1"/>
              <a:t>added</a:t>
            </a:r>
            <a:r>
              <a:rPr lang="da-DK" sz="2000" dirty="0"/>
              <a:t> 2 more dimensions </a:t>
            </a:r>
            <a:r>
              <a:rPr lang="da-DK" sz="2000" dirty="0" err="1"/>
              <a:t>making</a:t>
            </a:r>
            <a:r>
              <a:rPr lang="da-DK" sz="2000" dirty="0"/>
              <a:t> a total of </a:t>
            </a:r>
            <a:r>
              <a:rPr lang="da-DK" sz="2000" dirty="0" err="1"/>
              <a:t>six</a:t>
            </a:r>
            <a:r>
              <a:rPr lang="da-DK" sz="2000" dirty="0"/>
              <a:t> dimensions)</a:t>
            </a:r>
          </a:p>
          <a:p>
            <a:endParaRPr lang="da-DK" dirty="0"/>
          </a:p>
        </p:txBody>
      </p:sp>
      <p:sp>
        <p:nvSpPr>
          <p:cNvPr id="4" name="Pladsholder til billede 3">
            <a:extLst>
              <a:ext uri="{FF2B5EF4-FFF2-40B4-BE49-F238E27FC236}">
                <a16:creationId xmlns:a16="http://schemas.microsoft.com/office/drawing/2014/main" id="{5CFC6836-2843-FA4F-7A7C-9F26A7FBEABF}"/>
              </a:ext>
            </a:extLst>
          </p:cNvPr>
          <p:cNvSpPr>
            <a:spLocks noGrp="1"/>
          </p:cNvSpPr>
          <p:nvPr>
            <p:ph type="pic" idx="1"/>
          </p:nvPr>
        </p:nvSpPr>
        <p:spPr/>
        <p:txBody>
          <a:bodyPr/>
          <a:lstStyle/>
          <a:p>
            <a:endParaRPr lang="da-DK"/>
          </a:p>
        </p:txBody>
      </p:sp>
      <p:pic>
        <p:nvPicPr>
          <p:cNvPr id="8" name="Billede 7">
            <a:extLst>
              <a:ext uri="{FF2B5EF4-FFF2-40B4-BE49-F238E27FC236}">
                <a16:creationId xmlns:a16="http://schemas.microsoft.com/office/drawing/2014/main" id="{644662F2-A082-FC20-8339-55A84E4C4E36}"/>
              </a:ext>
            </a:extLst>
          </p:cNvPr>
          <p:cNvPicPr>
            <a:picLocks noChangeAspect="1"/>
          </p:cNvPicPr>
          <p:nvPr/>
        </p:nvPicPr>
        <p:blipFill>
          <a:blip r:embed="rId2"/>
          <a:stretch>
            <a:fillRect/>
          </a:stretch>
        </p:blipFill>
        <p:spPr>
          <a:xfrm>
            <a:off x="6767895" y="1103024"/>
            <a:ext cx="4865576" cy="4873625"/>
          </a:xfrm>
          <a:prstGeom prst="rect">
            <a:avLst/>
          </a:prstGeom>
        </p:spPr>
      </p:pic>
      <p:sp>
        <p:nvSpPr>
          <p:cNvPr id="9" name="Tekstfelt 8">
            <a:extLst>
              <a:ext uri="{FF2B5EF4-FFF2-40B4-BE49-F238E27FC236}">
                <a16:creationId xmlns:a16="http://schemas.microsoft.com/office/drawing/2014/main" id="{B21B86FA-AF93-CFCC-1F55-36F62D83D31A}"/>
              </a:ext>
            </a:extLst>
          </p:cNvPr>
          <p:cNvSpPr txBox="1"/>
          <p:nvPr/>
        </p:nvSpPr>
        <p:spPr>
          <a:xfrm>
            <a:off x="9595691" y="6064865"/>
            <a:ext cx="2500829" cy="246221"/>
          </a:xfrm>
          <a:prstGeom prst="rect">
            <a:avLst/>
          </a:prstGeom>
          <a:noFill/>
        </p:spPr>
        <p:txBody>
          <a:bodyPr wrap="square" rtlCol="0">
            <a:spAutoFit/>
          </a:bodyPr>
          <a:lstStyle/>
          <a:p>
            <a:r>
              <a:rPr lang="en-US" sz="1000" dirty="0" err="1"/>
              <a:t>Billede</a:t>
            </a:r>
            <a:r>
              <a:rPr lang="en-US" sz="1000" dirty="0"/>
              <a:t> </a:t>
            </a:r>
            <a:r>
              <a:rPr lang="en-US" sz="1000" dirty="0" err="1"/>
              <a:t>genereret</a:t>
            </a:r>
            <a:r>
              <a:rPr lang="en-US" sz="1000" dirty="0"/>
              <a:t> </a:t>
            </a:r>
            <a:r>
              <a:rPr lang="en-US" sz="1000" dirty="0" err="1"/>
              <a:t>gennem</a:t>
            </a:r>
            <a:r>
              <a:rPr lang="en-US" sz="1000" dirty="0"/>
              <a:t> ChatGPT</a:t>
            </a:r>
            <a:endParaRPr lang="da-DK" sz="1000" dirty="0"/>
          </a:p>
        </p:txBody>
      </p:sp>
    </p:spTree>
    <p:extLst>
      <p:ext uri="{BB962C8B-B14F-4D97-AF65-F5344CB8AC3E}">
        <p14:creationId xmlns:p14="http://schemas.microsoft.com/office/powerpoint/2010/main" val="404349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762000" y="1"/>
            <a:ext cx="10515600" cy="952499"/>
          </a:xfrm>
        </p:spPr>
        <p:txBody>
          <a:bodyPr>
            <a:normAutofit/>
          </a:bodyPr>
          <a:lstStyle/>
          <a:p>
            <a:pPr algn="ctr"/>
            <a:r>
              <a:rPr lang="da-DK" sz="3200" dirty="0"/>
              <a:t>The 6 </a:t>
            </a:r>
            <a:r>
              <a:rPr lang="da-DK" sz="3200" dirty="0" err="1"/>
              <a:t>cultural</a:t>
            </a:r>
            <a:r>
              <a:rPr lang="da-DK" sz="3200" dirty="0"/>
              <a:t> dimensions</a:t>
            </a:r>
          </a:p>
        </p:txBody>
      </p:sp>
      <p:sp>
        <p:nvSpPr>
          <p:cNvPr id="6" name="Pladsholder til indhold 5"/>
          <p:cNvSpPr>
            <a:spLocks noGrp="1"/>
          </p:cNvSpPr>
          <p:nvPr>
            <p:ph sz="half" idx="1"/>
          </p:nvPr>
        </p:nvSpPr>
        <p:spPr>
          <a:xfrm>
            <a:off x="331424" y="1077119"/>
            <a:ext cx="5181600" cy="5224463"/>
          </a:xfrm>
        </p:spPr>
        <p:txBody>
          <a:bodyPr>
            <a:normAutofit fontScale="70000" lnSpcReduction="20000"/>
          </a:bodyPr>
          <a:lstStyle/>
          <a:p>
            <a:pPr marL="514350" indent="-514350">
              <a:buFont typeface="+mj-lt"/>
              <a:buAutoNum type="arabicPeriod"/>
            </a:pPr>
            <a:r>
              <a:rPr lang="da-DK" sz="3400" b="1" dirty="0" err="1"/>
              <a:t>Individualism</a:t>
            </a:r>
            <a:r>
              <a:rPr lang="da-DK" sz="3400" b="1" dirty="0"/>
              <a:t> (</a:t>
            </a:r>
            <a:r>
              <a:rPr lang="da-DK" sz="3400" b="1" dirty="0" err="1"/>
              <a:t>me</a:t>
            </a:r>
            <a:r>
              <a:rPr lang="da-DK" sz="3400" b="1" dirty="0"/>
              <a:t>, </a:t>
            </a:r>
            <a:r>
              <a:rPr lang="da-DK" sz="3400" b="1" dirty="0" err="1"/>
              <a:t>myself</a:t>
            </a:r>
            <a:r>
              <a:rPr lang="da-DK" sz="3400" b="1" dirty="0"/>
              <a:t> and I </a:t>
            </a:r>
            <a:r>
              <a:rPr lang="da-DK" sz="3400" b="1" dirty="0" err="1"/>
              <a:t>culture</a:t>
            </a:r>
            <a:r>
              <a:rPr lang="da-DK" sz="3400" b="1" dirty="0"/>
              <a:t>)</a:t>
            </a:r>
            <a:r>
              <a:rPr lang="da-DK" sz="3400" dirty="0"/>
              <a:t>	</a:t>
            </a:r>
            <a:r>
              <a:rPr lang="da-DK" dirty="0"/>
              <a:t>	</a:t>
            </a:r>
          </a:p>
          <a:p>
            <a:pPr marL="457200" lvl="1" indent="0">
              <a:buNone/>
            </a:pPr>
            <a:r>
              <a:rPr lang="da-DK" sz="2600" dirty="0" err="1"/>
              <a:t>Countries</a:t>
            </a:r>
            <a:r>
              <a:rPr lang="da-DK" sz="2600" dirty="0"/>
              <a:t> </a:t>
            </a:r>
            <a:r>
              <a:rPr lang="da-DK" sz="2600" dirty="0" err="1"/>
              <a:t>where</a:t>
            </a:r>
            <a:r>
              <a:rPr lang="da-DK" sz="2600" dirty="0"/>
              <a:t> </a:t>
            </a:r>
            <a:r>
              <a:rPr lang="da-DK" sz="2600" dirty="0" err="1"/>
              <a:t>you</a:t>
            </a:r>
            <a:r>
              <a:rPr lang="da-DK" sz="2600" dirty="0"/>
              <a:t> </a:t>
            </a:r>
            <a:r>
              <a:rPr lang="da-DK" sz="2600" dirty="0" err="1"/>
              <a:t>see</a:t>
            </a:r>
            <a:r>
              <a:rPr lang="da-DK" sz="2600" dirty="0"/>
              <a:t> </a:t>
            </a:r>
            <a:r>
              <a:rPr lang="da-DK" sz="2600" dirty="0" err="1"/>
              <a:t>yourself</a:t>
            </a:r>
            <a:r>
              <a:rPr lang="da-DK" sz="2600" dirty="0"/>
              <a:t> as an </a:t>
            </a:r>
            <a:r>
              <a:rPr lang="da-DK" sz="2600" dirty="0" err="1"/>
              <a:t>independant</a:t>
            </a:r>
            <a:r>
              <a:rPr lang="da-DK" sz="2600" dirty="0"/>
              <a:t> </a:t>
            </a:r>
            <a:r>
              <a:rPr lang="da-DK" sz="2600" dirty="0" err="1"/>
              <a:t>individual</a:t>
            </a:r>
            <a:r>
              <a:rPr lang="da-DK" sz="2600" dirty="0"/>
              <a:t>.  </a:t>
            </a:r>
            <a:br>
              <a:rPr lang="da-DK" sz="2600" dirty="0"/>
            </a:br>
            <a:r>
              <a:rPr lang="da-DK" sz="2600" dirty="0"/>
              <a:t>The </a:t>
            </a:r>
            <a:r>
              <a:rPr lang="da-DK" sz="2600" dirty="0" err="1"/>
              <a:t>needs</a:t>
            </a:r>
            <a:r>
              <a:rPr lang="da-DK" sz="2600" dirty="0"/>
              <a:t> and </a:t>
            </a:r>
            <a:r>
              <a:rPr lang="da-DK" sz="2600" dirty="0" err="1"/>
              <a:t>interests</a:t>
            </a:r>
            <a:r>
              <a:rPr lang="da-DK" sz="2600" dirty="0"/>
              <a:t> of </a:t>
            </a:r>
            <a:r>
              <a:rPr lang="da-DK" sz="2600" dirty="0" err="1"/>
              <a:t>each</a:t>
            </a:r>
            <a:r>
              <a:rPr lang="da-DK" sz="2600" dirty="0"/>
              <a:t> </a:t>
            </a:r>
            <a:r>
              <a:rPr lang="da-DK" sz="2600" dirty="0" err="1"/>
              <a:t>individual</a:t>
            </a:r>
            <a:r>
              <a:rPr lang="da-DK" sz="2600" dirty="0"/>
              <a:t> is </a:t>
            </a:r>
            <a:r>
              <a:rPr lang="da-DK" sz="2600" dirty="0" err="1"/>
              <a:t>beeing</a:t>
            </a:r>
            <a:r>
              <a:rPr lang="da-DK" sz="2600" dirty="0"/>
              <a:t> </a:t>
            </a:r>
            <a:r>
              <a:rPr lang="da-DK" sz="2600" dirty="0" err="1"/>
              <a:t>met</a:t>
            </a:r>
            <a:r>
              <a:rPr lang="da-DK" sz="2600" dirty="0"/>
              <a:t>.</a:t>
            </a:r>
          </a:p>
          <a:p>
            <a:pPr marL="514350" indent="-514350">
              <a:buFont typeface="+mj-lt"/>
              <a:buAutoNum type="arabicPeriod"/>
            </a:pPr>
            <a:r>
              <a:rPr lang="da-DK" sz="3400" b="1" dirty="0" err="1"/>
              <a:t>Masculinity</a:t>
            </a:r>
            <a:endParaRPr lang="da-DK" sz="3400" b="1" dirty="0"/>
          </a:p>
          <a:p>
            <a:pPr marL="457200" lvl="1" indent="0">
              <a:buNone/>
            </a:pPr>
            <a:r>
              <a:rPr lang="da-DK" sz="2600" dirty="0" err="1"/>
              <a:t>Countries</a:t>
            </a:r>
            <a:r>
              <a:rPr lang="da-DK" sz="2600" dirty="0"/>
              <a:t> </a:t>
            </a:r>
            <a:r>
              <a:rPr lang="da-DK" sz="2600" dirty="0" err="1"/>
              <a:t>where</a:t>
            </a:r>
            <a:r>
              <a:rPr lang="da-DK" sz="2600" dirty="0"/>
              <a:t> the </a:t>
            </a:r>
            <a:r>
              <a:rPr lang="da-DK" sz="2600" dirty="0" err="1"/>
              <a:t>culture</a:t>
            </a:r>
            <a:r>
              <a:rPr lang="da-DK" sz="2600" dirty="0"/>
              <a:t> is </a:t>
            </a:r>
            <a:r>
              <a:rPr lang="da-DK" sz="2600" dirty="0" err="1"/>
              <a:t>characterized</a:t>
            </a:r>
            <a:r>
              <a:rPr lang="da-DK" sz="2600" dirty="0"/>
              <a:t> by </a:t>
            </a:r>
            <a:r>
              <a:rPr lang="da-DK" sz="2600" dirty="0" err="1"/>
              <a:t>values</a:t>
            </a:r>
            <a:r>
              <a:rPr lang="da-DK" sz="2600" dirty="0"/>
              <a:t> </a:t>
            </a:r>
            <a:r>
              <a:rPr lang="da-DK" sz="2600" dirty="0" err="1"/>
              <a:t>we</a:t>
            </a:r>
            <a:r>
              <a:rPr lang="da-DK" sz="2600" dirty="0"/>
              <a:t> </a:t>
            </a:r>
            <a:r>
              <a:rPr lang="da-DK" sz="2600" dirty="0" err="1"/>
              <a:t>typically</a:t>
            </a:r>
            <a:r>
              <a:rPr lang="da-DK" sz="2600" dirty="0"/>
              <a:t> </a:t>
            </a:r>
            <a:r>
              <a:rPr lang="da-DK" sz="2600" dirty="0" err="1"/>
              <a:t>associate</a:t>
            </a:r>
            <a:r>
              <a:rPr lang="da-DK" sz="2600" dirty="0"/>
              <a:t> with men. </a:t>
            </a:r>
            <a:br>
              <a:rPr lang="da-DK" sz="2600" dirty="0"/>
            </a:br>
            <a:r>
              <a:rPr lang="da-DK" sz="2600" dirty="0"/>
              <a:t>The man is the head of the </a:t>
            </a:r>
            <a:r>
              <a:rPr lang="da-DK" sz="2600" dirty="0" err="1"/>
              <a:t>family</a:t>
            </a:r>
            <a:r>
              <a:rPr lang="da-DK" sz="2600" dirty="0"/>
              <a:t>. </a:t>
            </a:r>
            <a:r>
              <a:rPr lang="da-DK" sz="2600" dirty="0" err="1"/>
              <a:t>There</a:t>
            </a:r>
            <a:r>
              <a:rPr lang="da-DK" sz="2600" dirty="0"/>
              <a:t> is a difference </a:t>
            </a:r>
            <a:r>
              <a:rPr lang="da-DK" sz="2600" dirty="0" err="1"/>
              <a:t>between</a:t>
            </a:r>
            <a:r>
              <a:rPr lang="da-DK" sz="2600" dirty="0"/>
              <a:t> </a:t>
            </a:r>
            <a:r>
              <a:rPr lang="da-DK" sz="2600" dirty="0" err="1"/>
              <a:t>how</a:t>
            </a:r>
            <a:r>
              <a:rPr lang="da-DK" sz="2600" dirty="0"/>
              <a:t> </a:t>
            </a:r>
            <a:r>
              <a:rPr lang="da-DK" sz="2600" dirty="0" err="1"/>
              <a:t>girls</a:t>
            </a:r>
            <a:r>
              <a:rPr lang="da-DK" sz="2600" dirty="0"/>
              <a:t> and </a:t>
            </a:r>
            <a:r>
              <a:rPr lang="da-DK" sz="2600" dirty="0" err="1"/>
              <a:t>boys</a:t>
            </a:r>
            <a:r>
              <a:rPr lang="da-DK" sz="2600" dirty="0"/>
              <a:t> </a:t>
            </a:r>
            <a:r>
              <a:rPr lang="da-DK" sz="2600" dirty="0" err="1"/>
              <a:t>are</a:t>
            </a:r>
            <a:r>
              <a:rPr lang="da-DK" sz="2600" dirty="0"/>
              <a:t> </a:t>
            </a:r>
            <a:r>
              <a:rPr lang="da-DK" sz="2600" dirty="0" err="1"/>
              <a:t>raised</a:t>
            </a:r>
            <a:r>
              <a:rPr lang="da-DK" sz="2600" dirty="0"/>
              <a:t>. </a:t>
            </a:r>
            <a:r>
              <a:rPr lang="da-DK" sz="2600" dirty="0" err="1"/>
              <a:t>Competitive</a:t>
            </a:r>
            <a:r>
              <a:rPr lang="da-DK" sz="2600" dirty="0"/>
              <a:t>.</a:t>
            </a:r>
          </a:p>
          <a:p>
            <a:pPr marL="514350" indent="-514350">
              <a:buFont typeface="+mj-lt"/>
              <a:buAutoNum type="arabicPeriod"/>
            </a:pPr>
            <a:r>
              <a:rPr lang="da-DK" sz="3400" b="1" dirty="0" err="1"/>
              <a:t>Strong</a:t>
            </a:r>
            <a:r>
              <a:rPr lang="da-DK" sz="3400" b="1" dirty="0"/>
              <a:t> </a:t>
            </a:r>
            <a:r>
              <a:rPr lang="da-DK" sz="3400" b="1" dirty="0" err="1"/>
              <a:t>uncertainty</a:t>
            </a:r>
            <a:r>
              <a:rPr lang="da-DK" sz="3400" b="1" dirty="0"/>
              <a:t> </a:t>
            </a:r>
            <a:r>
              <a:rPr lang="da-DK" sz="3400" b="1" dirty="0" err="1"/>
              <a:t>avoidance</a:t>
            </a:r>
            <a:endParaRPr lang="da-DK" sz="3400" b="1" dirty="0"/>
          </a:p>
          <a:p>
            <a:pPr marL="457200" lvl="1" indent="0">
              <a:buNone/>
            </a:pPr>
            <a:r>
              <a:rPr lang="da-DK" sz="2600" dirty="0"/>
              <a:t>The </a:t>
            </a:r>
            <a:r>
              <a:rPr lang="da-DK" sz="2600" dirty="0" err="1"/>
              <a:t>world</a:t>
            </a:r>
            <a:r>
              <a:rPr lang="da-DK" sz="2600" dirty="0"/>
              <a:t> is </a:t>
            </a:r>
            <a:r>
              <a:rPr lang="da-DK" sz="2600" dirty="0" err="1"/>
              <a:t>viewed</a:t>
            </a:r>
            <a:r>
              <a:rPr lang="da-DK" sz="2600" dirty="0"/>
              <a:t> as a </a:t>
            </a:r>
            <a:r>
              <a:rPr lang="da-DK" sz="2600" dirty="0" err="1"/>
              <a:t>potentially</a:t>
            </a:r>
            <a:r>
              <a:rPr lang="da-DK" sz="2600" dirty="0"/>
              <a:t> </a:t>
            </a:r>
            <a:r>
              <a:rPr lang="da-DK" sz="2600" dirty="0" err="1"/>
              <a:t>dangerous</a:t>
            </a:r>
            <a:r>
              <a:rPr lang="da-DK" sz="2600" dirty="0"/>
              <a:t> and </a:t>
            </a:r>
            <a:r>
              <a:rPr lang="da-DK" sz="2600" dirty="0" err="1"/>
              <a:t>hostile</a:t>
            </a:r>
            <a:r>
              <a:rPr lang="da-DK" sz="2600" dirty="0"/>
              <a:t> </a:t>
            </a:r>
            <a:r>
              <a:rPr lang="da-DK" sz="2600" dirty="0" err="1"/>
              <a:t>place</a:t>
            </a:r>
            <a:r>
              <a:rPr lang="da-DK" sz="2600" dirty="0"/>
              <a:t>. It is </a:t>
            </a:r>
            <a:r>
              <a:rPr lang="da-DK" sz="2600" dirty="0" err="1"/>
              <a:t>important</a:t>
            </a:r>
            <a:r>
              <a:rPr lang="da-DK" sz="2600" dirty="0"/>
              <a:t> with </a:t>
            </a:r>
            <a:r>
              <a:rPr lang="da-DK" sz="2600" dirty="0" err="1"/>
              <a:t>strict</a:t>
            </a:r>
            <a:r>
              <a:rPr lang="da-DK" sz="2600" dirty="0"/>
              <a:t> rituals and a </a:t>
            </a:r>
            <a:r>
              <a:rPr lang="da-DK" sz="2600" dirty="0" err="1"/>
              <a:t>lot</a:t>
            </a:r>
            <a:r>
              <a:rPr lang="da-DK" sz="2600" dirty="0"/>
              <a:t> of </a:t>
            </a:r>
            <a:r>
              <a:rPr lang="da-DK" sz="2600" dirty="0" err="1"/>
              <a:t>rules</a:t>
            </a:r>
            <a:r>
              <a:rPr lang="da-DK" sz="2600" dirty="0"/>
              <a:t>.</a:t>
            </a:r>
          </a:p>
          <a:p>
            <a:pPr marL="514350" indent="-514350">
              <a:buFont typeface="+mj-lt"/>
              <a:buAutoNum type="arabicPeriod"/>
            </a:pPr>
            <a:r>
              <a:rPr lang="da-DK" sz="3400" b="1" dirty="0"/>
              <a:t>High power distance</a:t>
            </a:r>
          </a:p>
          <a:p>
            <a:pPr marL="457200" lvl="1" indent="0">
              <a:buNone/>
            </a:pPr>
            <a:r>
              <a:rPr lang="da-DK" sz="2600" dirty="0"/>
              <a:t>A </a:t>
            </a:r>
            <a:r>
              <a:rPr lang="da-DK" sz="2600" dirty="0" err="1"/>
              <a:t>big</a:t>
            </a:r>
            <a:r>
              <a:rPr lang="da-DK" sz="2600" dirty="0"/>
              <a:t> difference </a:t>
            </a:r>
            <a:r>
              <a:rPr lang="da-DK" sz="2600" dirty="0" err="1"/>
              <a:t>between</a:t>
            </a:r>
            <a:r>
              <a:rPr lang="da-DK" sz="2600" dirty="0"/>
              <a:t> </a:t>
            </a:r>
            <a:r>
              <a:rPr lang="da-DK" sz="2600" dirty="0" err="1"/>
              <a:t>rich</a:t>
            </a:r>
            <a:r>
              <a:rPr lang="da-DK" sz="2600" dirty="0"/>
              <a:t> and </a:t>
            </a:r>
            <a:r>
              <a:rPr lang="da-DK" sz="2600" dirty="0" err="1"/>
              <a:t>poor</a:t>
            </a:r>
            <a:r>
              <a:rPr lang="da-DK" sz="2600" dirty="0"/>
              <a:t>. </a:t>
            </a:r>
            <a:r>
              <a:rPr lang="da-DK" sz="2600" dirty="0" err="1"/>
              <a:t>Some</a:t>
            </a:r>
            <a:r>
              <a:rPr lang="da-DK" sz="2600" dirty="0"/>
              <a:t> </a:t>
            </a:r>
            <a:r>
              <a:rPr lang="da-DK" sz="2600" dirty="0" err="1"/>
              <a:t>are</a:t>
            </a:r>
            <a:r>
              <a:rPr lang="da-DK" sz="2600" dirty="0"/>
              <a:t> </a:t>
            </a:r>
            <a:r>
              <a:rPr lang="da-DK" sz="2600" dirty="0" err="1"/>
              <a:t>very</a:t>
            </a:r>
            <a:r>
              <a:rPr lang="da-DK" sz="2600" dirty="0"/>
              <a:t> </a:t>
            </a:r>
            <a:r>
              <a:rPr lang="da-DK" sz="2600" dirty="0" err="1"/>
              <a:t>powerfull</a:t>
            </a:r>
            <a:r>
              <a:rPr lang="da-DK" sz="2600" dirty="0"/>
              <a:t> </a:t>
            </a:r>
            <a:r>
              <a:rPr lang="da-DK" sz="2600" dirty="0" err="1"/>
              <a:t>others</a:t>
            </a:r>
            <a:r>
              <a:rPr lang="da-DK" sz="2600" dirty="0"/>
              <a:t> </a:t>
            </a:r>
            <a:r>
              <a:rPr lang="da-DK" sz="2600" dirty="0" err="1"/>
              <a:t>are</a:t>
            </a:r>
            <a:r>
              <a:rPr lang="da-DK" sz="2600" dirty="0"/>
              <a:t> not. </a:t>
            </a:r>
            <a:br>
              <a:rPr lang="da-DK" sz="2600" dirty="0"/>
            </a:br>
            <a:r>
              <a:rPr lang="da-DK" sz="2600" dirty="0"/>
              <a:t>Great </a:t>
            </a:r>
            <a:r>
              <a:rPr lang="da-DK" sz="2600" dirty="0" err="1"/>
              <a:t>respect</a:t>
            </a:r>
            <a:r>
              <a:rPr lang="da-DK" sz="2600" dirty="0"/>
              <a:t> for the </a:t>
            </a:r>
            <a:r>
              <a:rPr lang="da-DK" sz="2600" dirty="0" err="1"/>
              <a:t>elderly</a:t>
            </a:r>
            <a:r>
              <a:rPr lang="da-DK" sz="2600" dirty="0"/>
              <a:t> and a </a:t>
            </a:r>
            <a:r>
              <a:rPr lang="da-DK" sz="2600" dirty="0" err="1"/>
              <a:t>lot</a:t>
            </a:r>
            <a:r>
              <a:rPr lang="da-DK" sz="2600" dirty="0"/>
              <a:t> of </a:t>
            </a:r>
            <a:r>
              <a:rPr lang="da-DK" sz="2600" dirty="0" err="1"/>
              <a:t>discipline</a:t>
            </a:r>
            <a:r>
              <a:rPr lang="da-DK" sz="2600" dirty="0"/>
              <a:t>.  </a:t>
            </a:r>
            <a:r>
              <a:rPr lang="da-DK" sz="2600" dirty="0" err="1"/>
              <a:t>Hierarchic</a:t>
            </a:r>
            <a:r>
              <a:rPr lang="da-DK" sz="2600" dirty="0"/>
              <a:t>.</a:t>
            </a:r>
          </a:p>
        </p:txBody>
      </p:sp>
      <p:sp>
        <p:nvSpPr>
          <p:cNvPr id="7" name="Pladsholder til indhold 6"/>
          <p:cNvSpPr>
            <a:spLocks noGrp="1"/>
          </p:cNvSpPr>
          <p:nvPr>
            <p:ph sz="half" idx="2"/>
          </p:nvPr>
        </p:nvSpPr>
        <p:spPr>
          <a:xfrm>
            <a:off x="6096000" y="1071152"/>
            <a:ext cx="5181600" cy="5473700"/>
          </a:xfrm>
        </p:spPr>
        <p:txBody>
          <a:bodyPr>
            <a:normAutofit fontScale="70000" lnSpcReduction="20000"/>
          </a:bodyPr>
          <a:lstStyle/>
          <a:p>
            <a:pPr marL="457200" indent="-457200">
              <a:buFont typeface="+mj-lt"/>
              <a:buAutoNum type="arabicPeriod"/>
            </a:pPr>
            <a:r>
              <a:rPr lang="da-DK" sz="3400" b="1" dirty="0" err="1"/>
              <a:t>Collectivisim</a:t>
            </a:r>
            <a:r>
              <a:rPr lang="da-DK" sz="3400" b="1" dirty="0"/>
              <a:t> (</a:t>
            </a:r>
            <a:r>
              <a:rPr lang="da-DK" sz="3400" b="1" dirty="0" err="1"/>
              <a:t>We</a:t>
            </a:r>
            <a:r>
              <a:rPr lang="da-DK" sz="3400" b="1" dirty="0"/>
              <a:t> </a:t>
            </a:r>
            <a:r>
              <a:rPr lang="da-DK" sz="3400" b="1" dirty="0" err="1"/>
              <a:t>culture</a:t>
            </a:r>
            <a:r>
              <a:rPr lang="da-DK" sz="3400" b="1" dirty="0"/>
              <a:t>)</a:t>
            </a:r>
          </a:p>
          <a:p>
            <a:pPr marL="457200" lvl="1" indent="0">
              <a:buNone/>
            </a:pPr>
            <a:r>
              <a:rPr lang="da-DK" sz="2600" dirty="0"/>
              <a:t>The </a:t>
            </a:r>
            <a:r>
              <a:rPr lang="da-DK" sz="2600" dirty="0" err="1"/>
              <a:t>group</a:t>
            </a:r>
            <a:r>
              <a:rPr lang="da-DK" sz="2600" dirty="0"/>
              <a:t> (</a:t>
            </a:r>
            <a:r>
              <a:rPr lang="da-DK" sz="2600" dirty="0" err="1"/>
              <a:t>e.g</a:t>
            </a:r>
            <a:r>
              <a:rPr lang="da-DK" sz="2600" dirty="0"/>
              <a:t>. the </a:t>
            </a:r>
            <a:r>
              <a:rPr lang="da-DK" sz="2600" dirty="0" err="1"/>
              <a:t>family</a:t>
            </a:r>
            <a:r>
              <a:rPr lang="da-DK" sz="2600" dirty="0"/>
              <a:t>) as a </a:t>
            </a:r>
            <a:r>
              <a:rPr lang="da-DK" sz="2600" dirty="0" err="1"/>
              <a:t>whole</a:t>
            </a:r>
            <a:r>
              <a:rPr lang="da-DK" sz="2600" dirty="0"/>
              <a:t> is in </a:t>
            </a:r>
            <a:r>
              <a:rPr lang="da-DK" sz="2600" dirty="0" err="1"/>
              <a:t>focus</a:t>
            </a:r>
            <a:r>
              <a:rPr lang="da-DK" sz="2600" dirty="0"/>
              <a:t>. The </a:t>
            </a:r>
            <a:r>
              <a:rPr lang="da-DK" sz="2600" dirty="0" err="1"/>
              <a:t>needs</a:t>
            </a:r>
            <a:r>
              <a:rPr lang="da-DK" sz="2600" dirty="0"/>
              <a:t> and </a:t>
            </a:r>
            <a:r>
              <a:rPr lang="da-DK" sz="2600" dirty="0" err="1"/>
              <a:t>interest</a:t>
            </a:r>
            <a:r>
              <a:rPr lang="da-DK" sz="2600" dirty="0"/>
              <a:t> of the </a:t>
            </a:r>
            <a:r>
              <a:rPr lang="da-DK" sz="2600" dirty="0" err="1"/>
              <a:t>group</a:t>
            </a:r>
            <a:r>
              <a:rPr lang="da-DK" sz="2600" dirty="0"/>
              <a:t> </a:t>
            </a:r>
            <a:r>
              <a:rPr lang="da-DK" sz="2600" dirty="0" err="1"/>
              <a:t>comes</a:t>
            </a:r>
            <a:r>
              <a:rPr lang="da-DK" sz="2600" dirty="0"/>
              <a:t> </a:t>
            </a:r>
            <a:r>
              <a:rPr lang="da-DK" sz="2600" dirty="0" err="1"/>
              <a:t>before</a:t>
            </a:r>
            <a:r>
              <a:rPr lang="da-DK" sz="2600" dirty="0"/>
              <a:t> </a:t>
            </a:r>
            <a:r>
              <a:rPr lang="da-DK" sz="2600" dirty="0" err="1"/>
              <a:t>any</a:t>
            </a:r>
            <a:r>
              <a:rPr lang="da-DK" sz="2600" dirty="0"/>
              <a:t> </a:t>
            </a:r>
            <a:r>
              <a:rPr lang="da-DK" sz="2600" dirty="0" err="1"/>
              <a:t>individual</a:t>
            </a:r>
            <a:r>
              <a:rPr lang="da-DK" sz="2600" dirty="0"/>
              <a:t> </a:t>
            </a:r>
            <a:r>
              <a:rPr lang="da-DK" sz="2600" dirty="0" err="1"/>
              <a:t>needs</a:t>
            </a:r>
            <a:r>
              <a:rPr lang="da-DK" sz="2600" dirty="0"/>
              <a:t> or </a:t>
            </a:r>
            <a:r>
              <a:rPr lang="da-DK" sz="2600" dirty="0" err="1"/>
              <a:t>interests</a:t>
            </a:r>
            <a:r>
              <a:rPr lang="da-DK" sz="2600" dirty="0"/>
              <a:t>.</a:t>
            </a:r>
          </a:p>
          <a:p>
            <a:pPr marL="457200" lvl="1" indent="0">
              <a:buNone/>
            </a:pPr>
            <a:endParaRPr lang="da-DK" sz="1800" dirty="0"/>
          </a:p>
          <a:p>
            <a:pPr marL="457200" lvl="1" indent="0">
              <a:buNone/>
            </a:pPr>
            <a:endParaRPr lang="da-DK" sz="2600" dirty="0"/>
          </a:p>
          <a:p>
            <a:pPr marL="342900" indent="-342900">
              <a:buFont typeface="+mj-lt"/>
              <a:buAutoNum type="arabicPeriod"/>
            </a:pPr>
            <a:r>
              <a:rPr lang="da-DK" sz="3400" b="1" dirty="0" err="1"/>
              <a:t>Femininity</a:t>
            </a:r>
            <a:endParaRPr lang="da-DK" sz="3400" b="1" dirty="0"/>
          </a:p>
          <a:p>
            <a:pPr marL="457200" lvl="1" indent="0">
              <a:buNone/>
            </a:pPr>
            <a:r>
              <a:rPr lang="da-DK" sz="2600" dirty="0" err="1"/>
              <a:t>Countries</a:t>
            </a:r>
            <a:r>
              <a:rPr lang="da-DK" sz="2600" dirty="0"/>
              <a:t> </a:t>
            </a:r>
            <a:r>
              <a:rPr lang="da-DK" sz="2600" dirty="0" err="1"/>
              <a:t>where</a:t>
            </a:r>
            <a:r>
              <a:rPr lang="da-DK" sz="2600" dirty="0"/>
              <a:t> the </a:t>
            </a:r>
            <a:r>
              <a:rPr lang="da-DK" sz="2600" dirty="0" err="1"/>
              <a:t>culture</a:t>
            </a:r>
            <a:r>
              <a:rPr lang="da-DK" sz="2600" dirty="0"/>
              <a:t> is </a:t>
            </a:r>
            <a:r>
              <a:rPr lang="da-DK" sz="2600" dirty="0" err="1"/>
              <a:t>characterized</a:t>
            </a:r>
            <a:r>
              <a:rPr lang="da-DK" sz="2600" dirty="0"/>
              <a:t> by </a:t>
            </a:r>
            <a:r>
              <a:rPr lang="da-DK" sz="2600" dirty="0" err="1"/>
              <a:t>values</a:t>
            </a:r>
            <a:r>
              <a:rPr lang="da-DK" sz="2600" dirty="0"/>
              <a:t> </a:t>
            </a:r>
            <a:r>
              <a:rPr lang="da-DK" sz="2600" dirty="0" err="1"/>
              <a:t>we</a:t>
            </a:r>
            <a:r>
              <a:rPr lang="da-DK" sz="2600" dirty="0"/>
              <a:t> </a:t>
            </a:r>
            <a:r>
              <a:rPr lang="da-DK" sz="2600" dirty="0" err="1"/>
              <a:t>typically</a:t>
            </a:r>
            <a:r>
              <a:rPr lang="da-DK" sz="2600" dirty="0"/>
              <a:t> </a:t>
            </a:r>
            <a:r>
              <a:rPr lang="da-DK" sz="2600" dirty="0" err="1"/>
              <a:t>associate</a:t>
            </a:r>
            <a:r>
              <a:rPr lang="da-DK" sz="2600" dirty="0"/>
              <a:t> with </a:t>
            </a:r>
            <a:r>
              <a:rPr lang="da-DK" sz="2600" dirty="0" err="1"/>
              <a:t>women</a:t>
            </a:r>
            <a:r>
              <a:rPr lang="da-DK" sz="2600" dirty="0"/>
              <a:t>. </a:t>
            </a:r>
            <a:r>
              <a:rPr lang="da-DK" sz="2600" dirty="0" err="1"/>
              <a:t>Emphasis</a:t>
            </a:r>
            <a:r>
              <a:rPr lang="da-DK" sz="2600" dirty="0"/>
              <a:t> on social </a:t>
            </a:r>
            <a:r>
              <a:rPr lang="da-DK" sz="2600" dirty="0" err="1"/>
              <a:t>values</a:t>
            </a:r>
            <a:r>
              <a:rPr lang="da-DK" sz="2600" dirty="0"/>
              <a:t>. Boys and </a:t>
            </a:r>
            <a:r>
              <a:rPr lang="da-DK" sz="2600" dirty="0" err="1"/>
              <a:t>girls</a:t>
            </a:r>
            <a:r>
              <a:rPr lang="da-DK" sz="2600" dirty="0"/>
              <a:t> </a:t>
            </a:r>
            <a:r>
              <a:rPr lang="da-DK" sz="2600" dirty="0" err="1"/>
              <a:t>are</a:t>
            </a:r>
            <a:r>
              <a:rPr lang="da-DK" sz="2600" dirty="0"/>
              <a:t> </a:t>
            </a:r>
            <a:r>
              <a:rPr lang="da-DK" sz="2600" dirty="0" err="1"/>
              <a:t>raised</a:t>
            </a:r>
            <a:r>
              <a:rPr lang="da-DK" sz="2600" dirty="0"/>
              <a:t> in the same </a:t>
            </a:r>
            <a:r>
              <a:rPr lang="da-DK" sz="2600" dirty="0" err="1"/>
              <a:t>way</a:t>
            </a:r>
            <a:r>
              <a:rPr lang="da-DK" sz="2600" dirty="0"/>
              <a:t>. High </a:t>
            </a:r>
            <a:r>
              <a:rPr lang="da-DK" sz="2600" dirty="0" err="1"/>
              <a:t>gender</a:t>
            </a:r>
            <a:r>
              <a:rPr lang="da-DK" sz="2600" dirty="0"/>
              <a:t> </a:t>
            </a:r>
            <a:r>
              <a:rPr lang="da-DK" sz="2600" dirty="0" err="1"/>
              <a:t>equality</a:t>
            </a:r>
            <a:r>
              <a:rPr lang="da-DK" sz="2600" dirty="0"/>
              <a:t> in the homes.</a:t>
            </a:r>
          </a:p>
          <a:p>
            <a:pPr marL="342900" indent="-342900">
              <a:buFont typeface="+mj-lt"/>
              <a:buAutoNum type="arabicPeriod"/>
            </a:pPr>
            <a:r>
              <a:rPr lang="da-DK" sz="3400" b="1" dirty="0" err="1"/>
              <a:t>Weak</a:t>
            </a:r>
            <a:r>
              <a:rPr lang="da-DK" sz="3400" b="1" dirty="0"/>
              <a:t> </a:t>
            </a:r>
            <a:r>
              <a:rPr lang="da-DK" sz="3400" b="1" dirty="0" err="1"/>
              <a:t>uncertainty</a:t>
            </a:r>
            <a:r>
              <a:rPr lang="da-DK" sz="3400" b="1" dirty="0"/>
              <a:t> </a:t>
            </a:r>
            <a:r>
              <a:rPr lang="da-DK" sz="3400" b="1" dirty="0" err="1"/>
              <a:t>avoidance</a:t>
            </a:r>
            <a:endParaRPr lang="da-DK" sz="3400" b="1" dirty="0"/>
          </a:p>
          <a:p>
            <a:pPr marL="457200" lvl="1" indent="0">
              <a:buNone/>
            </a:pPr>
            <a:r>
              <a:rPr lang="da-DK" sz="2600" dirty="0" err="1"/>
              <a:t>Children</a:t>
            </a:r>
            <a:r>
              <a:rPr lang="da-DK" sz="2600" dirty="0"/>
              <a:t> </a:t>
            </a:r>
            <a:r>
              <a:rPr lang="da-DK" sz="2600" dirty="0" err="1"/>
              <a:t>are</a:t>
            </a:r>
            <a:r>
              <a:rPr lang="da-DK" sz="2600" dirty="0"/>
              <a:t> </a:t>
            </a:r>
            <a:r>
              <a:rPr lang="da-DK" sz="2600" dirty="0" err="1"/>
              <a:t>raised</a:t>
            </a:r>
            <a:r>
              <a:rPr lang="da-DK" sz="2600" dirty="0"/>
              <a:t> to </a:t>
            </a:r>
            <a:r>
              <a:rPr lang="da-DK" sz="2600" dirty="0" err="1"/>
              <a:t>be</a:t>
            </a:r>
            <a:r>
              <a:rPr lang="da-DK" sz="2600" dirty="0"/>
              <a:t> </a:t>
            </a:r>
            <a:r>
              <a:rPr lang="da-DK" sz="2600" dirty="0" err="1"/>
              <a:t>accomodating</a:t>
            </a:r>
            <a:r>
              <a:rPr lang="da-DK" sz="2600" dirty="0"/>
              <a:t> </a:t>
            </a:r>
            <a:r>
              <a:rPr lang="da-DK" sz="2600" dirty="0" err="1"/>
              <a:t>towards</a:t>
            </a:r>
            <a:r>
              <a:rPr lang="da-DK" sz="2600" dirty="0"/>
              <a:t> </a:t>
            </a:r>
            <a:r>
              <a:rPr lang="da-DK" sz="2600" dirty="0" err="1"/>
              <a:t>that</a:t>
            </a:r>
            <a:r>
              <a:rPr lang="da-DK" sz="2600" dirty="0"/>
              <a:t> </a:t>
            </a:r>
            <a:r>
              <a:rPr lang="da-DK" sz="2600" dirty="0" err="1"/>
              <a:t>which</a:t>
            </a:r>
            <a:r>
              <a:rPr lang="da-DK" sz="2600" dirty="0"/>
              <a:t> is </a:t>
            </a:r>
            <a:r>
              <a:rPr lang="da-DK" sz="2600" dirty="0" err="1"/>
              <a:t>unfamiliar</a:t>
            </a:r>
            <a:r>
              <a:rPr lang="da-DK" sz="2600" dirty="0"/>
              <a:t> and </a:t>
            </a:r>
            <a:r>
              <a:rPr lang="da-DK" sz="2600" dirty="0" err="1"/>
              <a:t>unknown</a:t>
            </a:r>
            <a:r>
              <a:rPr lang="da-DK" sz="2600" dirty="0"/>
              <a:t>. It is </a:t>
            </a:r>
            <a:r>
              <a:rPr lang="da-DK" sz="2600" dirty="0" err="1"/>
              <a:t>important</a:t>
            </a:r>
            <a:r>
              <a:rPr lang="da-DK" sz="2600" dirty="0"/>
              <a:t> to </a:t>
            </a:r>
            <a:r>
              <a:rPr lang="da-DK" sz="2600" dirty="0" err="1"/>
              <a:t>be</a:t>
            </a:r>
            <a:r>
              <a:rPr lang="da-DK" sz="2600" dirty="0"/>
              <a:t> </a:t>
            </a:r>
            <a:r>
              <a:rPr lang="da-DK" sz="2600" dirty="0" err="1"/>
              <a:t>flexible</a:t>
            </a:r>
            <a:r>
              <a:rPr lang="da-DK" sz="2600" dirty="0"/>
              <a:t> and </a:t>
            </a:r>
            <a:r>
              <a:rPr lang="da-DK" sz="2600" dirty="0" err="1"/>
              <a:t>independant</a:t>
            </a:r>
            <a:r>
              <a:rPr lang="da-DK" sz="2600" dirty="0"/>
              <a:t>. </a:t>
            </a:r>
            <a:r>
              <a:rPr lang="da-DK" sz="2600" dirty="0" err="1"/>
              <a:t>Very</a:t>
            </a:r>
            <a:r>
              <a:rPr lang="da-DK" sz="2600" dirty="0"/>
              <a:t> </a:t>
            </a:r>
            <a:r>
              <a:rPr lang="da-DK" sz="2600" dirty="0" err="1"/>
              <a:t>few</a:t>
            </a:r>
            <a:r>
              <a:rPr lang="da-DK" sz="2600" dirty="0"/>
              <a:t> </a:t>
            </a:r>
            <a:r>
              <a:rPr lang="da-DK" sz="2600" dirty="0" err="1"/>
              <a:t>rules</a:t>
            </a:r>
            <a:r>
              <a:rPr lang="da-DK" sz="2600" dirty="0"/>
              <a:t>.</a:t>
            </a:r>
          </a:p>
          <a:p>
            <a:pPr marL="514350" indent="-514350">
              <a:buFont typeface="+mj-lt"/>
              <a:buAutoNum type="arabicPeriod"/>
            </a:pPr>
            <a:r>
              <a:rPr lang="da-DK" sz="3400" b="1" dirty="0"/>
              <a:t>Low power distance</a:t>
            </a:r>
          </a:p>
          <a:p>
            <a:pPr marL="457200" lvl="1" indent="0">
              <a:buNone/>
            </a:pPr>
            <a:r>
              <a:rPr lang="da-DK" sz="2600" dirty="0" err="1"/>
              <a:t>You</a:t>
            </a:r>
            <a:r>
              <a:rPr lang="da-DK" sz="2600" dirty="0"/>
              <a:t> </a:t>
            </a:r>
            <a:r>
              <a:rPr lang="da-DK" sz="2600" dirty="0" err="1"/>
              <a:t>try</a:t>
            </a:r>
            <a:r>
              <a:rPr lang="da-DK" sz="2600" dirty="0"/>
              <a:t> to </a:t>
            </a:r>
            <a:r>
              <a:rPr lang="da-DK" sz="2600" dirty="0" err="1"/>
              <a:t>eliminate</a:t>
            </a:r>
            <a:r>
              <a:rPr lang="da-DK" sz="2600" dirty="0"/>
              <a:t> </a:t>
            </a:r>
            <a:r>
              <a:rPr lang="da-DK" sz="2600" dirty="0" err="1"/>
              <a:t>inequalities</a:t>
            </a:r>
            <a:r>
              <a:rPr lang="da-DK" sz="2600" dirty="0"/>
              <a:t> </a:t>
            </a:r>
            <a:r>
              <a:rPr lang="da-DK" sz="2600" dirty="0" err="1"/>
              <a:t>between</a:t>
            </a:r>
            <a:r>
              <a:rPr lang="da-DK" sz="2600" dirty="0"/>
              <a:t>  </a:t>
            </a:r>
            <a:r>
              <a:rPr lang="da-DK" sz="2600" dirty="0" err="1"/>
              <a:t>people</a:t>
            </a:r>
            <a:r>
              <a:rPr lang="da-DK" sz="2600" dirty="0"/>
              <a:t>. Mutual </a:t>
            </a:r>
            <a:r>
              <a:rPr lang="da-DK" sz="2600" dirty="0" err="1"/>
              <a:t>respect</a:t>
            </a:r>
            <a:r>
              <a:rPr lang="da-DK" sz="2600" dirty="0"/>
              <a:t>. </a:t>
            </a:r>
            <a:r>
              <a:rPr lang="da-DK" sz="2600" dirty="0" err="1"/>
              <a:t>You</a:t>
            </a:r>
            <a:r>
              <a:rPr lang="da-DK" sz="2600" dirty="0"/>
              <a:t> </a:t>
            </a:r>
            <a:r>
              <a:rPr lang="da-DK" sz="2600" dirty="0" err="1"/>
              <a:t>can</a:t>
            </a:r>
            <a:r>
              <a:rPr lang="da-DK" sz="2600" dirty="0"/>
              <a:t> </a:t>
            </a:r>
            <a:r>
              <a:rPr lang="da-DK" sz="2600" dirty="0" err="1"/>
              <a:t>question</a:t>
            </a:r>
            <a:r>
              <a:rPr lang="da-DK" sz="2600" dirty="0"/>
              <a:t> </a:t>
            </a:r>
            <a:r>
              <a:rPr lang="da-DK" sz="2600" dirty="0" err="1"/>
              <a:t>things</a:t>
            </a:r>
            <a:r>
              <a:rPr lang="da-DK" sz="2600" dirty="0"/>
              <a:t>. Not a big difference </a:t>
            </a:r>
            <a:r>
              <a:rPr lang="da-DK" sz="2600" dirty="0" err="1"/>
              <a:t>between</a:t>
            </a:r>
            <a:r>
              <a:rPr lang="da-DK" sz="2600" dirty="0"/>
              <a:t> managers and </a:t>
            </a:r>
            <a:r>
              <a:rPr lang="da-DK" sz="2600" dirty="0" err="1"/>
              <a:t>workers</a:t>
            </a:r>
            <a:r>
              <a:rPr lang="da-DK" sz="2600" dirty="0"/>
              <a:t>.</a:t>
            </a:r>
          </a:p>
          <a:p>
            <a:pPr marL="457200" lvl="1" indent="0">
              <a:buNone/>
            </a:pPr>
            <a:endParaRPr lang="da-DK" sz="2200" dirty="0"/>
          </a:p>
        </p:txBody>
      </p:sp>
    </p:spTree>
    <p:extLst>
      <p:ext uri="{BB962C8B-B14F-4D97-AF65-F5344CB8AC3E}">
        <p14:creationId xmlns:p14="http://schemas.microsoft.com/office/powerpoint/2010/main" val="3558805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da-DK" sz="3200" dirty="0"/>
              <a:t>The 6 </a:t>
            </a:r>
            <a:r>
              <a:rPr lang="da-DK" sz="3200" dirty="0" err="1"/>
              <a:t>cultural</a:t>
            </a:r>
            <a:r>
              <a:rPr lang="da-DK" sz="3200" dirty="0"/>
              <a:t> dimensions</a:t>
            </a:r>
          </a:p>
        </p:txBody>
      </p:sp>
      <p:sp>
        <p:nvSpPr>
          <p:cNvPr id="3" name="Pladsholder til indhold 2"/>
          <p:cNvSpPr>
            <a:spLocks noGrp="1"/>
          </p:cNvSpPr>
          <p:nvPr>
            <p:ph sz="half" idx="1"/>
          </p:nvPr>
        </p:nvSpPr>
        <p:spPr/>
        <p:txBody>
          <a:bodyPr/>
          <a:lstStyle/>
          <a:p>
            <a:pPr marL="457200" indent="-457200">
              <a:buFont typeface="+mj-lt"/>
              <a:buAutoNum type="arabicPeriod" startAt="5"/>
            </a:pPr>
            <a:r>
              <a:rPr lang="da-DK" sz="2400" b="1" dirty="0"/>
              <a:t>Long-Term </a:t>
            </a:r>
            <a:r>
              <a:rPr lang="da-DK" sz="2400" b="1" dirty="0" err="1"/>
              <a:t>Orientation</a:t>
            </a:r>
            <a:r>
              <a:rPr lang="da-DK" sz="2400" b="1" dirty="0"/>
              <a:t> </a:t>
            </a:r>
          </a:p>
          <a:p>
            <a:pPr marL="457200" lvl="1" indent="0">
              <a:buNone/>
            </a:pPr>
            <a:r>
              <a:rPr lang="en-US" sz="2000" dirty="0"/>
              <a:t>Stress virtuous living through thrift, hard work and perseverance and tend to value the acquisition of skills and a good education.</a:t>
            </a:r>
            <a:endParaRPr lang="da-DK" sz="2000" dirty="0"/>
          </a:p>
          <a:p>
            <a:pPr marL="457200" lvl="1" indent="0">
              <a:buNone/>
            </a:pPr>
            <a:endParaRPr lang="da-DK" sz="2000" dirty="0"/>
          </a:p>
          <a:p>
            <a:pPr marL="514350" indent="-514350">
              <a:buFont typeface="+mj-lt"/>
              <a:buAutoNum type="arabicPeriod" startAt="5"/>
            </a:pPr>
            <a:r>
              <a:rPr lang="da-DK" sz="2400" b="1" dirty="0" err="1"/>
              <a:t>Indulgence</a:t>
            </a:r>
            <a:endParaRPr lang="da-DK" sz="2400" b="1" dirty="0"/>
          </a:p>
          <a:p>
            <a:pPr marL="457200" lvl="1" indent="0">
              <a:buNone/>
            </a:pPr>
            <a:r>
              <a:rPr lang="en-US" sz="2000" dirty="0"/>
              <a:t>Indulgent societies tend to allow relatively free gratification of basic and natural human desires related to enjoying life and having fun. </a:t>
            </a:r>
            <a:endParaRPr lang="da-DK" sz="2000" dirty="0"/>
          </a:p>
        </p:txBody>
      </p:sp>
      <p:sp>
        <p:nvSpPr>
          <p:cNvPr id="4" name="Pladsholder til indhold 3"/>
          <p:cNvSpPr>
            <a:spLocks noGrp="1"/>
          </p:cNvSpPr>
          <p:nvPr>
            <p:ph sz="half" idx="2"/>
          </p:nvPr>
        </p:nvSpPr>
        <p:spPr/>
        <p:txBody>
          <a:bodyPr/>
          <a:lstStyle/>
          <a:p>
            <a:pPr marL="514350" indent="-514350">
              <a:buFont typeface="+mj-lt"/>
              <a:buAutoNum type="arabicPeriod" startAt="5"/>
            </a:pPr>
            <a:r>
              <a:rPr lang="da-DK" sz="2400" b="1" dirty="0"/>
              <a:t>Short-Term </a:t>
            </a:r>
            <a:r>
              <a:rPr lang="da-DK" sz="2400" b="1" dirty="0" err="1"/>
              <a:t>Orientation</a:t>
            </a:r>
            <a:endParaRPr lang="da-DK" sz="2400" b="1" dirty="0"/>
          </a:p>
          <a:p>
            <a:pPr marL="457200" lvl="1" indent="0">
              <a:buNone/>
            </a:pPr>
            <a:r>
              <a:rPr lang="en-US" sz="2000" dirty="0"/>
              <a:t>Stress satisfying needs here-and-now and tend to pursue personal fulfillment and activities that enable creativity and self-</a:t>
            </a:r>
            <a:r>
              <a:rPr lang="en-US" sz="2000" dirty="0" err="1"/>
              <a:t>actualisation</a:t>
            </a:r>
            <a:r>
              <a:rPr lang="en-US" sz="2000" dirty="0"/>
              <a:t>. </a:t>
            </a:r>
            <a:endParaRPr lang="da-DK" sz="2000" dirty="0"/>
          </a:p>
          <a:p>
            <a:pPr marL="457200" indent="-457200">
              <a:buFont typeface="+mj-lt"/>
              <a:buAutoNum type="arabicPeriod" startAt="6"/>
            </a:pPr>
            <a:r>
              <a:rPr lang="da-DK" sz="2400" b="1" dirty="0" err="1"/>
              <a:t>Restraint</a:t>
            </a:r>
            <a:endParaRPr lang="da-DK" sz="2400" b="1" dirty="0"/>
          </a:p>
          <a:p>
            <a:pPr marL="457200" lvl="1" indent="0">
              <a:buNone/>
            </a:pPr>
            <a:r>
              <a:rPr lang="en-US" sz="2000" dirty="0"/>
              <a:t>Restrained societies tend to suppress gratification of basic and natural human desires and to regulate it by means of strict social norms</a:t>
            </a:r>
            <a:endParaRPr lang="da-DK" sz="2000" dirty="0"/>
          </a:p>
        </p:txBody>
      </p:sp>
    </p:spTree>
    <p:extLst>
      <p:ext uri="{BB962C8B-B14F-4D97-AF65-F5344CB8AC3E}">
        <p14:creationId xmlns:p14="http://schemas.microsoft.com/office/powerpoint/2010/main" val="3189541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a-DK" sz="3200" dirty="0"/>
              <a:t>Danmarks placering på kulturdimensionerne</a:t>
            </a:r>
          </a:p>
        </p:txBody>
      </p:sp>
      <p:graphicFrame>
        <p:nvGraphicFramePr>
          <p:cNvPr id="22" name="Pladsholder til indhold 21"/>
          <p:cNvGraphicFramePr>
            <a:graphicFrameLocks noGrp="1"/>
          </p:cNvGraphicFramePr>
          <p:nvPr>
            <p:ph idx="1"/>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sp>
        <p:nvSpPr>
          <p:cNvPr id="3" name="Tekstfelt 2">
            <a:extLst>
              <a:ext uri="{FF2B5EF4-FFF2-40B4-BE49-F238E27FC236}">
                <a16:creationId xmlns:a16="http://schemas.microsoft.com/office/drawing/2014/main" id="{4F9B3AED-1FE5-D32A-A335-EA76096150CB}"/>
              </a:ext>
            </a:extLst>
          </p:cNvPr>
          <p:cNvSpPr txBox="1"/>
          <p:nvPr/>
        </p:nvSpPr>
        <p:spPr>
          <a:xfrm>
            <a:off x="8758409" y="6127234"/>
            <a:ext cx="3272011" cy="246221"/>
          </a:xfrm>
          <a:prstGeom prst="rect">
            <a:avLst/>
          </a:prstGeom>
          <a:noFill/>
        </p:spPr>
        <p:txBody>
          <a:bodyPr wrap="square" rtlCol="0">
            <a:spAutoFit/>
          </a:bodyPr>
          <a:lstStyle/>
          <a:p>
            <a:r>
              <a:rPr lang="en-US" sz="1000" dirty="0">
                <a:hlinkClick r:id="rId3"/>
              </a:rPr>
              <a:t>Kilde: Country comparison tool (hofstede-insights.com)</a:t>
            </a:r>
            <a:endParaRPr lang="da-DK" sz="1000" dirty="0"/>
          </a:p>
        </p:txBody>
      </p:sp>
    </p:spTree>
    <p:extLst>
      <p:ext uri="{BB962C8B-B14F-4D97-AF65-F5344CB8AC3E}">
        <p14:creationId xmlns:p14="http://schemas.microsoft.com/office/powerpoint/2010/main" val="1607654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br>
              <a:rPr lang="da-DK" sz="1800" dirty="0"/>
            </a:br>
            <a:r>
              <a:rPr lang="da-DK" sz="3200" dirty="0">
                <a:hlinkClick r:id="rId2"/>
              </a:rPr>
              <a:t>https://www.hofstede-insights.com/product/compare-countries/</a:t>
            </a:r>
            <a:br>
              <a:rPr lang="da-DK" dirty="0"/>
            </a:br>
            <a:endParaRPr lang="da-DK" dirty="0"/>
          </a:p>
        </p:txBody>
      </p:sp>
      <p:sp>
        <p:nvSpPr>
          <p:cNvPr id="3" name="Undertitel 2"/>
          <p:cNvSpPr>
            <a:spLocks noGrp="1"/>
          </p:cNvSpPr>
          <p:nvPr>
            <p:ph type="subTitle" idx="1"/>
          </p:nvPr>
        </p:nvSpPr>
        <p:spPr/>
        <p:txBody>
          <a:bodyPr/>
          <a:lstStyle/>
          <a:p>
            <a:endParaRPr lang="da-DK" dirty="0"/>
          </a:p>
        </p:txBody>
      </p:sp>
    </p:spTree>
    <p:extLst>
      <p:ext uri="{BB962C8B-B14F-4D97-AF65-F5344CB8AC3E}">
        <p14:creationId xmlns:p14="http://schemas.microsoft.com/office/powerpoint/2010/main" val="3724515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2115" y="588782"/>
            <a:ext cx="9601200" cy="709367"/>
          </a:xfrm>
        </p:spPr>
        <p:txBody>
          <a:bodyPr>
            <a:normAutofit fontScale="90000"/>
          </a:bodyPr>
          <a:lstStyle/>
          <a:p>
            <a:pPr algn="ctr"/>
            <a:r>
              <a:rPr lang="en-US" sz="3600" dirty="0"/>
              <a:t>Activity 5: Cultural misunderstandings</a:t>
            </a:r>
            <a:br>
              <a:rPr lang="en-US" sz="2400" b="1" dirty="0"/>
            </a:br>
            <a:endParaRPr lang="da-DK" sz="2400" dirty="0"/>
          </a:p>
        </p:txBody>
      </p:sp>
      <p:sp>
        <p:nvSpPr>
          <p:cNvPr id="3" name="Pladsholder til indhold 2"/>
          <p:cNvSpPr>
            <a:spLocks noGrp="1"/>
          </p:cNvSpPr>
          <p:nvPr>
            <p:ph idx="1"/>
          </p:nvPr>
        </p:nvSpPr>
        <p:spPr>
          <a:xfrm>
            <a:off x="1371600" y="1395167"/>
            <a:ext cx="9601200" cy="4519367"/>
          </a:xfrm>
        </p:spPr>
        <p:txBody>
          <a:bodyPr vert="horz" lIns="91440" tIns="45720" rIns="91440" bIns="45720" rtlCol="0" anchor="t">
            <a:normAutofit fontScale="77500" lnSpcReduction="20000"/>
          </a:bodyPr>
          <a:lstStyle/>
          <a:p>
            <a:pPr marL="0" indent="0">
              <a:buNone/>
            </a:pPr>
            <a:endParaRPr lang="en-US" b="1" dirty="0"/>
          </a:p>
          <a:p>
            <a:pPr marL="0" indent="0">
              <a:buNone/>
            </a:pPr>
            <a:r>
              <a:rPr lang="en-US" b="1" dirty="0"/>
              <a:t>What do you think is happening here?</a:t>
            </a:r>
          </a:p>
          <a:p>
            <a:pPr marL="0" indent="0">
              <a:buNone/>
            </a:pPr>
            <a:r>
              <a:rPr lang="en-US" dirty="0"/>
              <a:t>1.</a:t>
            </a:r>
          </a:p>
          <a:p>
            <a:pPr marL="0" indent="0">
              <a:buNone/>
            </a:pPr>
            <a:r>
              <a:rPr lang="en-US" dirty="0"/>
              <a:t>A German businessman went to Saudi Arabia to close a deal. He had a tight schedule and was in a hurry to get back to Germany. He arrived 10 minutes ahead of the appointment but had to wait 30 minutes before the Saudi Arabian managers arrived. Not only was the Saudi Arabian managers late. They also left the meeting frequently to answer the phone or talk to other people and there were frequent interruptions. What would you advise the German businessman to do?</a:t>
            </a:r>
          </a:p>
          <a:p>
            <a:pPr marL="0" indent="0">
              <a:buNone/>
            </a:pPr>
            <a:r>
              <a:rPr lang="en-US" dirty="0"/>
              <a:t>2.</a:t>
            </a:r>
          </a:p>
          <a:p>
            <a:pPr marL="0" indent="0">
              <a:buNone/>
            </a:pPr>
            <a:r>
              <a:rPr lang="en-US" dirty="0"/>
              <a:t>An American manager working in Japan was quite impressed with the work of especially one of the young Japanese managers. At a team meeting, he therefore expressed his admiration and praise for this young man. The young Japanese manager looked very uncomfortable and so did the rest of the managers. Why?</a:t>
            </a:r>
          </a:p>
          <a:p>
            <a:endParaRPr lang="da-DK" dirty="0"/>
          </a:p>
        </p:txBody>
      </p:sp>
    </p:spTree>
    <p:extLst>
      <p:ext uri="{BB962C8B-B14F-4D97-AF65-F5344CB8AC3E}">
        <p14:creationId xmlns:p14="http://schemas.microsoft.com/office/powerpoint/2010/main" val="3805966358"/>
      </p:ext>
    </p:extLst>
  </p:cSld>
  <p:clrMapOvr>
    <a:masterClrMapping/>
  </p:clrMapOvr>
</p:sld>
</file>

<file path=ppt/theme/theme1.xml><?xml version="1.0" encoding="utf-8"?>
<a:theme xmlns:a="http://schemas.openxmlformats.org/drawingml/2006/main" name="1_Office-tema">
  <a:themeElements>
    <a:clrScheme name="Grø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æsentation1" id="{5D44475D-E399-45A5-A7AB-7180607C159A}" vid="{00CA9739-0D75-46C4-A6FF-35D8F18E1989}"/>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7160</TotalTime>
  <Words>632</Words>
  <Application>Microsoft Office PowerPoint</Application>
  <PresentationFormat>Widescreen</PresentationFormat>
  <Paragraphs>49</Paragraphs>
  <Slides>6</Slides>
  <Notes>0</Notes>
  <HiddenSlides>0</HiddenSlides>
  <MMClips>0</MMClips>
  <ScaleCrop>false</ScaleCrop>
  <HeadingPairs>
    <vt:vector size="6" baseType="variant">
      <vt:variant>
        <vt:lpstr>Benyttede skrifttyper</vt:lpstr>
      </vt:variant>
      <vt:variant>
        <vt:i4>5</vt:i4>
      </vt:variant>
      <vt:variant>
        <vt:lpstr>Tema</vt:lpstr>
      </vt:variant>
      <vt:variant>
        <vt:i4>1</vt:i4>
      </vt:variant>
      <vt:variant>
        <vt:lpstr>Slidetitler</vt:lpstr>
      </vt:variant>
      <vt:variant>
        <vt:i4>6</vt:i4>
      </vt:variant>
    </vt:vector>
  </HeadingPairs>
  <TitlesOfParts>
    <vt:vector size="12" baseType="lpstr">
      <vt:lpstr>Aptos</vt:lpstr>
      <vt:lpstr>Arial</vt:lpstr>
      <vt:lpstr>Arial Black</vt:lpstr>
      <vt:lpstr>Calibri</vt:lpstr>
      <vt:lpstr>Congenial Black</vt:lpstr>
      <vt:lpstr>1_Office-tema</vt:lpstr>
      <vt:lpstr> Geert Hofstede </vt:lpstr>
      <vt:lpstr>The 6 cultural dimensions</vt:lpstr>
      <vt:lpstr>The 6 cultural dimensions</vt:lpstr>
      <vt:lpstr>Danmarks placering på kulturdimensionerne</vt:lpstr>
      <vt:lpstr> https://www.hofstede-insights.com/product/compare-countries/ </vt:lpstr>
      <vt:lpstr>Activity 5: Cultural misunderstandings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Ananas i egen juice</dc:title>
  <dc:creator>Janne Gaye (JGA - Kommunikationsansvarlig og udviklingskonsulent - SE - AK)</dc:creator>
  <cp:lastModifiedBy>Gitte Bækmark (GICH - konsulent - SE - AK)</cp:lastModifiedBy>
  <cp:revision>19</cp:revision>
  <cp:lastPrinted>2024-06-10T10:07:37Z</cp:lastPrinted>
  <dcterms:created xsi:type="dcterms:W3CDTF">2023-12-01T09:18:35Z</dcterms:created>
  <dcterms:modified xsi:type="dcterms:W3CDTF">2024-06-25T12:37:33Z</dcterms:modified>
</cp:coreProperties>
</file>