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147327807" r:id="rId9"/>
    <p:sldId id="264" r:id="rId10"/>
    <p:sldId id="266" r:id="rId11"/>
    <p:sldId id="269" r:id="rId12"/>
    <p:sldId id="267" r:id="rId13"/>
    <p:sldId id="268" r:id="rId14"/>
    <p:sldId id="265" r:id="rId15"/>
    <p:sldId id="277" r:id="rId16"/>
    <p:sldId id="278" r:id="rId17"/>
    <p:sldId id="270" r:id="rId18"/>
    <p:sldId id="2147327806" r:id="rId19"/>
    <p:sldId id="272" r:id="rId20"/>
    <p:sldId id="2147327808" r:id="rId21"/>
    <p:sldId id="273" r:id="rId22"/>
    <p:sldId id="274" r:id="rId23"/>
    <p:sldId id="275" r:id="rId24"/>
    <p:sldId id="2147327805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75717" autoAdjust="0"/>
  </p:normalViewPr>
  <p:slideViewPr>
    <p:cSldViewPr snapToGrid="0">
      <p:cViewPr varScale="1">
        <p:scale>
          <a:sx n="120" d="100"/>
          <a:sy n="120" d="100"/>
        </p:scale>
        <p:origin x="17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4F744-3F5D-4118-8708-4965C2F1B8B8}" type="datetimeFigureOut">
              <a:rPr lang="da-DK" smtClean="0"/>
              <a:t>22-05-2024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B7AC3-E235-45F9-9523-492A2BC0DEA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176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174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4217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7911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15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172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2053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3684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1865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42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313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starter med robotter </a:t>
            </a:r>
          </a:p>
          <a:p>
            <a:r>
              <a:rPr lang="da-DK" dirty="0"/>
              <a:t>Taler vi AI og robotter kan det sagtens være softwarerobotter – nu tænker vi fysisk. </a:t>
            </a:r>
          </a:p>
          <a:p>
            <a:r>
              <a:rPr lang="da-DK" dirty="0"/>
              <a:t>– fysiske robotter har typisk været </a:t>
            </a:r>
          </a:p>
          <a:p>
            <a:r>
              <a:rPr lang="da-DK" dirty="0"/>
              <a:t>Robotter hidtil har været </a:t>
            </a:r>
            <a:r>
              <a:rPr lang="da-DK" dirty="0" err="1"/>
              <a:t>speicaliserede</a:t>
            </a:r>
            <a:r>
              <a:rPr lang="da-DK" dirty="0"/>
              <a:t>, præcisionsopgaver og gentagne opgaver.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8383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3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1692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542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964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1036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B7AC3-E235-45F9-9523-492A2BC0DEA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825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4F11224-54B1-B4AD-FB7B-3F18C41A8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9D4519-5CB8-6F70-EAE1-1AD87898D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0879" y="3539685"/>
            <a:ext cx="672335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06535EE-1629-8130-AA44-D3DBD7D296A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97968" y="2418294"/>
            <a:ext cx="8906266" cy="1085850"/>
          </a:xfrm>
        </p:spPr>
        <p:txBody>
          <a:bodyPr>
            <a:normAutofit/>
          </a:bodyPr>
          <a:lstStyle>
            <a:lvl1pPr marL="0" indent="0" algn="r">
              <a:buNone/>
              <a:defRPr sz="6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E564BA8D-2508-132B-C245-A2047DF5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98" y="348879"/>
            <a:ext cx="1882965" cy="1835891"/>
          </a:xfrm>
          <a:prstGeom prst="rect">
            <a:avLst/>
          </a:prstGeom>
        </p:spPr>
      </p:pic>
      <p:pic>
        <p:nvPicPr>
          <p:cNvPr id="10" name="Billede 9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2E0A587A-1F6B-3B70-98CA-8B0C194DF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29" y="5808580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D18CFEB4-F4F3-AB50-B743-A1571FD3B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2" r="22636"/>
          <a:stretch/>
        </p:blipFill>
        <p:spPr>
          <a:xfrm>
            <a:off x="6808124" y="0"/>
            <a:ext cx="539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9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 descr="Et billede, der indeholder tekst, himmel, lys&#10;&#10;Automatisk genereret beskrivelse">
            <a:extLst>
              <a:ext uri="{FF2B5EF4-FFF2-40B4-BE49-F238E27FC236}">
                <a16:creationId xmlns:a16="http://schemas.microsoft.com/office/drawing/2014/main" id="{D3BBFB34-9216-1B34-CDF5-285EFA6FC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r="45132"/>
          <a:stretch/>
        </p:blipFill>
        <p:spPr>
          <a:xfrm flipH="1">
            <a:off x="6807662" y="0"/>
            <a:ext cx="5384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0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C986E5B9-D998-5A1C-4E4A-CAEEF5FC0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12192000" cy="6858000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39AEF96-6F76-76B5-AC87-B5DBF7BC4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642287"/>
            <a:ext cx="699205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Titel 13">
            <a:extLst>
              <a:ext uri="{FF2B5EF4-FFF2-40B4-BE49-F238E27FC236}">
                <a16:creationId xmlns:a16="http://schemas.microsoft.com/office/drawing/2014/main" id="{167ADA9B-728D-262D-7C69-A9B9745DC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6" name="Billede 5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29331DFD-EB69-DA68-FC94-2AA30F160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7" y="396516"/>
            <a:ext cx="1882965" cy="1835891"/>
          </a:xfrm>
          <a:prstGeom prst="rect">
            <a:avLst/>
          </a:prstGeom>
        </p:spPr>
      </p:pic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A392BE7C-A7CB-6D5A-C617-0C6D17965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874694"/>
            <a:ext cx="2161036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47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tekst, lys, svømmer, havbund&#10;&#10;Automatisk genereret beskrivelse">
            <a:extLst>
              <a:ext uri="{FF2B5EF4-FFF2-40B4-BE49-F238E27FC236}">
                <a16:creationId xmlns:a16="http://schemas.microsoft.com/office/drawing/2014/main" id="{DBA4AF3B-FB4B-4492-BBBE-0F1CC116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EF3ECCF-96AE-F101-4EC8-339449EEB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8849" y="3433692"/>
            <a:ext cx="680538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3" name="Titel 13">
            <a:extLst>
              <a:ext uri="{FF2B5EF4-FFF2-40B4-BE49-F238E27FC236}">
                <a16:creationId xmlns:a16="http://schemas.microsoft.com/office/drawing/2014/main" id="{00EDB6DC-9293-9F16-60AD-6C25CCB3B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5" name="Billede 4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06E66AD3-0EAD-5602-5C24-B845EE1E1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98" y="348879"/>
            <a:ext cx="1882965" cy="1835891"/>
          </a:xfrm>
          <a:prstGeom prst="rect">
            <a:avLst/>
          </a:prstGeom>
        </p:spPr>
      </p:pic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384B0DAE-62B2-6955-3DA3-3C995C817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96" y="5847928"/>
            <a:ext cx="2161036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364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6B67BB09-157F-2CAD-7791-81B947001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0734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5" name="Billede 4" descr="Et billede, der indeholder skærmbillede, vand/blågrøn, tegneserie, Turkis&#10;&#10;Automatisk genereret beskrivelse">
            <a:extLst>
              <a:ext uri="{FF2B5EF4-FFF2-40B4-BE49-F238E27FC236}">
                <a16:creationId xmlns:a16="http://schemas.microsoft.com/office/drawing/2014/main" id="{C76504BE-4235-EDF5-B4F1-3C262413B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56"/>
          <a:stretch/>
        </p:blipFill>
        <p:spPr>
          <a:xfrm>
            <a:off x="0" y="6492875"/>
            <a:ext cx="1219200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7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4" name="Billede 3" descr="Et billede, der indeholder dag&#10;&#10;Automatisk genereret beskrivelse">
            <a:extLst>
              <a:ext uri="{FF2B5EF4-FFF2-40B4-BE49-F238E27FC236}">
                <a16:creationId xmlns:a16="http://schemas.microsoft.com/office/drawing/2014/main" id="{57FE2773-4A38-4DFE-B879-BC5C56463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7"/>
          <a:stretch/>
        </p:blipFill>
        <p:spPr>
          <a:xfrm>
            <a:off x="0" y="6492874"/>
            <a:ext cx="1219200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7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Kode til nyhedsbrev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BAA44F-5A32-B2D4-A33A-2298B262C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997"/>
            <a:ext cx="5792195" cy="56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07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043D0-04BA-8B03-46C4-E40A0AFF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E7BA01-64FE-549D-FBE6-E57CE48D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BDD3DAE-4ABE-76A2-41AB-7656804D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3DB16-88A6-4139-A94F-1A5585D8A6C7}" type="datetimeFigureOut">
              <a:rPr lang="da-DK" smtClean="0"/>
              <a:t>22-05-2024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50C605-0329-7E31-A234-145299375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B35AFB-489C-0F45-A149-83F62943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0F7059EE-610E-4D7E-8240-AB3406D2CF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739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himmel, lys&#10;&#10;Automatisk genereret beskrivelse">
            <a:extLst>
              <a:ext uri="{FF2B5EF4-FFF2-40B4-BE49-F238E27FC236}">
                <a16:creationId xmlns:a16="http://schemas.microsoft.com/office/drawing/2014/main" id="{CCC07A10-B14C-E6FB-CC91-3913FDC5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05C2F880-D509-0F30-BF28-574080F53F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4751" y="3539685"/>
            <a:ext cx="7149482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4" name="Billede 3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DFC302B6-2616-7722-E817-15094B0F9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98" y="348879"/>
            <a:ext cx="1882965" cy="1835891"/>
          </a:xfrm>
          <a:prstGeom prst="rect">
            <a:avLst/>
          </a:prstGeom>
        </p:spPr>
      </p:pic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D29BB058-EF9F-4C82-14DE-E4DF9B673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29" y="5808580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2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8BFA9-5261-4CBA-6417-35A8C5F8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087570-04D7-584E-6150-1EC18327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A25169-C49B-E7B2-7017-CBB9FAE4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715E23E-B317-3DDE-CFF2-13FB917A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3DB16-88A6-4139-A94F-1A5585D8A6C7}" type="datetimeFigureOut">
              <a:rPr lang="da-DK" smtClean="0"/>
              <a:t>22-05-2024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65A413-186C-BE2F-CB93-47EF7DB1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2A251BA-27AD-97A5-2164-C4D47B30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0F7059EE-610E-4D7E-8240-AB3406D2CF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6589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D0877-AB1F-7E9E-E3E4-EFC87840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A49069C-59DE-F27E-18E0-401C873F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6119C7-3F9C-FD77-0CC4-C697E562B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744161B-E312-0F20-0966-7295770B2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C3D5732-C767-1FBF-B505-4EC3B243A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21D9473-0D27-4925-8E14-D5C9574F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3DB16-88A6-4139-A94F-1A5585D8A6C7}" type="datetimeFigureOut">
              <a:rPr lang="da-DK" smtClean="0"/>
              <a:t>22-05-2024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D4A9BDB-CDFC-A69A-1081-D9C21C4D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7E3F018-71A6-3967-23C3-43DE98A0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0F7059EE-610E-4D7E-8240-AB3406D2CF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1973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lt hv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BF18D-EF27-37D6-5B53-8315E1C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4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8FBF5-CBEC-47BE-BC1F-7CB0BBA52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8014452-4EDF-E8CB-5D29-250F31399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EE6428-F0CB-1649-BD6E-7B149DC6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3DB16-88A6-4139-A94F-1A5585D8A6C7}" type="datetimeFigureOut">
              <a:rPr lang="da-DK" smtClean="0"/>
              <a:t>22-05-2024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D5EE22-19BD-B557-23E2-D14D3BF3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64E70C-17A6-4841-FECB-C354581D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0F7059EE-610E-4D7E-8240-AB3406D2CFE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4475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5D17A56-8E7D-1E04-3659-9DE7B9AA6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40965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0D328D4-9B73-D23B-FDCE-343500AA3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64633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5" name="Billede 4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B59568F4-4456-F1F7-D5D1-DB7CC9FE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4" y="297245"/>
            <a:ext cx="1882965" cy="1835891"/>
          </a:xfrm>
          <a:prstGeom prst="rect">
            <a:avLst/>
          </a:prstGeom>
        </p:spPr>
      </p:pic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E653A895-8893-555C-DFD7-D028DF089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697641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89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746D052-F286-5516-D65C-44C3791DF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38"/>
            <a:ext cx="12215257" cy="6942338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40965"/>
            <a:ext cx="8235198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EcomTrainer</a:t>
            </a:r>
            <a:r>
              <a:rPr lang="da-DK" dirty="0"/>
              <a:t> Overskrift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0D328D4-9B73-D23B-FDCE-343500AA3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64633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4" name="Billede 3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E1CA1974-2C97-3BD6-7D6D-EA6C83A8F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0" y="246274"/>
            <a:ext cx="1882965" cy="1835891"/>
          </a:xfrm>
          <a:prstGeom prst="rect">
            <a:avLst/>
          </a:prstGeom>
        </p:spPr>
      </p:pic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0DD118B0-066D-5C36-D420-9D6E7FC8C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697641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68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ag&#10;&#10;Automatisk genereret beskrivelse">
            <a:extLst>
              <a:ext uri="{FF2B5EF4-FFF2-40B4-BE49-F238E27FC236}">
                <a16:creationId xmlns:a16="http://schemas.microsoft.com/office/drawing/2014/main" id="{92D99E4A-4E32-3CD4-1EE8-52C3BF0D3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33445151-E6DE-6871-28FF-E51481C291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841132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5" name="Billede 4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89D83E26-6240-0C5F-EFB4-9021D6A1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9" y="199250"/>
            <a:ext cx="1882965" cy="1835891"/>
          </a:xfrm>
          <a:prstGeom prst="rect">
            <a:avLst/>
          </a:prstGeom>
        </p:spPr>
      </p:pic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542F07F2-CD7C-DCB5-C5D6-B97B43926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697641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2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AA9A0-9529-142A-C30C-1B0EC9F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Ikoner</a:t>
            </a:r>
          </a:p>
        </p:txBody>
      </p:sp>
      <p:pic>
        <p:nvPicPr>
          <p:cNvPr id="3" name="Pladsholder til indhold 7">
            <a:extLst>
              <a:ext uri="{FF2B5EF4-FFF2-40B4-BE49-F238E27FC236}">
                <a16:creationId xmlns:a16="http://schemas.microsoft.com/office/drawing/2014/main" id="{A475B02A-89B1-E7FE-5945-29DE4E0C2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934085"/>
            <a:ext cx="3216820" cy="3134995"/>
          </a:xfrm>
          <a:prstGeom prst="rect">
            <a:avLst/>
          </a:prstGeom>
        </p:spPr>
      </p:pic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91BA843-F96B-CDB5-2A0C-F0C01469A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41" y="1386840"/>
            <a:ext cx="2637421" cy="2567940"/>
          </a:xfrm>
          <a:prstGeom prst="rect">
            <a:avLst/>
          </a:prstGeom>
        </p:spPr>
      </p:pic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58B3EA9-0C0D-5965-DAA7-3A46F3C5D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20" y="524192"/>
            <a:ext cx="4055922" cy="395478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E725990-5746-5D75-C58F-876F8294D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59" y="1386840"/>
            <a:ext cx="2433941" cy="2369820"/>
          </a:xfrm>
          <a:prstGeom prst="rect">
            <a:avLst/>
          </a:prstGeom>
        </p:spPr>
      </p:pic>
      <p:pic>
        <p:nvPicPr>
          <p:cNvPr id="7" name="Billede 6" descr="Et billede, der indeholder tekst, ur&#10;&#10;Automatisk genereret beskrivelse">
            <a:extLst>
              <a:ext uri="{FF2B5EF4-FFF2-40B4-BE49-F238E27FC236}">
                <a16:creationId xmlns:a16="http://schemas.microsoft.com/office/drawing/2014/main" id="{2EC1C0D1-1445-5F2E-7934-E78CD1139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3" y="3830500"/>
            <a:ext cx="2174987" cy="2662375"/>
          </a:xfrm>
          <a:prstGeom prst="rect">
            <a:avLst/>
          </a:prstGeom>
        </p:spPr>
      </p:pic>
      <p:pic>
        <p:nvPicPr>
          <p:cNvPr id="8" name="Billede 7" descr="Et billede, der indeholder tekst, skilt&#10;&#10;Automatisk genereret beskrivelse">
            <a:extLst>
              <a:ext uri="{FF2B5EF4-FFF2-40B4-BE49-F238E27FC236}">
                <a16:creationId xmlns:a16="http://schemas.microsoft.com/office/drawing/2014/main" id="{305E6159-F85B-E069-B39B-AF2D59E00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32" y="4646625"/>
            <a:ext cx="4901725" cy="1030123"/>
          </a:xfrm>
          <a:prstGeom prst="rect">
            <a:avLst/>
          </a:prstGeom>
        </p:spPr>
      </p:pic>
      <p:pic>
        <p:nvPicPr>
          <p:cNvPr id="9" name="Billede 8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3F158FA5-D0A8-35DE-F327-2A73F13CB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62" y="3759607"/>
            <a:ext cx="2730642" cy="26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28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20ED7-E2CA-8559-808A-1CC121837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Farveguide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896E22-C6B6-213C-BACB-61CA609C50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38325"/>
            <a:ext cx="10515600" cy="4654550"/>
          </a:xfrm>
        </p:spPr>
        <p:txBody>
          <a:bodyPr/>
          <a:lstStyle/>
          <a:p>
            <a:pPr>
              <a:buClrTx/>
            </a:pPr>
            <a:r>
              <a:rPr lang="da-DK" dirty="0">
                <a:solidFill>
                  <a:srgbClr val="FF8000"/>
                </a:solidFill>
              </a:rPr>
              <a:t>ORANGE: #FF8000</a:t>
            </a:r>
          </a:p>
          <a:p>
            <a:r>
              <a:rPr lang="da-DK" dirty="0">
                <a:solidFill>
                  <a:srgbClr val="3E6282"/>
                </a:solidFill>
              </a:rPr>
              <a:t>BLÅ (fra logo): #3E6282</a:t>
            </a:r>
          </a:p>
          <a:p>
            <a:r>
              <a:rPr lang="da-DK" dirty="0">
                <a:solidFill>
                  <a:srgbClr val="70A4D8"/>
                </a:solidFill>
              </a:rPr>
              <a:t>LYS BLÅ (fra ikoner): #70A4D8</a:t>
            </a:r>
          </a:p>
          <a:p>
            <a:r>
              <a:rPr lang="da-DK" dirty="0">
                <a:solidFill>
                  <a:srgbClr val="333F50"/>
                </a:solidFill>
              </a:rPr>
              <a:t>MØRKEBLÅ (overskrift): #333F50</a:t>
            </a:r>
          </a:p>
          <a:p>
            <a:r>
              <a:rPr lang="da-DK" dirty="0">
                <a:solidFill>
                  <a:srgbClr val="226572"/>
                </a:solidFill>
              </a:rPr>
              <a:t>GRØN-BLÅ: #226572</a:t>
            </a:r>
          </a:p>
          <a:p>
            <a:pPr marL="0" indent="0">
              <a:buNone/>
            </a:pPr>
            <a:endParaRPr lang="da-DK" dirty="0">
              <a:solidFill>
                <a:srgbClr val="70A4D8"/>
              </a:solidFill>
            </a:endParaRPr>
          </a:p>
          <a:p>
            <a:endParaRPr lang="da-DK" dirty="0">
              <a:solidFill>
                <a:srgbClr val="3E6282"/>
              </a:solidFill>
            </a:endParaRPr>
          </a:p>
          <a:p>
            <a:endParaRPr lang="da-DK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45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F8BBAD0-5974-624D-B381-5A98942E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028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ag&#10;&#10;Automatisk genereret beskrivelse">
            <a:extLst>
              <a:ext uri="{FF2B5EF4-FFF2-40B4-BE49-F238E27FC236}">
                <a16:creationId xmlns:a16="http://schemas.microsoft.com/office/drawing/2014/main" id="{95E59200-49A9-A9BC-A42B-C5B8B5E2D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288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7185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404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2A563-9558-81BB-4168-37177908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4851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6C434-CEB9-19E2-CB12-8B1190BDD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Skabelon til agenda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BE8E1AD-3B78-840E-8CEB-1C97FC7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3DB16-88A6-4139-A94F-1A5585D8A6C7}" type="datetimeFigureOut">
              <a:rPr lang="da-DK" smtClean="0"/>
              <a:t>22-05-2024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22B1D90-F448-F201-6B34-BB75DFF0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8FB0372-9357-41B3-7AB9-EA782C7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0F7059EE-610E-4D7E-8240-AB3406D2CFE1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86102A-E544-09D5-400F-FDC23FE0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51" y="920019"/>
            <a:ext cx="5148934" cy="5017962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51B3A47E-8DC9-CB95-EC35-1CF289DE9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95475"/>
            <a:ext cx="7013575" cy="3895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4166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t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BF18D-EF27-37D6-5B53-8315E1C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6526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7D1D99B-C7D6-8AB6-1074-15A32520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0DF195-0C62-97FA-E0F2-7549D29B2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8E107F78-FEE2-AF41-E55B-7934B73AD4EE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04" b="-335"/>
          <a:stretch/>
        </p:blipFill>
        <p:spPr>
          <a:xfrm>
            <a:off x="11305592" y="365125"/>
            <a:ext cx="564674" cy="5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K6y8DAPN_0?start=160&amp;feature=oembe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K6y8DAPN_0?start=21&amp;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Kp36MmRlXA?start=13&amp;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kkIAeMqASaY?feature=oembed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2DFg53Zhvw?start=25&amp;feature=oembed" TargetMode="Externa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XVvvRhiGjI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nscenterportalen.dk/dh/kunstig-intelligens-i-digital-hande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hyperlink" Target="https://www.linkedin.com/in/mortenchristoffersens/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cniyQYFU6M?feature=oembed" TargetMode="Externa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kauqXuc5oI?feature=oembed" TargetMode="Externa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Sq1QZB5baNw?feature=oembed" TargetMode="Externa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C2BE22E-4ED0-73F2-1D63-D4A4A5E5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899" y="2426512"/>
            <a:ext cx="6646333" cy="1325563"/>
          </a:xfrm>
        </p:spPr>
        <p:txBody>
          <a:bodyPr/>
          <a:lstStyle/>
          <a:p>
            <a:r>
              <a:rPr lang="en-US"/>
              <a:t>AI lynkursus</a:t>
            </a:r>
            <a:r>
              <a:rPr lang="en-US" sz="4000"/>
              <a:t> 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DE0019-BCF7-E788-585F-00CD4B7CD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4751" y="3539685"/>
            <a:ext cx="7149482" cy="766763"/>
          </a:xfrm>
        </p:spPr>
        <p:txBody>
          <a:bodyPr/>
          <a:lstStyle/>
          <a:p>
            <a:r>
              <a:rPr lang="en-US" sz="4000" dirty="0" err="1"/>
              <a:t>Trendupdate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24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62362-BA7D-C487-7AC8-8AA5510E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OpenAI - Sora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494D97E-501F-D981-0D6E-5C6D0C3F94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Genererer video i stedet for tekst</a:t>
            </a:r>
          </a:p>
          <a:p>
            <a:r>
              <a:rPr lang="da-DK" dirty="0"/>
              <a:t>Op til 1 minut</a:t>
            </a:r>
          </a:p>
          <a:p>
            <a:r>
              <a:rPr lang="da-DK" dirty="0"/>
              <a:t>Bygger op fra bunden</a:t>
            </a:r>
          </a:p>
          <a:p>
            <a:r>
              <a:rPr lang="da-DK" dirty="0"/>
              <a:t>Plads til forbedringer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1437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825E5-C818-C6E8-1AB6-CF800E1D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4FDA88-253F-1714-CA97-5529354F133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nlinemedier 3" title="Introducing Sora — OpenAI’s text-to-video model">
            <a:hlinkClick r:id="" action="ppaction://media"/>
            <a:extLst>
              <a:ext uri="{FF2B5EF4-FFF2-40B4-BE49-F238E27FC236}">
                <a16:creationId xmlns:a16="http://schemas.microsoft.com/office/drawing/2014/main" id="{BDF5049F-CBB1-6C9B-BFC9-C53E881102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9826"/>
            <a:ext cx="12192000" cy="68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2A65E-05F6-FD51-4007-BFD115D9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forskellen?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9F5B18-F9C8-9C85-8050-752A9D39FDF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Prompten:</a:t>
            </a:r>
          </a:p>
          <a:p>
            <a:pPr marL="0" indent="0">
              <a:buNone/>
            </a:pPr>
            <a:r>
              <a:rPr lang="en-US" i="1" dirty="0"/>
              <a:t>“A litter of golden retriever puppies playing in the snow. Their heads pop out of the snow.” 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71584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D694E-DDB1-DC97-E2F0-C2F6F384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6479448-A845-DFED-0C7A-CE44FD2683A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Onlinemedier 3" title="Introducing Sora — OpenAI’s text-to-video model">
            <a:hlinkClick r:id="" action="ppaction://media"/>
            <a:extLst>
              <a:ext uri="{FF2B5EF4-FFF2-40B4-BE49-F238E27FC236}">
                <a16:creationId xmlns:a16="http://schemas.microsoft.com/office/drawing/2014/main" id="{A657A7E0-1CF0-6EC5-D987-D98DD1B494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37B59-A50E-8CB2-DC11-10B42E38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Canva</a:t>
            </a:r>
          </a:p>
        </p:txBody>
      </p:sp>
      <p:pic>
        <p:nvPicPr>
          <p:cNvPr id="4" name="Copy of Prøv Magisk medie">
            <a:hlinkClick r:id="" action="ppaction://media"/>
            <a:extLst>
              <a:ext uri="{FF2B5EF4-FFF2-40B4-BE49-F238E27FC236}">
                <a16:creationId xmlns:a16="http://schemas.microsoft.com/office/drawing/2014/main" id="{2E3068F1-3BC5-5551-D959-1147BE974512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2209" y="1526651"/>
            <a:ext cx="9187581" cy="5168348"/>
          </a:xfrm>
        </p:spPr>
      </p:pic>
    </p:spTree>
    <p:extLst>
      <p:ext uri="{BB962C8B-B14F-4D97-AF65-F5344CB8AC3E}">
        <p14:creationId xmlns:p14="http://schemas.microsoft.com/office/powerpoint/2010/main" val="7511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AC6DE-31FD-663A-64BD-54BCC2E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kan vi bruge det?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5F5C76-F7E9-E8E7-D587-A758608900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Marketing</a:t>
            </a:r>
          </a:p>
          <a:p>
            <a:r>
              <a:rPr lang="da-DK" dirty="0"/>
              <a:t>SoMe</a:t>
            </a:r>
          </a:p>
          <a:p>
            <a:r>
              <a:rPr lang="da-DK" dirty="0"/>
              <a:t>Web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999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118A7BB-5564-506E-94FB-6C71C6E9F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Billede 5" descr="Et billede, der indeholder grafisk design, Grafik, skærmbillede, Farverigt&#10;&#10;Automatisk genereret beskrivelse">
            <a:extLst>
              <a:ext uri="{FF2B5EF4-FFF2-40B4-BE49-F238E27FC236}">
                <a16:creationId xmlns:a16="http://schemas.microsoft.com/office/drawing/2014/main" id="{8F3D8FBA-E73B-D4DC-5461-5B875BD4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1" b="11720"/>
          <a:stretch/>
        </p:blipFill>
        <p:spPr>
          <a:xfrm>
            <a:off x="-2190645" y="0"/>
            <a:ext cx="165732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871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A123C-16C7-156E-DD13-44AF14C0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Nyheder fra ChatGPT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9B21B0-A98B-E1FF-7DBF-E73F488F6AE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Opdateret sprogmodel – 4o </a:t>
            </a:r>
          </a:p>
          <a:p>
            <a:r>
              <a:rPr lang="da-DK" dirty="0"/>
              <a:t>Multimodal – billede (inkl. video), lyd, tekst</a:t>
            </a:r>
          </a:p>
          <a:p>
            <a:r>
              <a:rPr lang="da-DK" dirty="0"/>
              <a:t>Fra browser til desktop</a:t>
            </a:r>
          </a:p>
          <a:p>
            <a:r>
              <a:rPr lang="da-DK" dirty="0"/>
              <a:t>Alle får adgang</a:t>
            </a:r>
          </a:p>
          <a:p>
            <a:r>
              <a:rPr lang="da-DK" dirty="0"/>
              <a:t>Adgang til </a:t>
            </a:r>
            <a:r>
              <a:rPr lang="da-DK" dirty="0" err="1"/>
              <a:t>GPTs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579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EF889-B2A8-87EC-0780-0727D6F2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Vision</a:t>
            </a:r>
          </a:p>
        </p:txBody>
      </p:sp>
      <p:pic>
        <p:nvPicPr>
          <p:cNvPr id="4" name="Onlinemedier 3" title="Live demo of GPT-4o's vision capabilities">
            <a:hlinkClick r:id="" action="ppaction://media"/>
            <a:extLst>
              <a:ext uri="{FF2B5EF4-FFF2-40B4-BE49-F238E27FC236}">
                <a16:creationId xmlns:a16="http://schemas.microsoft.com/office/drawing/2014/main" id="{FDE1EBBB-D98E-D94C-75D1-F6091238A07C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300" y="1355467"/>
            <a:ext cx="8930640" cy="50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D83EA-399B-6649-2F31-C816165D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Assistent til møder</a:t>
            </a:r>
          </a:p>
        </p:txBody>
      </p:sp>
      <p:pic>
        <p:nvPicPr>
          <p:cNvPr id="6" name="Onlinemedier 5" title="Meeting AI with GPT-4o">
            <a:hlinkClick r:id="" action="ppaction://media"/>
            <a:extLst>
              <a:ext uri="{FF2B5EF4-FFF2-40B4-BE49-F238E27FC236}">
                <a16:creationId xmlns:a16="http://schemas.microsoft.com/office/drawing/2014/main" id="{D7E43209-472F-AC0B-F72F-3BF799EBA217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1276032"/>
            <a:ext cx="9891839" cy="55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56F8B7F-067C-DA17-F53E-224D2CB2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CEDE65B-C96C-C1DA-86CA-B86D361CDBE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Robotter og AI</a:t>
            </a:r>
          </a:p>
          <a:p>
            <a:r>
              <a:rPr lang="da-DK" dirty="0"/>
              <a:t>Generativ video</a:t>
            </a:r>
          </a:p>
          <a:p>
            <a:r>
              <a:rPr lang="da-DK" dirty="0"/>
              <a:t>Nyheder fra ChatGPT og Google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277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835C0-5EA8-47A8-F82D-29B05490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Kundeservice </a:t>
            </a:r>
          </a:p>
        </p:txBody>
      </p:sp>
      <p:pic>
        <p:nvPicPr>
          <p:cNvPr id="4" name="Onlinemedier 3" title="Live demo of GPT-4o realtime translation">
            <a:hlinkClick r:id="" action="ppaction://media"/>
            <a:extLst>
              <a:ext uri="{FF2B5EF4-FFF2-40B4-BE49-F238E27FC236}">
                <a16:creationId xmlns:a16="http://schemas.microsoft.com/office/drawing/2014/main" id="{ABF84425-F480-9D2C-8822-13C86404F2D1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19300" y="1795463"/>
            <a:ext cx="8151813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38C3D-9CFD-3DE7-FCD9-30D9E756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Google har gang i det samme</a:t>
            </a:r>
          </a:p>
        </p:txBody>
      </p:sp>
      <p:pic>
        <p:nvPicPr>
          <p:cNvPr id="4" name="Onlinemedier 3" title="Project Astra: Our vision for the future of AI assistants">
            <a:hlinkClick r:id="" action="ppaction://media"/>
            <a:extLst>
              <a:ext uri="{FF2B5EF4-FFF2-40B4-BE49-F238E27FC236}">
                <a16:creationId xmlns:a16="http://schemas.microsoft.com/office/drawing/2014/main" id="{C7F0BF32-D86D-F2BA-27BC-10840742B96D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300" y="1795463"/>
            <a:ext cx="8151813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23C6-1094-F629-EB8E-33BF27E0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32089" cy="1325563"/>
          </a:xfrm>
        </p:spPr>
        <p:txBody>
          <a:bodyPr/>
          <a:lstStyle/>
          <a:p>
            <a:r>
              <a:rPr lang="da-DK" dirty="0"/>
              <a:t>Den kritiske vinkel</a:t>
            </a:r>
          </a:p>
        </p:txBody>
      </p:sp>
      <p:pic>
        <p:nvPicPr>
          <p:cNvPr id="4" name="Billede 3" descr="Et billede, der indeholder skitse, tegning, kunst, illustration/afbildning&#10;&#10;Automatisk genereret beskrivelse">
            <a:extLst>
              <a:ext uri="{FF2B5EF4-FFF2-40B4-BE49-F238E27FC236}">
                <a16:creationId xmlns:a16="http://schemas.microsoft.com/office/drawing/2014/main" id="{B6AB2A82-EB18-1253-A0A0-FE3C5864D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9" y="-8890"/>
            <a:ext cx="5737225" cy="6866890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86DDFE-BEE1-406F-348B-ABDB2FEB1B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5848847" cy="4605337"/>
          </a:xfrm>
        </p:spPr>
        <p:txBody>
          <a:bodyPr/>
          <a:lstStyle/>
          <a:p>
            <a:r>
              <a:rPr lang="da-DK" dirty="0"/>
              <a:t>Integreret del af hverdagen</a:t>
            </a:r>
          </a:p>
          <a:p>
            <a:r>
              <a:rPr lang="da-DK" dirty="0"/>
              <a:t>Forstå brugen</a:t>
            </a:r>
          </a:p>
          <a:p>
            <a:r>
              <a:rPr lang="da-DK" dirty="0"/>
              <a:t>Datadisciplin – digitalt som fysisk</a:t>
            </a:r>
          </a:p>
        </p:txBody>
      </p:sp>
    </p:spTree>
    <p:extLst>
      <p:ext uri="{BB962C8B-B14F-4D97-AF65-F5344CB8AC3E}">
        <p14:creationId xmlns:p14="http://schemas.microsoft.com/office/powerpoint/2010/main" val="975284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FA7AA-0FD4-02C3-741A-8BC5243C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Akademiet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A45D2E-D5D1-194C-6343-5C754A918C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6043670" cy="4605337"/>
          </a:xfrm>
        </p:spPr>
        <p:txBody>
          <a:bodyPr/>
          <a:lstStyle/>
          <a:p>
            <a:r>
              <a:rPr lang="da-DK" dirty="0"/>
              <a:t>Lynkurser i efteråret</a:t>
            </a:r>
          </a:p>
          <a:p>
            <a:r>
              <a:rPr lang="da-DK" dirty="0"/>
              <a:t>Oplæg på 30 minutter</a:t>
            </a:r>
          </a:p>
          <a:p>
            <a:r>
              <a:rPr lang="da-DK" dirty="0"/>
              <a:t>Øvelser efterfølgende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Tidligere øvelser på videnscenterportalen:</a:t>
            </a:r>
          </a:p>
          <a:p>
            <a:r>
              <a:rPr lang="da-DK" dirty="0">
                <a:hlinkClick r:id="rId3"/>
              </a:rPr>
              <a:t>videnscenterportalen.dk/</a:t>
            </a:r>
            <a:r>
              <a:rPr lang="da-DK" dirty="0" err="1">
                <a:hlinkClick r:id="rId3"/>
              </a:rPr>
              <a:t>dh</a:t>
            </a:r>
            <a:r>
              <a:rPr lang="da-DK" dirty="0">
                <a:hlinkClick r:id="rId3"/>
              </a:rPr>
              <a:t>/kunstig-intelligens-i-digital-handel/</a:t>
            </a:r>
            <a:endParaRPr lang="da-DK" dirty="0"/>
          </a:p>
          <a:p>
            <a:endParaRPr lang="da-DK" dirty="0"/>
          </a:p>
        </p:txBody>
      </p:sp>
      <p:pic>
        <p:nvPicPr>
          <p:cNvPr id="5" name="Billede 4" descr="Et billede, der indeholder tekst, grafisk design, Grafik, logo&#10;&#10;Automatisk genereret beskrivelse">
            <a:extLst>
              <a:ext uri="{FF2B5EF4-FFF2-40B4-BE49-F238E27FC236}">
                <a16:creationId xmlns:a16="http://schemas.microsoft.com/office/drawing/2014/main" id="{B29FD07B-F321-1F01-7AC6-7AE60DB36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99" y="1825625"/>
            <a:ext cx="4551680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2FA0AE2-4DBF-3B61-1F28-C6A415BE4F76}"/>
              </a:ext>
            </a:extLst>
          </p:cNvPr>
          <p:cNvSpPr txBox="1"/>
          <p:nvPr/>
        </p:nvSpPr>
        <p:spPr>
          <a:xfrm rot="877435">
            <a:off x="7889737" y="5542549"/>
            <a:ext cx="1949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Tilmeld dig og dine elever her</a:t>
            </a:r>
          </a:p>
        </p:txBody>
      </p:sp>
      <p:pic>
        <p:nvPicPr>
          <p:cNvPr id="7" name="Billede 6" descr="Et billede, der indeholder Grafik, silhuet&#10;&#10;Automatisk genereret beskrivelse">
            <a:extLst>
              <a:ext uri="{FF2B5EF4-FFF2-40B4-BE49-F238E27FC236}">
                <a16:creationId xmlns:a16="http://schemas.microsoft.com/office/drawing/2014/main" id="{5E31C3DC-2179-1E00-DB00-2C596F80E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949">
            <a:off x="8860668" y="4658589"/>
            <a:ext cx="1076919" cy="1076919"/>
          </a:xfrm>
          <a:prstGeom prst="rect">
            <a:avLst/>
          </a:prstGeom>
        </p:spPr>
      </p:pic>
      <p:pic>
        <p:nvPicPr>
          <p:cNvPr id="8" name="Billede 7" descr="Et billede, der indeholder mønster, Symmetri, kvadratisk, design&#10;&#10;Automatisk genereret beskrivelse">
            <a:extLst>
              <a:ext uri="{FF2B5EF4-FFF2-40B4-BE49-F238E27FC236}">
                <a16:creationId xmlns:a16="http://schemas.microsoft.com/office/drawing/2014/main" id="{F6BDBC38-BD37-F6F8-F936-4FE5DC16B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69" y="4805562"/>
            <a:ext cx="1377574" cy="137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5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45B6B-9F7C-1A02-8C6F-3296355D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95" y="1054870"/>
            <a:ext cx="7814351" cy="1325563"/>
          </a:xfrm>
        </p:spPr>
        <p:txBody>
          <a:bodyPr>
            <a:noAutofit/>
          </a:bodyPr>
          <a:lstStyle/>
          <a:p>
            <a:r>
              <a:rPr lang="da-DK" sz="4800" dirty="0"/>
              <a:t>Morten Christoffersen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8639823-780E-5389-620B-B0CB775ED182}"/>
              </a:ext>
            </a:extLst>
          </p:cNvPr>
          <p:cNvSpPr txBox="1"/>
          <p:nvPr/>
        </p:nvSpPr>
        <p:spPr>
          <a:xfrm>
            <a:off x="730780" y="1953975"/>
            <a:ext cx="6334843" cy="744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3200" b="1" dirty="0">
                <a:solidFill>
                  <a:schemeClr val="bg1"/>
                </a:solidFill>
                <a:latin typeface="Raleway" pitchFamily="2" charset="0"/>
              </a:rPr>
              <a:t>Faglig konsulent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CE4C4604-E5A4-30A7-AE12-E4835635C265}"/>
              </a:ext>
            </a:extLst>
          </p:cNvPr>
          <p:cNvSpPr txBox="1"/>
          <p:nvPr/>
        </p:nvSpPr>
        <p:spPr>
          <a:xfrm rot="21041810">
            <a:off x="2391330" y="5178840"/>
            <a:ext cx="2263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  <a:latin typeface="Arial Black" panose="020B0A04020102020204" pitchFamily="34" charset="0"/>
              </a:rPr>
              <a:t>Connect gerne på LinkedIn </a:t>
            </a:r>
          </a:p>
        </p:txBody>
      </p:sp>
      <p:pic>
        <p:nvPicPr>
          <p:cNvPr id="24" name="Billede 23" descr="Et billede, der indeholder Grafik, sort-hvid&#10;&#10;Automatisk genereret beskrivelse">
            <a:extLst>
              <a:ext uri="{FF2B5EF4-FFF2-40B4-BE49-F238E27FC236}">
                <a16:creationId xmlns:a16="http://schemas.microsoft.com/office/drawing/2014/main" id="{F9248189-130A-8655-86A3-C556C2D6F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6350">
            <a:off x="2168760" y="4244119"/>
            <a:ext cx="1248607" cy="1248607"/>
          </a:xfrm>
          <a:prstGeom prst="rect">
            <a:avLst/>
          </a:prstGeom>
        </p:spPr>
      </p:pic>
      <p:sp>
        <p:nvSpPr>
          <p:cNvPr id="38" name="Tekstfelt 37">
            <a:extLst>
              <a:ext uri="{FF2B5EF4-FFF2-40B4-BE49-F238E27FC236}">
                <a16:creationId xmlns:a16="http://schemas.microsoft.com/office/drawing/2014/main" id="{0FFFC11A-0233-9F96-6F0A-7CFD4755AB63}"/>
              </a:ext>
            </a:extLst>
          </p:cNvPr>
          <p:cNvSpPr txBox="1"/>
          <p:nvPr/>
        </p:nvSpPr>
        <p:spPr>
          <a:xfrm>
            <a:off x="730780" y="2813105"/>
            <a:ext cx="6677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dirty="0">
                <a:solidFill>
                  <a:schemeClr val="bg1"/>
                </a:solidFill>
                <a:latin typeface="Raleway" pitchFamily="2" charset="0"/>
              </a:rPr>
              <a:t>morc@digitalhandel.dk</a:t>
            </a:r>
          </a:p>
          <a:p>
            <a:r>
              <a:rPr lang="da-DK" sz="2800" dirty="0">
                <a:solidFill>
                  <a:schemeClr val="bg1"/>
                </a:solidFill>
                <a:latin typeface="Raleway" pitchFamily="2" charset="0"/>
              </a:rPr>
              <a:t>4171 5705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D0131B4-064B-0493-962D-23B313C2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8317" y="2022723"/>
            <a:ext cx="4802187" cy="4802187"/>
          </a:xfrm>
          <a:prstGeom prst="rect">
            <a:avLst/>
          </a:prstGeom>
        </p:spPr>
      </p:pic>
      <p:pic>
        <p:nvPicPr>
          <p:cNvPr id="5" name="Billede 4" descr="Et billede, der indeholder mønster, sting&#10;&#10;Automatisk genereret beskrivelse">
            <a:hlinkClick r:id="rId5"/>
            <a:extLst>
              <a:ext uri="{FF2B5EF4-FFF2-40B4-BE49-F238E27FC236}">
                <a16:creationId xmlns:a16="http://schemas.microsoft.com/office/drawing/2014/main" id="{43AB1267-D1F9-A22B-5BBF-CB2BB8A2D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7" y="5077794"/>
            <a:ext cx="1450671" cy="14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4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5877C-8E37-75F0-E8DE-F1C11C1C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Robotter 🤖</a:t>
            </a:r>
          </a:p>
        </p:txBody>
      </p:sp>
      <p:pic>
        <p:nvPicPr>
          <p:cNvPr id="4" name="Onlinemedier 3" title="Heinz Automato 2">
            <a:hlinkClick r:id="" action="ppaction://media"/>
            <a:extLst>
              <a:ext uri="{FF2B5EF4-FFF2-40B4-BE49-F238E27FC236}">
                <a16:creationId xmlns:a16="http://schemas.microsoft.com/office/drawing/2014/main" id="{04462453-096C-5B90-0B3B-4A0EFA740399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80510" y="1690688"/>
            <a:ext cx="6686550" cy="50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68CA4-3E5F-8718-B3BF-8339AC3F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Robotter hidtil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D21E07-E1F7-C198-89E9-95010E4618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Specialiserede</a:t>
            </a:r>
          </a:p>
          <a:p>
            <a:r>
              <a:rPr lang="da-DK" dirty="0"/>
              <a:t>Præcise</a:t>
            </a:r>
          </a:p>
          <a:p>
            <a:r>
              <a:rPr lang="da-DK" dirty="0"/>
              <a:t>Gentagne opgaver</a:t>
            </a:r>
          </a:p>
          <a:p>
            <a:r>
              <a:rPr lang="da-DK" dirty="0"/>
              <a:t>Ikke meget AI</a:t>
            </a:r>
          </a:p>
          <a:p>
            <a:endParaRPr lang="da-DK" dirty="0"/>
          </a:p>
        </p:txBody>
      </p:sp>
      <p:pic>
        <p:nvPicPr>
          <p:cNvPr id="4" name="Onlinemedier 3" title="Work and innovation and machine use || Welding robot">
            <a:hlinkClick r:id="" action="ppaction://media"/>
            <a:extLst>
              <a:ext uri="{FF2B5EF4-FFF2-40B4-BE49-F238E27FC236}">
                <a16:creationId xmlns:a16="http://schemas.microsoft.com/office/drawing/2014/main" id="{C0CEDA6D-FB29-59C5-1FDE-7765F5A461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00279" y="0"/>
            <a:ext cx="387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80717-2DC2-EA5B-971E-5EFAD8A6A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Figure</a:t>
            </a:r>
            <a:r>
              <a:rPr lang="da-DK" dirty="0"/>
              <a:t> 01 X OpenAI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8F3E05-2ED4-6374-CA99-A43766CFB2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Du kan tale med den</a:t>
            </a:r>
          </a:p>
          <a:p>
            <a:r>
              <a:rPr lang="da-DK" dirty="0"/>
              <a:t>Den kan se</a:t>
            </a:r>
          </a:p>
          <a:p>
            <a:r>
              <a:rPr lang="da-DK" dirty="0"/>
              <a:t>Den kan bevæge sig</a:t>
            </a:r>
          </a:p>
          <a:p>
            <a:r>
              <a:rPr lang="da-DK" dirty="0"/>
              <a:t>Den kan ‘tænke’ på samme måde som ChatGPT</a:t>
            </a:r>
          </a:p>
          <a:p>
            <a:r>
              <a:rPr lang="da-DK" dirty="0"/>
              <a:t>Den kan udføre opgaver fysisk – ikke bare i tekst</a:t>
            </a:r>
          </a:p>
          <a:p>
            <a:endParaRPr lang="da-DK" dirty="0"/>
          </a:p>
        </p:txBody>
      </p:sp>
      <p:pic>
        <p:nvPicPr>
          <p:cNvPr id="4" name="Picture 2" descr="Figure">
            <a:extLst>
              <a:ext uri="{FF2B5EF4-FFF2-40B4-BE49-F238E27FC236}">
                <a16:creationId xmlns:a16="http://schemas.microsoft.com/office/drawing/2014/main" id="{706F7A96-44B9-1A0F-D8C6-FC98325B6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9"/>
          <a:stretch/>
        </p:blipFill>
        <p:spPr bwMode="auto">
          <a:xfrm>
            <a:off x="8808098" y="0"/>
            <a:ext cx="3383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5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411B3-CC8B-F586-C8AF-AE011A7E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nlinemedier 3" title="Figure Status Update - OpenAI Speech-to-Speech Reasoning">
            <a:hlinkClick r:id="" action="ppaction://media"/>
            <a:extLst>
              <a:ext uri="{FF2B5EF4-FFF2-40B4-BE49-F238E27FC236}">
                <a16:creationId xmlns:a16="http://schemas.microsoft.com/office/drawing/2014/main" id="{654889FC-C17D-6DC7-E4A7-1521020CE774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1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E8FC5-A699-E78A-0D55-95B3174A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Potentialet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82756E-870C-3E73-A3CA-2E8D53298EE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Trimme hylder</a:t>
            </a:r>
          </a:p>
          <a:p>
            <a:r>
              <a:rPr lang="da-DK" dirty="0"/>
              <a:t>Varemodtagelse</a:t>
            </a:r>
          </a:p>
          <a:p>
            <a:r>
              <a:rPr lang="da-DK" dirty="0"/>
              <a:t>Fylde op</a:t>
            </a:r>
          </a:p>
          <a:p>
            <a:r>
              <a:rPr lang="da-DK" dirty="0"/>
              <a:t>Status</a:t>
            </a:r>
          </a:p>
          <a:p>
            <a:r>
              <a:rPr lang="da-DK" dirty="0"/>
              <a:t>Hjælpe kunderne</a:t>
            </a:r>
          </a:p>
          <a:p>
            <a:r>
              <a:rPr lang="da-DK" dirty="0"/>
              <a:t>Finde ordrer</a:t>
            </a:r>
          </a:p>
          <a:p>
            <a:r>
              <a:rPr lang="da-DK" dirty="0"/>
              <a:t>Lægge tøj sammen</a:t>
            </a:r>
          </a:p>
          <a:p>
            <a:r>
              <a:rPr lang="da-DK" dirty="0"/>
              <a:t>…</a:t>
            </a:r>
          </a:p>
        </p:txBody>
      </p:sp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46E14FF9-F27C-B3CD-3BD0-86805A384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9"/>
          <a:stretch/>
        </p:blipFill>
        <p:spPr bwMode="auto">
          <a:xfrm>
            <a:off x="8808098" y="0"/>
            <a:ext cx="3383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2DFB59E-C90D-3CBE-FC9D-55B4A899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logo, gul, Font/skrifttype, tekst&#10;&#10;Automatisk genereret beskrivelse">
            <a:extLst>
              <a:ext uri="{FF2B5EF4-FFF2-40B4-BE49-F238E27FC236}">
                <a16:creationId xmlns:a16="http://schemas.microsoft.com/office/drawing/2014/main" id="{D24EB3E1-CD10-C3CD-CE89-6E2A985B79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963"/>
            <a:ext cx="12927013" cy="12927013"/>
          </a:xfrm>
        </p:spPr>
      </p:pic>
    </p:spTree>
    <p:extLst>
      <p:ext uri="{BB962C8B-B14F-4D97-AF65-F5344CB8AC3E}">
        <p14:creationId xmlns:p14="http://schemas.microsoft.com/office/powerpoint/2010/main" val="51343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45A5D-A7D4-EF08-8200-39588617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Video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C9E884-54F1-54AE-BF51-1B6D25FE2C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4902642" cy="4605337"/>
          </a:xfrm>
        </p:spPr>
        <p:txBody>
          <a:bodyPr/>
          <a:lstStyle/>
          <a:p>
            <a:r>
              <a:rPr lang="da-DK" dirty="0"/>
              <a:t>Tiltrækker opmærksomhed</a:t>
            </a:r>
          </a:p>
          <a:p>
            <a:r>
              <a:rPr lang="da-DK" dirty="0"/>
              <a:t>Hurtig afkodning </a:t>
            </a:r>
          </a:p>
          <a:p>
            <a:r>
              <a:rPr lang="da-DK" dirty="0"/>
              <a:t>Vække følelser</a:t>
            </a:r>
          </a:p>
          <a:p>
            <a:r>
              <a:rPr lang="da-DK" dirty="0"/>
              <a:t>Personligt præg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8" name="Billede 7" descr="Et billede, der indeholder tekst, Grafik, skærmbillede, grafisk design&#10;&#10;Automatisk genereret beskrivelse">
            <a:extLst>
              <a:ext uri="{FF2B5EF4-FFF2-40B4-BE49-F238E27FC236}">
                <a16:creationId xmlns:a16="http://schemas.microsoft.com/office/drawing/2014/main" id="{A395B22F-8C3C-9799-FA0F-0D5EDA73A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53" y="169068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07749"/>
      </p:ext>
    </p:extLst>
  </p:cSld>
  <p:clrMapOvr>
    <a:masterClrMapping/>
  </p:clrMapOvr>
</p:sld>
</file>

<file path=ppt/theme/theme1.xml><?xml version="1.0" encoding="utf-8"?>
<a:theme xmlns:a="http://schemas.openxmlformats.org/drawingml/2006/main" name="VCDH9_skabel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94127849-04A6-4952-9D22-E15C26E1ABD9}" vid="{79E6BFF9-D1AD-439B-B245-ACC1EC9E2A2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VCDH9_skabelon</Template>
  <TotalTime>485</TotalTime>
  <Words>293</Words>
  <Application>Microsoft Office PowerPoint</Application>
  <PresentationFormat>Widescreen</PresentationFormat>
  <Paragraphs>94</Paragraphs>
  <Slides>24</Slides>
  <Notes>17</Notes>
  <HiddenSlides>0</HiddenSlides>
  <MMClips>10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1" baseType="lpstr">
      <vt:lpstr>Aktiv Grotesk Black</vt:lpstr>
      <vt:lpstr>Aptos</vt:lpstr>
      <vt:lpstr>Arial</vt:lpstr>
      <vt:lpstr>Arial Black</vt:lpstr>
      <vt:lpstr>Calibri</vt:lpstr>
      <vt:lpstr>Raleway</vt:lpstr>
      <vt:lpstr>VCDH9_skabelon</vt:lpstr>
      <vt:lpstr>AI lynkursus </vt:lpstr>
      <vt:lpstr>Agenda</vt:lpstr>
      <vt:lpstr>Robotter 🤖</vt:lpstr>
      <vt:lpstr>Robotter hidtil</vt:lpstr>
      <vt:lpstr>Figure 01 X OpenAI</vt:lpstr>
      <vt:lpstr>PowerPoint-præsentation</vt:lpstr>
      <vt:lpstr>Potentialet</vt:lpstr>
      <vt:lpstr>PowerPoint-præsentation</vt:lpstr>
      <vt:lpstr>Video</vt:lpstr>
      <vt:lpstr>OpenAI - Sora</vt:lpstr>
      <vt:lpstr>PowerPoint-præsentation</vt:lpstr>
      <vt:lpstr>Hvad er forskellen?</vt:lpstr>
      <vt:lpstr>PowerPoint-præsentation</vt:lpstr>
      <vt:lpstr>Canva</vt:lpstr>
      <vt:lpstr>Hvor kan vi bruge det?</vt:lpstr>
      <vt:lpstr>PowerPoint-præsentation</vt:lpstr>
      <vt:lpstr>Nyheder fra ChatGPT</vt:lpstr>
      <vt:lpstr>Vision</vt:lpstr>
      <vt:lpstr>Assistent til møder</vt:lpstr>
      <vt:lpstr>Kundeservice </vt:lpstr>
      <vt:lpstr>Google har gang i det samme</vt:lpstr>
      <vt:lpstr>Den kritiske vinkel</vt:lpstr>
      <vt:lpstr>AI Akademiet</vt:lpstr>
      <vt:lpstr>Morten Christoffersen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lynkursus</dc:title>
  <dc:creator>Morten Christoffersen (MORC - konsulent - SE - AK)</dc:creator>
  <cp:lastModifiedBy>Morten Christoffersen (MORC - konsulent - SE - AK)</cp:lastModifiedBy>
  <cp:revision>7</cp:revision>
  <dcterms:created xsi:type="dcterms:W3CDTF">2024-05-16T09:03:52Z</dcterms:created>
  <dcterms:modified xsi:type="dcterms:W3CDTF">2024-05-22T07:46:38Z</dcterms:modified>
</cp:coreProperties>
</file>