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0"/>
  </p:notesMasterIdLst>
  <p:sldIdLst>
    <p:sldId id="2147327612" r:id="rId2"/>
    <p:sldId id="2147327569" r:id="rId3"/>
    <p:sldId id="311" r:id="rId4"/>
    <p:sldId id="312" r:id="rId5"/>
    <p:sldId id="2147327635" r:id="rId6"/>
    <p:sldId id="296" r:id="rId7"/>
    <p:sldId id="298" r:id="rId8"/>
    <p:sldId id="2147327565" r:id="rId9"/>
    <p:sldId id="2147327636" r:id="rId10"/>
    <p:sldId id="2147327574" r:id="rId11"/>
    <p:sldId id="313" r:id="rId12"/>
    <p:sldId id="2147327566" r:id="rId13"/>
    <p:sldId id="2147327567" r:id="rId14"/>
    <p:sldId id="299" r:id="rId15"/>
    <p:sldId id="315" r:id="rId16"/>
    <p:sldId id="337" r:id="rId17"/>
    <p:sldId id="338" r:id="rId18"/>
    <p:sldId id="2147327637" r:id="rId19"/>
    <p:sldId id="2147327638" r:id="rId20"/>
    <p:sldId id="2147327639" r:id="rId21"/>
    <p:sldId id="286" r:id="rId22"/>
    <p:sldId id="896" r:id="rId23"/>
    <p:sldId id="878" r:id="rId24"/>
    <p:sldId id="879" r:id="rId25"/>
    <p:sldId id="777" r:id="rId26"/>
    <p:sldId id="345" r:id="rId27"/>
    <p:sldId id="779" r:id="rId28"/>
    <p:sldId id="2147327640" r:id="rId29"/>
    <p:sldId id="842" r:id="rId30"/>
    <p:sldId id="2147327580" r:id="rId31"/>
    <p:sldId id="843" r:id="rId32"/>
    <p:sldId id="370" r:id="rId33"/>
    <p:sldId id="371" r:id="rId34"/>
    <p:sldId id="372" r:id="rId35"/>
    <p:sldId id="376" r:id="rId36"/>
    <p:sldId id="377" r:id="rId37"/>
    <p:sldId id="279" r:id="rId38"/>
    <p:sldId id="378" r:id="rId39"/>
    <p:sldId id="310" r:id="rId40"/>
    <p:sldId id="2147327703" r:id="rId41"/>
    <p:sldId id="2147327641" r:id="rId42"/>
    <p:sldId id="2147327531" r:id="rId43"/>
    <p:sldId id="2147327532" r:id="rId44"/>
    <p:sldId id="2147327533" r:id="rId45"/>
    <p:sldId id="2147327529" r:id="rId46"/>
    <p:sldId id="2147327530" r:id="rId47"/>
    <p:sldId id="2147327642" r:id="rId48"/>
    <p:sldId id="2147327535" r:id="rId49"/>
    <p:sldId id="2147327643" r:id="rId50"/>
    <p:sldId id="2147327540" r:id="rId51"/>
    <p:sldId id="2147327541" r:id="rId52"/>
    <p:sldId id="2147327542" r:id="rId53"/>
    <p:sldId id="2147327481" r:id="rId54"/>
    <p:sldId id="2147327544" r:id="rId55"/>
    <p:sldId id="2147327644" r:id="rId56"/>
    <p:sldId id="2147327645" r:id="rId57"/>
    <p:sldId id="343" r:id="rId58"/>
    <p:sldId id="2147327477" r:id="rId59"/>
    <p:sldId id="2147327646" r:id="rId60"/>
    <p:sldId id="2147327557" r:id="rId61"/>
    <p:sldId id="2147327647" r:id="rId62"/>
    <p:sldId id="2147327603" r:id="rId63"/>
    <p:sldId id="2147327555" r:id="rId64"/>
    <p:sldId id="2147327625" r:id="rId65"/>
    <p:sldId id="2147327648" r:id="rId66"/>
    <p:sldId id="2147327552" r:id="rId67"/>
    <p:sldId id="2147327649" r:id="rId68"/>
    <p:sldId id="2147327551" r:id="rId69"/>
    <p:sldId id="2147327547" r:id="rId70"/>
    <p:sldId id="2147327626" r:id="rId71"/>
    <p:sldId id="2147327650" r:id="rId72"/>
    <p:sldId id="2147327651" r:id="rId73"/>
    <p:sldId id="2147327652" r:id="rId74"/>
    <p:sldId id="2147327664" r:id="rId75"/>
    <p:sldId id="2147327653" r:id="rId76"/>
    <p:sldId id="366" r:id="rId77"/>
    <p:sldId id="2147327668" r:id="rId78"/>
    <p:sldId id="2147327654" r:id="rId79"/>
  </p:sldIdLst>
  <p:sldSz cx="12192000" cy="6858000"/>
  <p:notesSz cx="6858000" cy="9144000"/>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85" autoAdjust="0"/>
    <p:restoredTop sz="94660"/>
  </p:normalViewPr>
  <p:slideViewPr>
    <p:cSldViewPr snapToGrid="0">
      <p:cViewPr varScale="1">
        <p:scale>
          <a:sx n="82" d="100"/>
          <a:sy n="82" d="100"/>
        </p:scale>
        <p:origin x="120" y="10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a-DK"/>
          </a:p>
        </p:txBody>
      </p:sp>
      <p:sp>
        <p:nvSpPr>
          <p:cNvPr id="3" name="Pladsholder til dato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27A525F-9112-415F-8E82-C8BCE95BB478}" type="datetimeFigureOut">
              <a:rPr lang="da-DK" smtClean="0"/>
              <a:t>12-06-2023</a:t>
            </a:fld>
            <a:endParaRPr lang="da-DK"/>
          </a:p>
        </p:txBody>
      </p:sp>
      <p:sp>
        <p:nvSpPr>
          <p:cNvPr id="4" name="Pladsholder til slidebille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a-DK"/>
          </a:p>
        </p:txBody>
      </p:sp>
      <p:sp>
        <p:nvSpPr>
          <p:cNvPr id="5" name="Pladsholder til no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6" name="Pladsholder til sidefod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a-DK"/>
          </a:p>
        </p:txBody>
      </p:sp>
      <p:sp>
        <p:nvSpPr>
          <p:cNvPr id="7" name="Pladsholder til slide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729096-7D4C-4465-9249-4EACF91ADD2F}" type="slidenum">
              <a:rPr lang="da-DK" smtClean="0"/>
              <a:t>‹nr.›</a:t>
            </a:fld>
            <a:endParaRPr lang="da-DK"/>
          </a:p>
        </p:txBody>
      </p:sp>
    </p:spTree>
    <p:extLst>
      <p:ext uri="{BB962C8B-B14F-4D97-AF65-F5344CB8AC3E}">
        <p14:creationId xmlns:p14="http://schemas.microsoft.com/office/powerpoint/2010/main" val="14184450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a:t>Tryksager forsvinder, men nyheder består</a:t>
            </a:r>
          </a:p>
          <a:p>
            <a:r>
              <a:rPr lang="da-DK"/>
              <a:t>Mobilen og SoMe er fortsat i fremgang</a:t>
            </a:r>
          </a:p>
        </p:txBody>
      </p:sp>
      <p:sp>
        <p:nvSpPr>
          <p:cNvPr id="4" name="Pladsholder til slidenummer 3"/>
          <p:cNvSpPr>
            <a:spLocks noGrp="1"/>
          </p:cNvSpPr>
          <p:nvPr>
            <p:ph type="sldNum" sz="quarter" idx="5"/>
          </p:nvPr>
        </p:nvSpPr>
        <p:spPr/>
        <p:txBody>
          <a:bodyPr/>
          <a:lstStyle/>
          <a:p>
            <a:fld id="{EBAC1045-6A0E-41F1-9451-749E74672CAB}" type="slidenum">
              <a:rPr lang="da-DK" smtClean="0"/>
              <a:t>2</a:t>
            </a:fld>
            <a:endParaRPr lang="da-DK"/>
          </a:p>
        </p:txBody>
      </p:sp>
    </p:spTree>
    <p:extLst>
      <p:ext uri="{BB962C8B-B14F-4D97-AF65-F5344CB8AC3E}">
        <p14:creationId xmlns:p14="http://schemas.microsoft.com/office/powerpoint/2010/main" val="22884950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a:t>Alle kanaler kan tænkes ind</a:t>
            </a:r>
          </a:p>
        </p:txBody>
      </p:sp>
      <p:sp>
        <p:nvSpPr>
          <p:cNvPr id="4" name="Pladsholder til slidenummer 3"/>
          <p:cNvSpPr>
            <a:spLocks noGrp="1"/>
          </p:cNvSpPr>
          <p:nvPr>
            <p:ph type="sldNum" sz="quarter" idx="5"/>
          </p:nvPr>
        </p:nvSpPr>
        <p:spPr/>
        <p:txBody>
          <a:bodyPr/>
          <a:lstStyle/>
          <a:p>
            <a:fld id="{EBAC1045-6A0E-41F1-9451-749E74672CAB}" type="slidenum">
              <a:rPr lang="da-DK" smtClean="0"/>
              <a:t>23</a:t>
            </a:fld>
            <a:endParaRPr lang="da-DK"/>
          </a:p>
        </p:txBody>
      </p:sp>
    </p:spTree>
    <p:extLst>
      <p:ext uri="{BB962C8B-B14F-4D97-AF65-F5344CB8AC3E}">
        <p14:creationId xmlns:p14="http://schemas.microsoft.com/office/powerpoint/2010/main" val="23492062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a:t>Vi har dog særligt fokus på de betalte medier til vores opgave</a:t>
            </a:r>
          </a:p>
        </p:txBody>
      </p:sp>
      <p:sp>
        <p:nvSpPr>
          <p:cNvPr id="4" name="Pladsholder til slidenummer 3"/>
          <p:cNvSpPr>
            <a:spLocks noGrp="1"/>
          </p:cNvSpPr>
          <p:nvPr>
            <p:ph type="sldNum" sz="quarter" idx="5"/>
          </p:nvPr>
        </p:nvSpPr>
        <p:spPr/>
        <p:txBody>
          <a:bodyPr/>
          <a:lstStyle/>
          <a:p>
            <a:fld id="{EBAC1045-6A0E-41F1-9451-749E74672CAB}" type="slidenum">
              <a:rPr lang="da-DK" smtClean="0"/>
              <a:t>24</a:t>
            </a:fld>
            <a:endParaRPr lang="da-DK"/>
          </a:p>
        </p:txBody>
      </p:sp>
    </p:spTree>
    <p:extLst>
      <p:ext uri="{BB962C8B-B14F-4D97-AF65-F5344CB8AC3E}">
        <p14:creationId xmlns:p14="http://schemas.microsoft.com/office/powerpoint/2010/main" val="13805568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6"/>
        <p:cNvGrpSpPr/>
        <p:nvPr/>
      </p:nvGrpSpPr>
      <p:grpSpPr>
        <a:xfrm>
          <a:off x="0" y="0"/>
          <a:ext cx="0" cy="0"/>
          <a:chOff x="0" y="0"/>
          <a:chExt cx="0" cy="0"/>
        </a:xfrm>
      </p:grpSpPr>
      <p:sp>
        <p:nvSpPr>
          <p:cNvPr id="797" name="Google Shape;797;p2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98" name="Google Shape;798;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2"/>
        <p:cNvGrpSpPr/>
        <p:nvPr/>
      </p:nvGrpSpPr>
      <p:grpSpPr>
        <a:xfrm>
          <a:off x="0" y="0"/>
          <a:ext cx="0" cy="0"/>
          <a:chOff x="0" y="0"/>
          <a:chExt cx="0" cy="0"/>
        </a:xfrm>
      </p:grpSpPr>
      <p:sp>
        <p:nvSpPr>
          <p:cNvPr id="803" name="Google Shape;803;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04" name="Google Shape;804;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7"/>
        <p:cNvGrpSpPr/>
        <p:nvPr/>
      </p:nvGrpSpPr>
      <p:grpSpPr>
        <a:xfrm>
          <a:off x="0" y="0"/>
          <a:ext cx="0" cy="0"/>
          <a:chOff x="0" y="0"/>
          <a:chExt cx="0" cy="0"/>
        </a:xfrm>
      </p:grpSpPr>
      <p:sp>
        <p:nvSpPr>
          <p:cNvPr id="808" name="Google Shape;808;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09" name="Google Shape;809;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0"/>
        <p:cNvGrpSpPr/>
        <p:nvPr/>
      </p:nvGrpSpPr>
      <p:grpSpPr>
        <a:xfrm>
          <a:off x="0" y="0"/>
          <a:ext cx="0" cy="0"/>
          <a:chOff x="0" y="0"/>
          <a:chExt cx="0" cy="0"/>
        </a:xfrm>
      </p:grpSpPr>
      <p:sp>
        <p:nvSpPr>
          <p:cNvPr id="841" name="Google Shape;841;p5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42" name="Google Shape;842;p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5"/>
        <p:cNvGrpSpPr/>
        <p:nvPr/>
      </p:nvGrpSpPr>
      <p:grpSpPr>
        <a:xfrm>
          <a:off x="0" y="0"/>
          <a:ext cx="0" cy="0"/>
          <a:chOff x="0" y="0"/>
          <a:chExt cx="0" cy="0"/>
        </a:xfrm>
      </p:grpSpPr>
      <p:sp>
        <p:nvSpPr>
          <p:cNvPr id="846" name="Google Shape;846;p5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47" name="Google Shape;847;p5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7"/>
        <p:cNvGrpSpPr/>
        <p:nvPr/>
      </p:nvGrpSpPr>
      <p:grpSpPr>
        <a:xfrm>
          <a:off x="0" y="0"/>
          <a:ext cx="0" cy="0"/>
          <a:chOff x="0" y="0"/>
          <a:chExt cx="0" cy="0"/>
        </a:xfrm>
      </p:grpSpPr>
      <p:sp>
        <p:nvSpPr>
          <p:cNvPr id="868" name="Google Shape;868;p5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69" name="Google Shape;869;p5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5"/>
        <p:cNvGrpSpPr/>
        <p:nvPr/>
      </p:nvGrpSpPr>
      <p:grpSpPr>
        <a:xfrm>
          <a:off x="0" y="0"/>
          <a:ext cx="0" cy="0"/>
          <a:chOff x="0" y="0"/>
          <a:chExt cx="0" cy="0"/>
        </a:xfrm>
      </p:grpSpPr>
      <p:sp>
        <p:nvSpPr>
          <p:cNvPr id="876" name="Google Shape;876;p5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77" name="Google Shape;877;p5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2"/>
        <p:cNvGrpSpPr/>
        <p:nvPr/>
      </p:nvGrpSpPr>
      <p:grpSpPr>
        <a:xfrm>
          <a:off x="0" y="0"/>
          <a:ext cx="0" cy="0"/>
          <a:chOff x="0" y="0"/>
          <a:chExt cx="0" cy="0"/>
        </a:xfrm>
      </p:grpSpPr>
      <p:sp>
        <p:nvSpPr>
          <p:cNvPr id="913" name="Google Shape;913;p3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14" name="Google Shape;914;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643118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a:t>Medier fordelt på alder</a:t>
            </a:r>
          </a:p>
        </p:txBody>
      </p:sp>
      <p:sp>
        <p:nvSpPr>
          <p:cNvPr id="4" name="Pladsholder til slidenummer 3"/>
          <p:cNvSpPr>
            <a:spLocks noGrp="1"/>
          </p:cNvSpPr>
          <p:nvPr>
            <p:ph type="sldNum" sz="quarter" idx="5"/>
          </p:nvPr>
        </p:nvSpPr>
        <p:spPr/>
        <p:txBody>
          <a:bodyPr/>
          <a:lstStyle/>
          <a:p>
            <a:fld id="{EBAC1045-6A0E-41F1-9451-749E74672CAB}" type="slidenum">
              <a:rPr lang="da-DK" smtClean="0"/>
              <a:t>3</a:t>
            </a:fld>
            <a:endParaRPr lang="da-DK"/>
          </a:p>
        </p:txBody>
      </p:sp>
    </p:spTree>
    <p:extLst>
      <p:ext uri="{BB962C8B-B14F-4D97-AF65-F5344CB8AC3E}">
        <p14:creationId xmlns:p14="http://schemas.microsoft.com/office/powerpoint/2010/main" val="31884495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a:t>Alex </a:t>
            </a:r>
            <a:r>
              <a:rPr lang="da-DK" err="1"/>
              <a:t>Vanopslagh</a:t>
            </a:r>
            <a:endParaRPr lang="da-DK"/>
          </a:p>
        </p:txBody>
      </p:sp>
      <p:sp>
        <p:nvSpPr>
          <p:cNvPr id="4" name="Pladsholder til slidenummer 3"/>
          <p:cNvSpPr>
            <a:spLocks noGrp="1"/>
          </p:cNvSpPr>
          <p:nvPr>
            <p:ph type="sldNum" sz="quarter" idx="5"/>
          </p:nvPr>
        </p:nvSpPr>
        <p:spPr/>
        <p:txBody>
          <a:bodyPr/>
          <a:lstStyle/>
          <a:p>
            <a:fld id="{EBAC1045-6A0E-41F1-9451-749E74672CAB}" type="slidenum">
              <a:rPr lang="da-DK" smtClean="0"/>
              <a:t>43</a:t>
            </a:fld>
            <a:endParaRPr lang="da-DK"/>
          </a:p>
        </p:txBody>
      </p:sp>
    </p:spTree>
    <p:extLst>
      <p:ext uri="{BB962C8B-B14F-4D97-AF65-F5344CB8AC3E}">
        <p14:creationId xmlns:p14="http://schemas.microsoft.com/office/powerpoint/2010/main" val="33068943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2"/>
        <p:cNvGrpSpPr/>
        <p:nvPr/>
      </p:nvGrpSpPr>
      <p:grpSpPr>
        <a:xfrm>
          <a:off x="0" y="0"/>
          <a:ext cx="0" cy="0"/>
          <a:chOff x="0" y="0"/>
          <a:chExt cx="0" cy="0"/>
        </a:xfrm>
      </p:grpSpPr>
      <p:sp>
        <p:nvSpPr>
          <p:cNvPr id="913" name="Google Shape;913;p3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14" name="Google Shape;914;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8151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a:t>4 dages stop for brug af sociale medier fra ”Kick it out”</a:t>
            </a:r>
          </a:p>
        </p:txBody>
      </p:sp>
      <p:sp>
        <p:nvSpPr>
          <p:cNvPr id="4" name="Pladsholder til slidenummer 3"/>
          <p:cNvSpPr>
            <a:spLocks noGrp="1"/>
          </p:cNvSpPr>
          <p:nvPr>
            <p:ph type="sldNum" sz="quarter" idx="5"/>
          </p:nvPr>
        </p:nvSpPr>
        <p:spPr/>
        <p:txBody>
          <a:bodyPr/>
          <a:lstStyle/>
          <a:p>
            <a:fld id="{EBAC1045-6A0E-41F1-9451-749E74672CAB}" type="slidenum">
              <a:rPr lang="da-DK" smtClean="0"/>
              <a:t>51</a:t>
            </a:fld>
            <a:endParaRPr lang="da-DK"/>
          </a:p>
        </p:txBody>
      </p:sp>
    </p:spTree>
    <p:extLst>
      <p:ext uri="{BB962C8B-B14F-4D97-AF65-F5344CB8AC3E}">
        <p14:creationId xmlns:p14="http://schemas.microsoft.com/office/powerpoint/2010/main" val="41421655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a:t>Han ville bare kapitalisere på alle de følgere han har…</a:t>
            </a:r>
          </a:p>
        </p:txBody>
      </p:sp>
      <p:sp>
        <p:nvSpPr>
          <p:cNvPr id="4" name="Pladsholder til slidenummer 3"/>
          <p:cNvSpPr>
            <a:spLocks noGrp="1"/>
          </p:cNvSpPr>
          <p:nvPr>
            <p:ph type="sldNum" sz="quarter" idx="5"/>
          </p:nvPr>
        </p:nvSpPr>
        <p:spPr/>
        <p:txBody>
          <a:bodyPr/>
          <a:lstStyle/>
          <a:p>
            <a:fld id="{EBAC1045-6A0E-41F1-9451-749E74672CAB}" type="slidenum">
              <a:rPr lang="da-DK" smtClean="0"/>
              <a:t>53</a:t>
            </a:fld>
            <a:endParaRPr lang="da-DK"/>
          </a:p>
        </p:txBody>
      </p:sp>
    </p:spTree>
    <p:extLst>
      <p:ext uri="{BB962C8B-B14F-4D97-AF65-F5344CB8AC3E}">
        <p14:creationId xmlns:p14="http://schemas.microsoft.com/office/powerpoint/2010/main" val="6302530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2"/>
        <p:cNvGrpSpPr/>
        <p:nvPr/>
      </p:nvGrpSpPr>
      <p:grpSpPr>
        <a:xfrm>
          <a:off x="0" y="0"/>
          <a:ext cx="0" cy="0"/>
          <a:chOff x="0" y="0"/>
          <a:chExt cx="0" cy="0"/>
        </a:xfrm>
      </p:grpSpPr>
      <p:sp>
        <p:nvSpPr>
          <p:cNvPr id="913" name="Google Shape;913;p3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14" name="Google Shape;914;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017304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2"/>
        <p:cNvGrpSpPr/>
        <p:nvPr/>
      </p:nvGrpSpPr>
      <p:grpSpPr>
        <a:xfrm>
          <a:off x="0" y="0"/>
          <a:ext cx="0" cy="0"/>
          <a:chOff x="0" y="0"/>
          <a:chExt cx="0" cy="0"/>
        </a:xfrm>
      </p:grpSpPr>
      <p:sp>
        <p:nvSpPr>
          <p:cNvPr id="913" name="Google Shape;913;p3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14" name="Google Shape;914;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780733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a:t>Løs verdens problemer med en Pepsi (næsten 3 minutter lang)</a:t>
            </a:r>
          </a:p>
        </p:txBody>
      </p:sp>
      <p:sp>
        <p:nvSpPr>
          <p:cNvPr id="4" name="Pladsholder til slidenummer 3"/>
          <p:cNvSpPr>
            <a:spLocks noGrp="1"/>
          </p:cNvSpPr>
          <p:nvPr>
            <p:ph type="sldNum" sz="quarter" idx="5"/>
          </p:nvPr>
        </p:nvSpPr>
        <p:spPr/>
        <p:txBody>
          <a:bodyPr/>
          <a:lstStyle/>
          <a:p>
            <a:fld id="{EBAC1045-6A0E-41F1-9451-749E74672CAB}" type="slidenum">
              <a:rPr lang="da-DK" smtClean="0"/>
              <a:t>68</a:t>
            </a:fld>
            <a:endParaRPr lang="da-DK"/>
          </a:p>
        </p:txBody>
      </p:sp>
    </p:spTree>
    <p:extLst>
      <p:ext uri="{BB962C8B-B14F-4D97-AF65-F5344CB8AC3E}">
        <p14:creationId xmlns:p14="http://schemas.microsoft.com/office/powerpoint/2010/main" val="16564005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2"/>
        <p:cNvGrpSpPr/>
        <p:nvPr/>
      </p:nvGrpSpPr>
      <p:grpSpPr>
        <a:xfrm>
          <a:off x="0" y="0"/>
          <a:ext cx="0" cy="0"/>
          <a:chOff x="0" y="0"/>
          <a:chExt cx="0" cy="0"/>
        </a:xfrm>
      </p:grpSpPr>
      <p:sp>
        <p:nvSpPr>
          <p:cNvPr id="913" name="Google Shape;913;p3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14" name="Google Shape;914;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843498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2"/>
        <p:cNvGrpSpPr/>
        <p:nvPr/>
      </p:nvGrpSpPr>
      <p:grpSpPr>
        <a:xfrm>
          <a:off x="0" y="0"/>
          <a:ext cx="0" cy="0"/>
          <a:chOff x="0" y="0"/>
          <a:chExt cx="0" cy="0"/>
        </a:xfrm>
      </p:grpSpPr>
      <p:sp>
        <p:nvSpPr>
          <p:cNvPr id="913" name="Google Shape;913;p3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14" name="Google Shape;914;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775968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a:t>Medier fordelt over 5 årig periode</a:t>
            </a:r>
          </a:p>
        </p:txBody>
      </p:sp>
      <p:sp>
        <p:nvSpPr>
          <p:cNvPr id="4" name="Pladsholder til slidenummer 3"/>
          <p:cNvSpPr>
            <a:spLocks noGrp="1"/>
          </p:cNvSpPr>
          <p:nvPr>
            <p:ph type="sldNum" sz="quarter" idx="5"/>
          </p:nvPr>
        </p:nvSpPr>
        <p:spPr/>
        <p:txBody>
          <a:bodyPr/>
          <a:lstStyle/>
          <a:p>
            <a:fld id="{EBAC1045-6A0E-41F1-9451-749E74672CAB}" type="slidenum">
              <a:rPr lang="da-DK" smtClean="0"/>
              <a:t>4</a:t>
            </a:fld>
            <a:endParaRPr lang="da-DK"/>
          </a:p>
        </p:txBody>
      </p:sp>
    </p:spTree>
    <p:extLst>
      <p:ext uri="{BB962C8B-B14F-4D97-AF65-F5344CB8AC3E}">
        <p14:creationId xmlns:p14="http://schemas.microsoft.com/office/powerpoint/2010/main" val="3682937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a:t>ALLE er på nettet og faktisk en stor andel hos +71årige</a:t>
            </a:r>
          </a:p>
        </p:txBody>
      </p:sp>
      <p:sp>
        <p:nvSpPr>
          <p:cNvPr id="4" name="Pladsholder til slidenummer 3"/>
          <p:cNvSpPr>
            <a:spLocks noGrp="1"/>
          </p:cNvSpPr>
          <p:nvPr>
            <p:ph type="sldNum" sz="quarter" idx="5"/>
          </p:nvPr>
        </p:nvSpPr>
        <p:spPr/>
        <p:txBody>
          <a:bodyPr/>
          <a:lstStyle/>
          <a:p>
            <a:fld id="{EBAC1045-6A0E-41F1-9451-749E74672CAB}" type="slidenum">
              <a:rPr lang="da-DK" smtClean="0"/>
              <a:t>6</a:t>
            </a:fld>
            <a:endParaRPr lang="da-DK"/>
          </a:p>
        </p:txBody>
      </p:sp>
    </p:spTree>
    <p:extLst>
      <p:ext uri="{BB962C8B-B14F-4D97-AF65-F5344CB8AC3E}">
        <p14:creationId xmlns:p14="http://schemas.microsoft.com/office/powerpoint/2010/main" val="36406970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a:t>ALLE aldersgrupper er på mobil</a:t>
            </a:r>
          </a:p>
        </p:txBody>
      </p:sp>
      <p:sp>
        <p:nvSpPr>
          <p:cNvPr id="4" name="Pladsholder til slidenummer 3"/>
          <p:cNvSpPr>
            <a:spLocks noGrp="1"/>
          </p:cNvSpPr>
          <p:nvPr>
            <p:ph type="sldNum" sz="quarter" idx="5"/>
          </p:nvPr>
        </p:nvSpPr>
        <p:spPr/>
        <p:txBody>
          <a:bodyPr/>
          <a:lstStyle/>
          <a:p>
            <a:fld id="{EBAC1045-6A0E-41F1-9451-749E74672CAB}" type="slidenum">
              <a:rPr lang="da-DK" smtClean="0"/>
              <a:t>7</a:t>
            </a:fld>
            <a:endParaRPr lang="da-DK"/>
          </a:p>
        </p:txBody>
      </p:sp>
    </p:spTree>
    <p:extLst>
      <p:ext uri="{BB962C8B-B14F-4D97-AF65-F5344CB8AC3E}">
        <p14:creationId xmlns:p14="http://schemas.microsoft.com/office/powerpoint/2010/main" val="40091695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a:t>Streamingtjenester - topscorer</a:t>
            </a:r>
          </a:p>
        </p:txBody>
      </p:sp>
      <p:sp>
        <p:nvSpPr>
          <p:cNvPr id="4" name="Pladsholder til slidenummer 3"/>
          <p:cNvSpPr>
            <a:spLocks noGrp="1"/>
          </p:cNvSpPr>
          <p:nvPr>
            <p:ph type="sldNum" sz="quarter" idx="5"/>
          </p:nvPr>
        </p:nvSpPr>
        <p:spPr/>
        <p:txBody>
          <a:bodyPr/>
          <a:lstStyle/>
          <a:p>
            <a:fld id="{EBAC1045-6A0E-41F1-9451-749E74672CAB}" type="slidenum">
              <a:rPr lang="da-DK" smtClean="0"/>
              <a:t>8</a:t>
            </a:fld>
            <a:endParaRPr lang="da-DK"/>
          </a:p>
        </p:txBody>
      </p:sp>
    </p:spTree>
    <p:extLst>
      <p:ext uri="{BB962C8B-B14F-4D97-AF65-F5344CB8AC3E}">
        <p14:creationId xmlns:p14="http://schemas.microsoft.com/office/powerpoint/2010/main" val="34029511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a:t>Venner – tonen!</a:t>
            </a:r>
          </a:p>
          <a:p>
            <a:r>
              <a:rPr lang="da-DK"/>
              <a:t>Søge varer, informationer, inspiration og tilbud</a:t>
            </a:r>
          </a:p>
        </p:txBody>
      </p:sp>
      <p:sp>
        <p:nvSpPr>
          <p:cNvPr id="4" name="Pladsholder til slidenummer 3"/>
          <p:cNvSpPr>
            <a:spLocks noGrp="1"/>
          </p:cNvSpPr>
          <p:nvPr>
            <p:ph type="sldNum" sz="quarter" idx="5"/>
          </p:nvPr>
        </p:nvSpPr>
        <p:spPr/>
        <p:txBody>
          <a:bodyPr/>
          <a:lstStyle/>
          <a:p>
            <a:fld id="{EBAC1045-6A0E-41F1-9451-749E74672CAB}" type="slidenum">
              <a:rPr lang="da-DK" smtClean="0"/>
              <a:t>11</a:t>
            </a:fld>
            <a:endParaRPr lang="da-DK"/>
          </a:p>
        </p:txBody>
      </p:sp>
    </p:spTree>
    <p:extLst>
      <p:ext uri="{BB962C8B-B14F-4D97-AF65-F5344CB8AC3E}">
        <p14:creationId xmlns:p14="http://schemas.microsoft.com/office/powerpoint/2010/main" val="31660045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a:p>
            <a:r>
              <a:rPr lang="da-DK"/>
              <a:t>De største er FB, MSB, INSTA og YT</a:t>
            </a:r>
          </a:p>
          <a:p>
            <a:r>
              <a:rPr lang="da-DK"/>
              <a:t>65% er på FB hver dag</a:t>
            </a:r>
          </a:p>
          <a:p>
            <a:r>
              <a:rPr lang="da-DK"/>
              <a:t>Hvorfor er der anførselstegn på ”B2B og ”B2C”?</a:t>
            </a:r>
          </a:p>
        </p:txBody>
      </p:sp>
      <p:sp>
        <p:nvSpPr>
          <p:cNvPr id="4" name="Pladsholder til slidenummer 3"/>
          <p:cNvSpPr>
            <a:spLocks noGrp="1"/>
          </p:cNvSpPr>
          <p:nvPr>
            <p:ph type="sldNum" sz="quarter" idx="5"/>
          </p:nvPr>
        </p:nvSpPr>
        <p:spPr/>
        <p:txBody>
          <a:bodyPr/>
          <a:lstStyle/>
          <a:p>
            <a:fld id="{EBAC1045-6A0E-41F1-9451-749E74672CAB}" type="slidenum">
              <a:rPr lang="da-DK" smtClean="0"/>
              <a:t>12</a:t>
            </a:fld>
            <a:endParaRPr lang="da-DK"/>
          </a:p>
        </p:txBody>
      </p:sp>
    </p:spTree>
    <p:extLst>
      <p:ext uri="{BB962C8B-B14F-4D97-AF65-F5344CB8AC3E}">
        <p14:creationId xmlns:p14="http://schemas.microsoft.com/office/powerpoint/2010/main" val="5865698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2"/>
        <p:cNvGrpSpPr/>
        <p:nvPr/>
      </p:nvGrpSpPr>
      <p:grpSpPr>
        <a:xfrm>
          <a:off x="0" y="0"/>
          <a:ext cx="0" cy="0"/>
          <a:chOff x="0" y="0"/>
          <a:chExt cx="0" cy="0"/>
        </a:xfrm>
      </p:grpSpPr>
      <p:sp>
        <p:nvSpPr>
          <p:cNvPr id="913" name="Google Shape;913;p3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14" name="Google Shape;914;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612437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slid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A19BF4-F39E-4DBB-6229-2721834D5AA5}"/>
              </a:ext>
            </a:extLst>
          </p:cNvPr>
          <p:cNvSpPr>
            <a:spLocks noGrp="1"/>
          </p:cNvSpPr>
          <p:nvPr>
            <p:ph type="ctrTitle"/>
          </p:nvPr>
        </p:nvSpPr>
        <p:spPr>
          <a:xfrm>
            <a:off x="1524000" y="1122363"/>
            <a:ext cx="9144000" cy="2387600"/>
          </a:xfrm>
        </p:spPr>
        <p:txBody>
          <a:bodyPr anchor="b"/>
          <a:lstStyle>
            <a:lvl1pPr algn="ctr">
              <a:defRPr sz="6000"/>
            </a:lvl1pPr>
          </a:lstStyle>
          <a:p>
            <a:r>
              <a:rPr lang="da-DK"/>
              <a:t>Klik for at redigere titeltypografien i masteren</a:t>
            </a:r>
          </a:p>
        </p:txBody>
      </p:sp>
      <p:sp>
        <p:nvSpPr>
          <p:cNvPr id="3" name="Undertitel 2">
            <a:extLst>
              <a:ext uri="{FF2B5EF4-FFF2-40B4-BE49-F238E27FC236}">
                <a16:creationId xmlns:a16="http://schemas.microsoft.com/office/drawing/2014/main" id="{4B58DDBC-F017-DB75-2C39-B3AB0D02E22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a:t>Klik for at redigere undertiteltypografien i masteren</a:t>
            </a:r>
          </a:p>
        </p:txBody>
      </p:sp>
      <p:sp>
        <p:nvSpPr>
          <p:cNvPr id="4" name="Pladsholder til dato 3">
            <a:extLst>
              <a:ext uri="{FF2B5EF4-FFF2-40B4-BE49-F238E27FC236}">
                <a16:creationId xmlns:a16="http://schemas.microsoft.com/office/drawing/2014/main" id="{D5CD3C12-F114-6787-0F99-A8E106114E31}"/>
              </a:ext>
            </a:extLst>
          </p:cNvPr>
          <p:cNvSpPr>
            <a:spLocks noGrp="1"/>
          </p:cNvSpPr>
          <p:nvPr>
            <p:ph type="dt" sz="half" idx="10"/>
          </p:nvPr>
        </p:nvSpPr>
        <p:spPr/>
        <p:txBody>
          <a:bodyPr/>
          <a:lstStyle/>
          <a:p>
            <a:fld id="{5EE054A8-91BB-4393-8F4F-30F9B3E79A66}" type="datetimeFigureOut">
              <a:rPr lang="da-DK" smtClean="0"/>
              <a:t>12-06-2023</a:t>
            </a:fld>
            <a:endParaRPr lang="da-DK"/>
          </a:p>
        </p:txBody>
      </p:sp>
      <p:sp>
        <p:nvSpPr>
          <p:cNvPr id="5" name="Pladsholder til sidefod 4">
            <a:extLst>
              <a:ext uri="{FF2B5EF4-FFF2-40B4-BE49-F238E27FC236}">
                <a16:creationId xmlns:a16="http://schemas.microsoft.com/office/drawing/2014/main" id="{D86B56A3-BDD6-37CE-D630-E3CBB01C1EF1}"/>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C55AE6F8-0F32-9B72-E3D1-77437FA74BCE}"/>
              </a:ext>
            </a:extLst>
          </p:cNvPr>
          <p:cNvSpPr>
            <a:spLocks noGrp="1"/>
          </p:cNvSpPr>
          <p:nvPr>
            <p:ph type="sldNum" sz="quarter" idx="12"/>
          </p:nvPr>
        </p:nvSpPr>
        <p:spPr/>
        <p:txBody>
          <a:bodyPr/>
          <a:lstStyle/>
          <a:p>
            <a:fld id="{E663416B-8736-4384-B70F-95881781B8AD}" type="slidenum">
              <a:rPr lang="da-DK" smtClean="0"/>
              <a:t>‹nr.›</a:t>
            </a:fld>
            <a:endParaRPr lang="da-DK"/>
          </a:p>
        </p:txBody>
      </p:sp>
    </p:spTree>
    <p:extLst>
      <p:ext uri="{BB962C8B-B14F-4D97-AF65-F5344CB8AC3E}">
        <p14:creationId xmlns:p14="http://schemas.microsoft.com/office/powerpoint/2010/main" val="6266907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163313B-3529-3A91-EDD8-49B3FFBDD7ED}"/>
              </a:ext>
            </a:extLst>
          </p:cNvPr>
          <p:cNvSpPr>
            <a:spLocks noGrp="1"/>
          </p:cNvSpPr>
          <p:nvPr>
            <p:ph type="title"/>
          </p:nvPr>
        </p:nvSpPr>
        <p:spPr/>
        <p:txBody>
          <a:bodyPr/>
          <a:lstStyle/>
          <a:p>
            <a:r>
              <a:rPr lang="da-DK"/>
              <a:t>Klik for at redigere titeltypografien i masteren</a:t>
            </a:r>
          </a:p>
        </p:txBody>
      </p:sp>
      <p:sp>
        <p:nvSpPr>
          <p:cNvPr id="3" name="Pladsholder til lodret titel 2">
            <a:extLst>
              <a:ext uri="{FF2B5EF4-FFF2-40B4-BE49-F238E27FC236}">
                <a16:creationId xmlns:a16="http://schemas.microsoft.com/office/drawing/2014/main" id="{A03C94EA-AA0C-8D10-48CF-138860DA5FDF}"/>
              </a:ext>
            </a:extLst>
          </p:cNvPr>
          <p:cNvSpPr>
            <a:spLocks noGrp="1"/>
          </p:cNvSpPr>
          <p:nvPr>
            <p:ph type="body" orient="vert" idx="1"/>
          </p:nvPr>
        </p:nvSpPr>
        <p:spPr/>
        <p:txBody>
          <a:bodyPr vert="eaVert"/>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FDAA58E0-C4D9-02D4-69E4-4A59701E17BD}"/>
              </a:ext>
            </a:extLst>
          </p:cNvPr>
          <p:cNvSpPr>
            <a:spLocks noGrp="1"/>
          </p:cNvSpPr>
          <p:nvPr>
            <p:ph type="dt" sz="half" idx="10"/>
          </p:nvPr>
        </p:nvSpPr>
        <p:spPr/>
        <p:txBody>
          <a:bodyPr/>
          <a:lstStyle/>
          <a:p>
            <a:fld id="{5EE054A8-91BB-4393-8F4F-30F9B3E79A66}" type="datetimeFigureOut">
              <a:rPr lang="da-DK" smtClean="0"/>
              <a:t>12-06-2023</a:t>
            </a:fld>
            <a:endParaRPr lang="da-DK"/>
          </a:p>
        </p:txBody>
      </p:sp>
      <p:sp>
        <p:nvSpPr>
          <p:cNvPr id="5" name="Pladsholder til sidefod 4">
            <a:extLst>
              <a:ext uri="{FF2B5EF4-FFF2-40B4-BE49-F238E27FC236}">
                <a16:creationId xmlns:a16="http://schemas.microsoft.com/office/drawing/2014/main" id="{3131A564-D513-B0AC-004C-91BF702DF85E}"/>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B520AC71-1329-6A25-8195-37CD5293A18D}"/>
              </a:ext>
            </a:extLst>
          </p:cNvPr>
          <p:cNvSpPr>
            <a:spLocks noGrp="1"/>
          </p:cNvSpPr>
          <p:nvPr>
            <p:ph type="sldNum" sz="quarter" idx="12"/>
          </p:nvPr>
        </p:nvSpPr>
        <p:spPr/>
        <p:txBody>
          <a:bodyPr/>
          <a:lstStyle/>
          <a:p>
            <a:fld id="{E663416B-8736-4384-B70F-95881781B8AD}" type="slidenum">
              <a:rPr lang="da-DK" smtClean="0"/>
              <a:t>‹nr.›</a:t>
            </a:fld>
            <a:endParaRPr lang="da-DK"/>
          </a:p>
        </p:txBody>
      </p:sp>
    </p:spTree>
    <p:extLst>
      <p:ext uri="{BB962C8B-B14F-4D97-AF65-F5344CB8AC3E}">
        <p14:creationId xmlns:p14="http://schemas.microsoft.com/office/powerpoint/2010/main" val="5886500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Lodret titel 1">
            <a:extLst>
              <a:ext uri="{FF2B5EF4-FFF2-40B4-BE49-F238E27FC236}">
                <a16:creationId xmlns:a16="http://schemas.microsoft.com/office/drawing/2014/main" id="{7ED66E14-263E-5F3E-15B4-3377424046D7}"/>
              </a:ext>
            </a:extLst>
          </p:cNvPr>
          <p:cNvSpPr>
            <a:spLocks noGrp="1"/>
          </p:cNvSpPr>
          <p:nvPr>
            <p:ph type="title" orient="vert"/>
          </p:nvPr>
        </p:nvSpPr>
        <p:spPr>
          <a:xfrm>
            <a:off x="8724900" y="365125"/>
            <a:ext cx="2628900" cy="5811838"/>
          </a:xfrm>
        </p:spPr>
        <p:txBody>
          <a:bodyPr vert="eaVert"/>
          <a:lstStyle/>
          <a:p>
            <a:r>
              <a:rPr lang="da-DK"/>
              <a:t>Klik for at redigere titeltypografien i masteren</a:t>
            </a:r>
          </a:p>
        </p:txBody>
      </p:sp>
      <p:sp>
        <p:nvSpPr>
          <p:cNvPr id="3" name="Pladsholder til lodret titel 2">
            <a:extLst>
              <a:ext uri="{FF2B5EF4-FFF2-40B4-BE49-F238E27FC236}">
                <a16:creationId xmlns:a16="http://schemas.microsoft.com/office/drawing/2014/main" id="{56CE4E54-CDB4-1961-AEF9-6D0018AAAC86}"/>
              </a:ext>
            </a:extLst>
          </p:cNvPr>
          <p:cNvSpPr>
            <a:spLocks noGrp="1"/>
          </p:cNvSpPr>
          <p:nvPr>
            <p:ph type="body" orient="vert" idx="1"/>
          </p:nvPr>
        </p:nvSpPr>
        <p:spPr>
          <a:xfrm>
            <a:off x="838200" y="365125"/>
            <a:ext cx="7734300" cy="5811838"/>
          </a:xfrm>
        </p:spPr>
        <p:txBody>
          <a:bodyPr vert="eaVert"/>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5B4E7648-4B22-09EB-3F6F-B2447B1E25AC}"/>
              </a:ext>
            </a:extLst>
          </p:cNvPr>
          <p:cNvSpPr>
            <a:spLocks noGrp="1"/>
          </p:cNvSpPr>
          <p:nvPr>
            <p:ph type="dt" sz="half" idx="10"/>
          </p:nvPr>
        </p:nvSpPr>
        <p:spPr/>
        <p:txBody>
          <a:bodyPr/>
          <a:lstStyle/>
          <a:p>
            <a:fld id="{5EE054A8-91BB-4393-8F4F-30F9B3E79A66}" type="datetimeFigureOut">
              <a:rPr lang="da-DK" smtClean="0"/>
              <a:t>12-06-2023</a:t>
            </a:fld>
            <a:endParaRPr lang="da-DK"/>
          </a:p>
        </p:txBody>
      </p:sp>
      <p:sp>
        <p:nvSpPr>
          <p:cNvPr id="5" name="Pladsholder til sidefod 4">
            <a:extLst>
              <a:ext uri="{FF2B5EF4-FFF2-40B4-BE49-F238E27FC236}">
                <a16:creationId xmlns:a16="http://schemas.microsoft.com/office/drawing/2014/main" id="{099C8ECD-5F5B-9F95-5DCF-076506FBE70A}"/>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67925E84-534E-4662-C540-D2A389257D20}"/>
              </a:ext>
            </a:extLst>
          </p:cNvPr>
          <p:cNvSpPr>
            <a:spLocks noGrp="1"/>
          </p:cNvSpPr>
          <p:nvPr>
            <p:ph type="sldNum" sz="quarter" idx="12"/>
          </p:nvPr>
        </p:nvSpPr>
        <p:spPr/>
        <p:txBody>
          <a:bodyPr/>
          <a:lstStyle/>
          <a:p>
            <a:fld id="{E663416B-8736-4384-B70F-95881781B8AD}" type="slidenum">
              <a:rPr lang="da-DK" smtClean="0"/>
              <a:t>‹nr.›</a:t>
            </a:fld>
            <a:endParaRPr lang="da-DK"/>
          </a:p>
        </p:txBody>
      </p:sp>
    </p:spTree>
    <p:extLst>
      <p:ext uri="{BB962C8B-B14F-4D97-AF65-F5344CB8AC3E}">
        <p14:creationId xmlns:p14="http://schemas.microsoft.com/office/powerpoint/2010/main" val="35617161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Nyt emne 2">
    <p:spTree>
      <p:nvGrpSpPr>
        <p:cNvPr id="1" name=""/>
        <p:cNvGrpSpPr/>
        <p:nvPr/>
      </p:nvGrpSpPr>
      <p:grpSpPr>
        <a:xfrm>
          <a:off x="0" y="0"/>
          <a:ext cx="0" cy="0"/>
          <a:chOff x="0" y="0"/>
          <a:chExt cx="0" cy="0"/>
        </a:xfrm>
      </p:grpSpPr>
      <p:pic>
        <p:nvPicPr>
          <p:cNvPr id="6" name="Billede 5" descr="Et billede, der indeholder blomst, plante, hvirvelløse dyr, krabbe/fladlus&#10;&#10;Automatisk genereret beskrivelse">
            <a:extLst>
              <a:ext uri="{FF2B5EF4-FFF2-40B4-BE49-F238E27FC236}">
                <a16:creationId xmlns:a16="http://schemas.microsoft.com/office/drawing/2014/main" id="{EEFFF7D3-88CA-9414-392E-79B2B90AB03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815" y="-39999"/>
            <a:ext cx="12462708" cy="7006063"/>
          </a:xfrm>
          <a:prstGeom prst="rect">
            <a:avLst/>
          </a:prstGeom>
        </p:spPr>
      </p:pic>
      <p:sp>
        <p:nvSpPr>
          <p:cNvPr id="14" name="Titel 13">
            <a:extLst>
              <a:ext uri="{FF2B5EF4-FFF2-40B4-BE49-F238E27FC236}">
                <a16:creationId xmlns:a16="http://schemas.microsoft.com/office/drawing/2014/main" id="{CBAF3F92-B8BF-6789-5D49-38A4DB2A43E6}"/>
              </a:ext>
            </a:extLst>
          </p:cNvPr>
          <p:cNvSpPr>
            <a:spLocks noGrp="1"/>
          </p:cNvSpPr>
          <p:nvPr>
            <p:ph type="title" hasCustomPrompt="1"/>
          </p:nvPr>
        </p:nvSpPr>
        <p:spPr>
          <a:xfrm>
            <a:off x="731520" y="2640965"/>
            <a:ext cx="8146473" cy="1325563"/>
          </a:xfrm>
        </p:spPr>
        <p:txBody>
          <a:bodyPr>
            <a:normAutofit/>
          </a:bodyPr>
          <a:lstStyle>
            <a:lvl1pPr algn="l">
              <a:defRPr sz="5400">
                <a:solidFill>
                  <a:schemeClr val="bg1"/>
                </a:solidFill>
                <a:latin typeface="Congenial Black" panose="020B0604020202020204" pitchFamily="2" charset="0"/>
              </a:defRPr>
            </a:lvl1pPr>
          </a:lstStyle>
          <a:p>
            <a:r>
              <a:rPr lang="da-DK"/>
              <a:t>Overskrift</a:t>
            </a:r>
          </a:p>
        </p:txBody>
      </p:sp>
      <p:sp>
        <p:nvSpPr>
          <p:cNvPr id="2" name="Pladsholder til tekst 4">
            <a:extLst>
              <a:ext uri="{FF2B5EF4-FFF2-40B4-BE49-F238E27FC236}">
                <a16:creationId xmlns:a16="http://schemas.microsoft.com/office/drawing/2014/main" id="{80D328D4-9B73-D23B-FDCE-343500AA3861}"/>
              </a:ext>
            </a:extLst>
          </p:cNvPr>
          <p:cNvSpPr>
            <a:spLocks noGrp="1"/>
          </p:cNvSpPr>
          <p:nvPr>
            <p:ph type="body" sz="quarter" idx="10" hasCustomPrompt="1"/>
          </p:nvPr>
        </p:nvSpPr>
        <p:spPr>
          <a:xfrm>
            <a:off x="731520" y="3747517"/>
            <a:ext cx="6646333" cy="766763"/>
          </a:xfrm>
        </p:spPr>
        <p:txBody>
          <a:bodyPr>
            <a:noAutofit/>
          </a:bodyPr>
          <a:lstStyle>
            <a:lvl1pPr marL="0" indent="0" algn="l">
              <a:buNone/>
              <a:defRPr sz="4000">
                <a:solidFill>
                  <a:schemeClr val="bg1"/>
                </a:solidFill>
                <a:latin typeface="+mj-lt"/>
              </a:defRPr>
            </a:lvl1pPr>
          </a:lstStyle>
          <a:p>
            <a:pPr lvl="0"/>
            <a:r>
              <a:rPr lang="da-DK"/>
              <a:t>Underoverskrift</a:t>
            </a:r>
          </a:p>
        </p:txBody>
      </p:sp>
    </p:spTree>
    <p:extLst>
      <p:ext uri="{BB962C8B-B14F-4D97-AF65-F5344CB8AC3E}">
        <p14:creationId xmlns:p14="http://schemas.microsoft.com/office/powerpoint/2010/main" val="35618795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chemeClr val="dk1"/>
        </a:solidFill>
        <a:effectLst/>
      </p:bgPr>
    </p:bg>
    <p:spTree>
      <p:nvGrpSpPr>
        <p:cNvPr id="1" name="Shape 553"/>
        <p:cNvGrpSpPr/>
        <p:nvPr/>
      </p:nvGrpSpPr>
      <p:grpSpPr>
        <a:xfrm>
          <a:off x="0" y="0"/>
          <a:ext cx="0" cy="0"/>
          <a:chOff x="0" y="0"/>
          <a:chExt cx="0" cy="0"/>
        </a:xfrm>
      </p:grpSpPr>
      <p:sp>
        <p:nvSpPr>
          <p:cNvPr id="554" name="Google Shape;554;p106"/>
          <p:cNvSpPr txBox="1">
            <a:spLocks noGrp="1"/>
          </p:cNvSpPr>
          <p:nvPr>
            <p:ph type="ctrTitle"/>
          </p:nvPr>
        </p:nvSpPr>
        <p:spPr>
          <a:xfrm>
            <a:off x="914400" y="1393017"/>
            <a:ext cx="10363200" cy="4071966"/>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rgbClr val="D8D8D8"/>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5" name="Google Shape;555;p106"/>
          <p:cNvSpPr txBox="1">
            <a:spLocks noGrp="1"/>
          </p:cNvSpPr>
          <p:nvPr>
            <p:ph type="dt" idx="10"/>
          </p:nvPr>
        </p:nvSpPr>
        <p:spPr>
          <a:xfrm>
            <a:off x="609600" y="6356351"/>
            <a:ext cx="284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6" name="Google Shape;556;p106"/>
          <p:cNvSpPr txBox="1">
            <a:spLocks noGrp="1"/>
          </p:cNvSpPr>
          <p:nvPr>
            <p:ph type="ftr" idx="11"/>
          </p:nvPr>
        </p:nvSpPr>
        <p:spPr>
          <a:xfrm>
            <a:off x="4165600" y="6356351"/>
            <a:ext cx="3860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7" name="Google Shape;557;p106"/>
          <p:cNvSpPr txBox="1">
            <a:spLocks noGrp="1"/>
          </p:cNvSpPr>
          <p:nvPr>
            <p:ph type="sldNum" idx="12"/>
          </p:nvPr>
        </p:nvSpPr>
        <p:spPr>
          <a:xfrm>
            <a:off x="8737600" y="6356351"/>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solidFill>
                  <a:srgbClr val="FFFFFF"/>
                </a:solidFill>
              </a:defRPr>
            </a:lvl1pPr>
            <a:lvl2pPr marL="0" lvl="1" indent="0" algn="r">
              <a:spcBef>
                <a:spcPts val="0"/>
              </a:spcBef>
              <a:buNone/>
              <a:defRPr>
                <a:solidFill>
                  <a:srgbClr val="FFFFFF"/>
                </a:solidFill>
              </a:defRPr>
            </a:lvl2pPr>
            <a:lvl3pPr marL="0" lvl="2" indent="0" algn="r">
              <a:spcBef>
                <a:spcPts val="0"/>
              </a:spcBef>
              <a:buNone/>
              <a:defRPr>
                <a:solidFill>
                  <a:srgbClr val="FFFFFF"/>
                </a:solidFill>
              </a:defRPr>
            </a:lvl3pPr>
            <a:lvl4pPr marL="0" lvl="3" indent="0" algn="r">
              <a:spcBef>
                <a:spcPts val="0"/>
              </a:spcBef>
              <a:buNone/>
              <a:defRPr>
                <a:solidFill>
                  <a:srgbClr val="FFFFFF"/>
                </a:solidFill>
              </a:defRPr>
            </a:lvl4pPr>
            <a:lvl5pPr marL="0" lvl="4" indent="0" algn="r">
              <a:spcBef>
                <a:spcPts val="0"/>
              </a:spcBef>
              <a:buNone/>
              <a:defRPr>
                <a:solidFill>
                  <a:srgbClr val="FFFFFF"/>
                </a:solidFill>
              </a:defRPr>
            </a:lvl5pPr>
            <a:lvl6pPr marL="0" lvl="5" indent="0" algn="r">
              <a:spcBef>
                <a:spcPts val="0"/>
              </a:spcBef>
              <a:buNone/>
              <a:defRPr>
                <a:solidFill>
                  <a:srgbClr val="FFFFFF"/>
                </a:solidFill>
              </a:defRPr>
            </a:lvl6pPr>
            <a:lvl7pPr marL="0" lvl="6" indent="0" algn="r">
              <a:spcBef>
                <a:spcPts val="0"/>
              </a:spcBef>
              <a:buNone/>
              <a:defRPr>
                <a:solidFill>
                  <a:srgbClr val="FFFFFF"/>
                </a:solidFill>
              </a:defRPr>
            </a:lvl7pPr>
            <a:lvl8pPr marL="0" lvl="7" indent="0" algn="r">
              <a:spcBef>
                <a:spcPts val="0"/>
              </a:spcBef>
              <a:buNone/>
              <a:defRPr>
                <a:solidFill>
                  <a:srgbClr val="FFFFFF"/>
                </a:solidFill>
              </a:defRPr>
            </a:lvl8pPr>
            <a:lvl9pPr marL="0" lvl="8" indent="0" algn="r">
              <a:spcBef>
                <a:spcPts val="0"/>
              </a:spcBef>
              <a:buNone/>
              <a:defRPr>
                <a:solidFill>
                  <a:srgbClr val="FFFFFF"/>
                </a:solidFill>
              </a:defRPr>
            </a:lvl9pPr>
          </a:lstStyle>
          <a:p>
            <a:pPr marL="0" lvl="0" indent="0" algn="r" rtl="0">
              <a:spcBef>
                <a:spcPts val="0"/>
              </a:spcBef>
              <a:spcAft>
                <a:spcPts val="0"/>
              </a:spcAft>
              <a:buNone/>
            </a:pPr>
            <a:fld id="{00000000-1234-1234-1234-123412341234}" type="slidenum">
              <a:rPr lang="da-DK"/>
              <a:t>‹nr.›</a:t>
            </a:fld>
            <a:endParaRPr/>
          </a:p>
        </p:txBody>
      </p:sp>
    </p:spTree>
    <p:extLst>
      <p:ext uri="{BB962C8B-B14F-4D97-AF65-F5344CB8AC3E}">
        <p14:creationId xmlns:p14="http://schemas.microsoft.com/office/powerpoint/2010/main" val="35191439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5560B89-C4AA-924D-0669-50A9D8CB3DB9}"/>
              </a:ext>
            </a:extLst>
          </p:cNvPr>
          <p:cNvSpPr>
            <a:spLocks noGrp="1"/>
          </p:cNvSpPr>
          <p:nvPr>
            <p:ph type="title"/>
          </p:nvPr>
        </p:nvSpPr>
        <p:spPr/>
        <p:txBody>
          <a:bodyPr/>
          <a:lstStyle/>
          <a:p>
            <a:r>
              <a:rPr lang="da-DK"/>
              <a:t>Klik for at redigere titeltypografien i masteren</a:t>
            </a:r>
          </a:p>
        </p:txBody>
      </p:sp>
      <p:sp>
        <p:nvSpPr>
          <p:cNvPr id="3" name="Pladsholder til indhold 2">
            <a:extLst>
              <a:ext uri="{FF2B5EF4-FFF2-40B4-BE49-F238E27FC236}">
                <a16:creationId xmlns:a16="http://schemas.microsoft.com/office/drawing/2014/main" id="{146A3153-83D9-570D-5B7A-8F93317D7F20}"/>
              </a:ext>
            </a:extLst>
          </p:cNvPr>
          <p:cNvSpPr>
            <a:spLocks noGrp="1"/>
          </p:cNvSpPr>
          <p:nvPr>
            <p:ph idx="1"/>
          </p:nvPr>
        </p:nvSpPr>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27196086-9A78-5255-6DDE-6C263E49DFF8}"/>
              </a:ext>
            </a:extLst>
          </p:cNvPr>
          <p:cNvSpPr>
            <a:spLocks noGrp="1"/>
          </p:cNvSpPr>
          <p:nvPr>
            <p:ph type="dt" sz="half" idx="10"/>
          </p:nvPr>
        </p:nvSpPr>
        <p:spPr/>
        <p:txBody>
          <a:bodyPr/>
          <a:lstStyle/>
          <a:p>
            <a:fld id="{5EE054A8-91BB-4393-8F4F-30F9B3E79A66}" type="datetimeFigureOut">
              <a:rPr lang="da-DK" smtClean="0"/>
              <a:t>12-06-2023</a:t>
            </a:fld>
            <a:endParaRPr lang="da-DK"/>
          </a:p>
        </p:txBody>
      </p:sp>
      <p:sp>
        <p:nvSpPr>
          <p:cNvPr id="5" name="Pladsholder til sidefod 4">
            <a:extLst>
              <a:ext uri="{FF2B5EF4-FFF2-40B4-BE49-F238E27FC236}">
                <a16:creationId xmlns:a16="http://schemas.microsoft.com/office/drawing/2014/main" id="{108C82E6-8172-F7DB-E3F3-ADFEAFC0EDB3}"/>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0923B06D-4E0D-FE94-64E3-F223D1C00513}"/>
              </a:ext>
            </a:extLst>
          </p:cNvPr>
          <p:cNvSpPr>
            <a:spLocks noGrp="1"/>
          </p:cNvSpPr>
          <p:nvPr>
            <p:ph type="sldNum" sz="quarter" idx="12"/>
          </p:nvPr>
        </p:nvSpPr>
        <p:spPr/>
        <p:txBody>
          <a:bodyPr/>
          <a:lstStyle/>
          <a:p>
            <a:fld id="{E663416B-8736-4384-B70F-95881781B8AD}" type="slidenum">
              <a:rPr lang="da-DK" smtClean="0"/>
              <a:t>‹nr.›</a:t>
            </a:fld>
            <a:endParaRPr lang="da-DK"/>
          </a:p>
        </p:txBody>
      </p:sp>
    </p:spTree>
    <p:extLst>
      <p:ext uri="{BB962C8B-B14F-4D97-AF65-F5344CB8AC3E}">
        <p14:creationId xmlns:p14="http://schemas.microsoft.com/office/powerpoint/2010/main" val="8306200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DC1D511-2F4D-EB45-2CA1-90F69F23AB58}"/>
              </a:ext>
            </a:extLst>
          </p:cNvPr>
          <p:cNvSpPr>
            <a:spLocks noGrp="1"/>
          </p:cNvSpPr>
          <p:nvPr>
            <p:ph type="title"/>
          </p:nvPr>
        </p:nvSpPr>
        <p:spPr>
          <a:xfrm>
            <a:off x="831850" y="1709738"/>
            <a:ext cx="10515600" cy="2852737"/>
          </a:xfrm>
        </p:spPr>
        <p:txBody>
          <a:bodyPr anchor="b"/>
          <a:lstStyle>
            <a:lvl1pPr>
              <a:defRPr sz="6000"/>
            </a:lvl1pPr>
          </a:lstStyle>
          <a:p>
            <a:r>
              <a:rPr lang="da-DK"/>
              <a:t>Klik for at redigere titeltypografien i masteren</a:t>
            </a:r>
          </a:p>
        </p:txBody>
      </p:sp>
      <p:sp>
        <p:nvSpPr>
          <p:cNvPr id="3" name="Pladsholder til tekst 2">
            <a:extLst>
              <a:ext uri="{FF2B5EF4-FFF2-40B4-BE49-F238E27FC236}">
                <a16:creationId xmlns:a16="http://schemas.microsoft.com/office/drawing/2014/main" id="{B84A37AA-0DC8-E214-7F59-E454FC116D1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a:t>Klik for at redigere teksttypografierne i masteren</a:t>
            </a:r>
          </a:p>
        </p:txBody>
      </p:sp>
      <p:sp>
        <p:nvSpPr>
          <p:cNvPr id="4" name="Pladsholder til dato 3">
            <a:extLst>
              <a:ext uri="{FF2B5EF4-FFF2-40B4-BE49-F238E27FC236}">
                <a16:creationId xmlns:a16="http://schemas.microsoft.com/office/drawing/2014/main" id="{2F68B5A9-D7C4-6854-B429-77F60FC5B13F}"/>
              </a:ext>
            </a:extLst>
          </p:cNvPr>
          <p:cNvSpPr>
            <a:spLocks noGrp="1"/>
          </p:cNvSpPr>
          <p:nvPr>
            <p:ph type="dt" sz="half" idx="10"/>
          </p:nvPr>
        </p:nvSpPr>
        <p:spPr/>
        <p:txBody>
          <a:bodyPr/>
          <a:lstStyle/>
          <a:p>
            <a:fld id="{5EE054A8-91BB-4393-8F4F-30F9B3E79A66}" type="datetimeFigureOut">
              <a:rPr lang="da-DK" smtClean="0"/>
              <a:t>12-06-2023</a:t>
            </a:fld>
            <a:endParaRPr lang="da-DK"/>
          </a:p>
        </p:txBody>
      </p:sp>
      <p:sp>
        <p:nvSpPr>
          <p:cNvPr id="5" name="Pladsholder til sidefod 4">
            <a:extLst>
              <a:ext uri="{FF2B5EF4-FFF2-40B4-BE49-F238E27FC236}">
                <a16:creationId xmlns:a16="http://schemas.microsoft.com/office/drawing/2014/main" id="{01736521-6ADD-C0B3-52B8-BF8D564CD204}"/>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EF140E20-AA8A-2151-E58C-7D9388322A89}"/>
              </a:ext>
            </a:extLst>
          </p:cNvPr>
          <p:cNvSpPr>
            <a:spLocks noGrp="1"/>
          </p:cNvSpPr>
          <p:nvPr>
            <p:ph type="sldNum" sz="quarter" idx="12"/>
          </p:nvPr>
        </p:nvSpPr>
        <p:spPr/>
        <p:txBody>
          <a:bodyPr/>
          <a:lstStyle/>
          <a:p>
            <a:fld id="{E663416B-8736-4384-B70F-95881781B8AD}" type="slidenum">
              <a:rPr lang="da-DK" smtClean="0"/>
              <a:t>‹nr.›</a:t>
            </a:fld>
            <a:endParaRPr lang="da-DK"/>
          </a:p>
        </p:txBody>
      </p:sp>
    </p:spTree>
    <p:extLst>
      <p:ext uri="{BB962C8B-B14F-4D97-AF65-F5344CB8AC3E}">
        <p14:creationId xmlns:p14="http://schemas.microsoft.com/office/powerpoint/2010/main" val="22858342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1C845E9-CDF9-875B-B413-1BD2EE83E80F}"/>
              </a:ext>
            </a:extLst>
          </p:cNvPr>
          <p:cNvSpPr>
            <a:spLocks noGrp="1"/>
          </p:cNvSpPr>
          <p:nvPr>
            <p:ph type="title"/>
          </p:nvPr>
        </p:nvSpPr>
        <p:spPr/>
        <p:txBody>
          <a:bodyPr/>
          <a:lstStyle/>
          <a:p>
            <a:r>
              <a:rPr lang="da-DK"/>
              <a:t>Klik for at redigere titeltypografien i masteren</a:t>
            </a:r>
          </a:p>
        </p:txBody>
      </p:sp>
      <p:sp>
        <p:nvSpPr>
          <p:cNvPr id="3" name="Pladsholder til indhold 2">
            <a:extLst>
              <a:ext uri="{FF2B5EF4-FFF2-40B4-BE49-F238E27FC236}">
                <a16:creationId xmlns:a16="http://schemas.microsoft.com/office/drawing/2014/main" id="{3EAA4400-F3D3-C889-528D-070C3A2357FC}"/>
              </a:ext>
            </a:extLst>
          </p:cNvPr>
          <p:cNvSpPr>
            <a:spLocks noGrp="1"/>
          </p:cNvSpPr>
          <p:nvPr>
            <p:ph sz="half" idx="1"/>
          </p:nvPr>
        </p:nvSpPr>
        <p:spPr>
          <a:xfrm>
            <a:off x="838200" y="1825625"/>
            <a:ext cx="5181600" cy="435133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indhold 3">
            <a:extLst>
              <a:ext uri="{FF2B5EF4-FFF2-40B4-BE49-F238E27FC236}">
                <a16:creationId xmlns:a16="http://schemas.microsoft.com/office/drawing/2014/main" id="{E6234EA5-7C2A-F72A-D28F-E754F4ECBEB9}"/>
              </a:ext>
            </a:extLst>
          </p:cNvPr>
          <p:cNvSpPr>
            <a:spLocks noGrp="1"/>
          </p:cNvSpPr>
          <p:nvPr>
            <p:ph sz="half" idx="2"/>
          </p:nvPr>
        </p:nvSpPr>
        <p:spPr>
          <a:xfrm>
            <a:off x="6172200" y="1825625"/>
            <a:ext cx="5181600" cy="435133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5" name="Pladsholder til dato 4">
            <a:extLst>
              <a:ext uri="{FF2B5EF4-FFF2-40B4-BE49-F238E27FC236}">
                <a16:creationId xmlns:a16="http://schemas.microsoft.com/office/drawing/2014/main" id="{EBD275B1-B9B7-BB31-663A-82C105C953A9}"/>
              </a:ext>
            </a:extLst>
          </p:cNvPr>
          <p:cNvSpPr>
            <a:spLocks noGrp="1"/>
          </p:cNvSpPr>
          <p:nvPr>
            <p:ph type="dt" sz="half" idx="10"/>
          </p:nvPr>
        </p:nvSpPr>
        <p:spPr/>
        <p:txBody>
          <a:bodyPr/>
          <a:lstStyle/>
          <a:p>
            <a:fld id="{5EE054A8-91BB-4393-8F4F-30F9B3E79A66}" type="datetimeFigureOut">
              <a:rPr lang="da-DK" smtClean="0"/>
              <a:t>12-06-2023</a:t>
            </a:fld>
            <a:endParaRPr lang="da-DK"/>
          </a:p>
        </p:txBody>
      </p:sp>
      <p:sp>
        <p:nvSpPr>
          <p:cNvPr id="6" name="Pladsholder til sidefod 5">
            <a:extLst>
              <a:ext uri="{FF2B5EF4-FFF2-40B4-BE49-F238E27FC236}">
                <a16:creationId xmlns:a16="http://schemas.microsoft.com/office/drawing/2014/main" id="{E5C9BF41-7E5E-091C-EC7E-3DD5BC29FE05}"/>
              </a:ext>
            </a:extLst>
          </p:cNvPr>
          <p:cNvSpPr>
            <a:spLocks noGrp="1"/>
          </p:cNvSpPr>
          <p:nvPr>
            <p:ph type="ftr" sz="quarter" idx="11"/>
          </p:nvPr>
        </p:nvSpPr>
        <p:spPr/>
        <p:txBody>
          <a:bodyPr/>
          <a:lstStyle/>
          <a:p>
            <a:endParaRPr lang="da-DK"/>
          </a:p>
        </p:txBody>
      </p:sp>
      <p:sp>
        <p:nvSpPr>
          <p:cNvPr id="7" name="Pladsholder til slidenummer 6">
            <a:extLst>
              <a:ext uri="{FF2B5EF4-FFF2-40B4-BE49-F238E27FC236}">
                <a16:creationId xmlns:a16="http://schemas.microsoft.com/office/drawing/2014/main" id="{47AD6E19-3C9C-FB80-72CF-B34DE0C0BBDE}"/>
              </a:ext>
            </a:extLst>
          </p:cNvPr>
          <p:cNvSpPr>
            <a:spLocks noGrp="1"/>
          </p:cNvSpPr>
          <p:nvPr>
            <p:ph type="sldNum" sz="quarter" idx="12"/>
          </p:nvPr>
        </p:nvSpPr>
        <p:spPr/>
        <p:txBody>
          <a:bodyPr/>
          <a:lstStyle/>
          <a:p>
            <a:fld id="{E663416B-8736-4384-B70F-95881781B8AD}" type="slidenum">
              <a:rPr lang="da-DK" smtClean="0"/>
              <a:t>‹nr.›</a:t>
            </a:fld>
            <a:endParaRPr lang="da-DK"/>
          </a:p>
        </p:txBody>
      </p:sp>
    </p:spTree>
    <p:extLst>
      <p:ext uri="{BB962C8B-B14F-4D97-AF65-F5344CB8AC3E}">
        <p14:creationId xmlns:p14="http://schemas.microsoft.com/office/powerpoint/2010/main" val="1089544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C8694ED-8A94-5E8D-04E0-3A3210DC0DC7}"/>
              </a:ext>
            </a:extLst>
          </p:cNvPr>
          <p:cNvSpPr>
            <a:spLocks noGrp="1"/>
          </p:cNvSpPr>
          <p:nvPr>
            <p:ph type="title"/>
          </p:nvPr>
        </p:nvSpPr>
        <p:spPr>
          <a:xfrm>
            <a:off x="839788" y="365125"/>
            <a:ext cx="10515600" cy="1325563"/>
          </a:xfrm>
        </p:spPr>
        <p:txBody>
          <a:bodyPr/>
          <a:lstStyle/>
          <a:p>
            <a:r>
              <a:rPr lang="da-DK"/>
              <a:t>Klik for at redigere titeltypografien i masteren</a:t>
            </a:r>
          </a:p>
        </p:txBody>
      </p:sp>
      <p:sp>
        <p:nvSpPr>
          <p:cNvPr id="3" name="Pladsholder til tekst 2">
            <a:extLst>
              <a:ext uri="{FF2B5EF4-FFF2-40B4-BE49-F238E27FC236}">
                <a16:creationId xmlns:a16="http://schemas.microsoft.com/office/drawing/2014/main" id="{BCDB1442-859D-6DE8-09D7-90F28FF8D71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teksttypografierne i masteren</a:t>
            </a:r>
          </a:p>
        </p:txBody>
      </p:sp>
      <p:sp>
        <p:nvSpPr>
          <p:cNvPr id="4" name="Pladsholder til indhold 3">
            <a:extLst>
              <a:ext uri="{FF2B5EF4-FFF2-40B4-BE49-F238E27FC236}">
                <a16:creationId xmlns:a16="http://schemas.microsoft.com/office/drawing/2014/main" id="{0BF6B4A8-F9D3-7BF5-13BE-F8010974347D}"/>
              </a:ext>
            </a:extLst>
          </p:cNvPr>
          <p:cNvSpPr>
            <a:spLocks noGrp="1"/>
          </p:cNvSpPr>
          <p:nvPr>
            <p:ph sz="half" idx="2"/>
          </p:nvPr>
        </p:nvSpPr>
        <p:spPr>
          <a:xfrm>
            <a:off x="839788" y="2505075"/>
            <a:ext cx="5157787" cy="368458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5" name="Pladsholder til tekst 4">
            <a:extLst>
              <a:ext uri="{FF2B5EF4-FFF2-40B4-BE49-F238E27FC236}">
                <a16:creationId xmlns:a16="http://schemas.microsoft.com/office/drawing/2014/main" id="{71295EA7-B2EC-76D0-233D-5E99E610B07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teksttypografierne i masteren</a:t>
            </a:r>
          </a:p>
        </p:txBody>
      </p:sp>
      <p:sp>
        <p:nvSpPr>
          <p:cNvPr id="6" name="Pladsholder til indhold 5">
            <a:extLst>
              <a:ext uri="{FF2B5EF4-FFF2-40B4-BE49-F238E27FC236}">
                <a16:creationId xmlns:a16="http://schemas.microsoft.com/office/drawing/2014/main" id="{350924D4-323D-1473-2803-873C1D3EEAFB}"/>
              </a:ext>
            </a:extLst>
          </p:cNvPr>
          <p:cNvSpPr>
            <a:spLocks noGrp="1"/>
          </p:cNvSpPr>
          <p:nvPr>
            <p:ph sz="quarter" idx="4"/>
          </p:nvPr>
        </p:nvSpPr>
        <p:spPr>
          <a:xfrm>
            <a:off x="6172200" y="2505075"/>
            <a:ext cx="5183188" cy="368458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7" name="Pladsholder til dato 6">
            <a:extLst>
              <a:ext uri="{FF2B5EF4-FFF2-40B4-BE49-F238E27FC236}">
                <a16:creationId xmlns:a16="http://schemas.microsoft.com/office/drawing/2014/main" id="{95922BF4-F61D-E6EF-9B93-AA54549C2BAB}"/>
              </a:ext>
            </a:extLst>
          </p:cNvPr>
          <p:cNvSpPr>
            <a:spLocks noGrp="1"/>
          </p:cNvSpPr>
          <p:nvPr>
            <p:ph type="dt" sz="half" idx="10"/>
          </p:nvPr>
        </p:nvSpPr>
        <p:spPr/>
        <p:txBody>
          <a:bodyPr/>
          <a:lstStyle/>
          <a:p>
            <a:fld id="{5EE054A8-91BB-4393-8F4F-30F9B3E79A66}" type="datetimeFigureOut">
              <a:rPr lang="da-DK" smtClean="0"/>
              <a:t>12-06-2023</a:t>
            </a:fld>
            <a:endParaRPr lang="da-DK"/>
          </a:p>
        </p:txBody>
      </p:sp>
      <p:sp>
        <p:nvSpPr>
          <p:cNvPr id="8" name="Pladsholder til sidefod 7">
            <a:extLst>
              <a:ext uri="{FF2B5EF4-FFF2-40B4-BE49-F238E27FC236}">
                <a16:creationId xmlns:a16="http://schemas.microsoft.com/office/drawing/2014/main" id="{446EA86A-70C8-589D-5283-8B3D668DC2CF}"/>
              </a:ext>
            </a:extLst>
          </p:cNvPr>
          <p:cNvSpPr>
            <a:spLocks noGrp="1"/>
          </p:cNvSpPr>
          <p:nvPr>
            <p:ph type="ftr" sz="quarter" idx="11"/>
          </p:nvPr>
        </p:nvSpPr>
        <p:spPr/>
        <p:txBody>
          <a:bodyPr/>
          <a:lstStyle/>
          <a:p>
            <a:endParaRPr lang="da-DK"/>
          </a:p>
        </p:txBody>
      </p:sp>
      <p:sp>
        <p:nvSpPr>
          <p:cNvPr id="9" name="Pladsholder til slidenummer 8">
            <a:extLst>
              <a:ext uri="{FF2B5EF4-FFF2-40B4-BE49-F238E27FC236}">
                <a16:creationId xmlns:a16="http://schemas.microsoft.com/office/drawing/2014/main" id="{5751C456-D70B-44E9-F657-8A1B323DDDD6}"/>
              </a:ext>
            </a:extLst>
          </p:cNvPr>
          <p:cNvSpPr>
            <a:spLocks noGrp="1"/>
          </p:cNvSpPr>
          <p:nvPr>
            <p:ph type="sldNum" sz="quarter" idx="12"/>
          </p:nvPr>
        </p:nvSpPr>
        <p:spPr/>
        <p:txBody>
          <a:bodyPr/>
          <a:lstStyle/>
          <a:p>
            <a:fld id="{E663416B-8736-4384-B70F-95881781B8AD}" type="slidenum">
              <a:rPr lang="da-DK" smtClean="0"/>
              <a:t>‹nr.›</a:t>
            </a:fld>
            <a:endParaRPr lang="da-DK"/>
          </a:p>
        </p:txBody>
      </p:sp>
    </p:spTree>
    <p:extLst>
      <p:ext uri="{BB962C8B-B14F-4D97-AF65-F5344CB8AC3E}">
        <p14:creationId xmlns:p14="http://schemas.microsoft.com/office/powerpoint/2010/main" val="831001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521AF5E-A122-2CF3-A31B-51269C68492E}"/>
              </a:ext>
            </a:extLst>
          </p:cNvPr>
          <p:cNvSpPr>
            <a:spLocks noGrp="1"/>
          </p:cNvSpPr>
          <p:nvPr>
            <p:ph type="title"/>
          </p:nvPr>
        </p:nvSpPr>
        <p:spPr/>
        <p:txBody>
          <a:bodyPr/>
          <a:lstStyle/>
          <a:p>
            <a:r>
              <a:rPr lang="da-DK"/>
              <a:t>Klik for at redigere titeltypografien i masteren</a:t>
            </a:r>
          </a:p>
        </p:txBody>
      </p:sp>
      <p:sp>
        <p:nvSpPr>
          <p:cNvPr id="3" name="Pladsholder til dato 2">
            <a:extLst>
              <a:ext uri="{FF2B5EF4-FFF2-40B4-BE49-F238E27FC236}">
                <a16:creationId xmlns:a16="http://schemas.microsoft.com/office/drawing/2014/main" id="{7CA21C37-8461-27FF-2569-E892F88B8714}"/>
              </a:ext>
            </a:extLst>
          </p:cNvPr>
          <p:cNvSpPr>
            <a:spLocks noGrp="1"/>
          </p:cNvSpPr>
          <p:nvPr>
            <p:ph type="dt" sz="half" idx="10"/>
          </p:nvPr>
        </p:nvSpPr>
        <p:spPr/>
        <p:txBody>
          <a:bodyPr/>
          <a:lstStyle/>
          <a:p>
            <a:fld id="{5EE054A8-91BB-4393-8F4F-30F9B3E79A66}" type="datetimeFigureOut">
              <a:rPr lang="da-DK" smtClean="0"/>
              <a:t>12-06-2023</a:t>
            </a:fld>
            <a:endParaRPr lang="da-DK"/>
          </a:p>
        </p:txBody>
      </p:sp>
      <p:sp>
        <p:nvSpPr>
          <p:cNvPr id="4" name="Pladsholder til sidefod 3">
            <a:extLst>
              <a:ext uri="{FF2B5EF4-FFF2-40B4-BE49-F238E27FC236}">
                <a16:creationId xmlns:a16="http://schemas.microsoft.com/office/drawing/2014/main" id="{1B897782-72DE-6DA7-0333-55456D882EDE}"/>
              </a:ext>
            </a:extLst>
          </p:cNvPr>
          <p:cNvSpPr>
            <a:spLocks noGrp="1"/>
          </p:cNvSpPr>
          <p:nvPr>
            <p:ph type="ftr" sz="quarter" idx="11"/>
          </p:nvPr>
        </p:nvSpPr>
        <p:spPr/>
        <p:txBody>
          <a:bodyPr/>
          <a:lstStyle/>
          <a:p>
            <a:endParaRPr lang="da-DK"/>
          </a:p>
        </p:txBody>
      </p:sp>
      <p:sp>
        <p:nvSpPr>
          <p:cNvPr id="5" name="Pladsholder til slidenummer 4">
            <a:extLst>
              <a:ext uri="{FF2B5EF4-FFF2-40B4-BE49-F238E27FC236}">
                <a16:creationId xmlns:a16="http://schemas.microsoft.com/office/drawing/2014/main" id="{6394D608-8937-1DE6-630E-7E9B4DA34912}"/>
              </a:ext>
            </a:extLst>
          </p:cNvPr>
          <p:cNvSpPr>
            <a:spLocks noGrp="1"/>
          </p:cNvSpPr>
          <p:nvPr>
            <p:ph type="sldNum" sz="quarter" idx="12"/>
          </p:nvPr>
        </p:nvSpPr>
        <p:spPr/>
        <p:txBody>
          <a:bodyPr/>
          <a:lstStyle/>
          <a:p>
            <a:fld id="{E663416B-8736-4384-B70F-95881781B8AD}" type="slidenum">
              <a:rPr lang="da-DK" smtClean="0"/>
              <a:t>‹nr.›</a:t>
            </a:fld>
            <a:endParaRPr lang="da-DK"/>
          </a:p>
        </p:txBody>
      </p:sp>
    </p:spTree>
    <p:extLst>
      <p:ext uri="{BB962C8B-B14F-4D97-AF65-F5344CB8AC3E}">
        <p14:creationId xmlns:p14="http://schemas.microsoft.com/office/powerpoint/2010/main" val="16764370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dsholder til dato 1">
            <a:extLst>
              <a:ext uri="{FF2B5EF4-FFF2-40B4-BE49-F238E27FC236}">
                <a16:creationId xmlns:a16="http://schemas.microsoft.com/office/drawing/2014/main" id="{78CF8C4C-26C4-709B-B0AE-4E0B3BA3C926}"/>
              </a:ext>
            </a:extLst>
          </p:cNvPr>
          <p:cNvSpPr>
            <a:spLocks noGrp="1"/>
          </p:cNvSpPr>
          <p:nvPr>
            <p:ph type="dt" sz="half" idx="10"/>
          </p:nvPr>
        </p:nvSpPr>
        <p:spPr/>
        <p:txBody>
          <a:bodyPr/>
          <a:lstStyle/>
          <a:p>
            <a:fld id="{5EE054A8-91BB-4393-8F4F-30F9B3E79A66}" type="datetimeFigureOut">
              <a:rPr lang="da-DK" smtClean="0"/>
              <a:t>12-06-2023</a:t>
            </a:fld>
            <a:endParaRPr lang="da-DK"/>
          </a:p>
        </p:txBody>
      </p:sp>
      <p:sp>
        <p:nvSpPr>
          <p:cNvPr id="3" name="Pladsholder til sidefod 2">
            <a:extLst>
              <a:ext uri="{FF2B5EF4-FFF2-40B4-BE49-F238E27FC236}">
                <a16:creationId xmlns:a16="http://schemas.microsoft.com/office/drawing/2014/main" id="{0E84229F-2AB6-3E8A-3CF4-BD7BE1BA4B0C}"/>
              </a:ext>
            </a:extLst>
          </p:cNvPr>
          <p:cNvSpPr>
            <a:spLocks noGrp="1"/>
          </p:cNvSpPr>
          <p:nvPr>
            <p:ph type="ftr" sz="quarter" idx="11"/>
          </p:nvPr>
        </p:nvSpPr>
        <p:spPr/>
        <p:txBody>
          <a:bodyPr/>
          <a:lstStyle/>
          <a:p>
            <a:endParaRPr lang="da-DK"/>
          </a:p>
        </p:txBody>
      </p:sp>
      <p:sp>
        <p:nvSpPr>
          <p:cNvPr id="4" name="Pladsholder til slidenummer 3">
            <a:extLst>
              <a:ext uri="{FF2B5EF4-FFF2-40B4-BE49-F238E27FC236}">
                <a16:creationId xmlns:a16="http://schemas.microsoft.com/office/drawing/2014/main" id="{8DD459B2-0AB6-4C08-DA44-C8757EF2E932}"/>
              </a:ext>
            </a:extLst>
          </p:cNvPr>
          <p:cNvSpPr>
            <a:spLocks noGrp="1"/>
          </p:cNvSpPr>
          <p:nvPr>
            <p:ph type="sldNum" sz="quarter" idx="12"/>
          </p:nvPr>
        </p:nvSpPr>
        <p:spPr/>
        <p:txBody>
          <a:bodyPr/>
          <a:lstStyle/>
          <a:p>
            <a:fld id="{E663416B-8736-4384-B70F-95881781B8AD}" type="slidenum">
              <a:rPr lang="da-DK" smtClean="0"/>
              <a:t>‹nr.›</a:t>
            </a:fld>
            <a:endParaRPr lang="da-DK"/>
          </a:p>
        </p:txBody>
      </p:sp>
    </p:spTree>
    <p:extLst>
      <p:ext uri="{BB962C8B-B14F-4D97-AF65-F5344CB8AC3E}">
        <p14:creationId xmlns:p14="http://schemas.microsoft.com/office/powerpoint/2010/main" val="11551069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7DC8F3A-68B1-3C97-66A8-661F5C9B51AF}"/>
              </a:ext>
            </a:extLst>
          </p:cNvPr>
          <p:cNvSpPr>
            <a:spLocks noGrp="1"/>
          </p:cNvSpPr>
          <p:nvPr>
            <p:ph type="title"/>
          </p:nvPr>
        </p:nvSpPr>
        <p:spPr>
          <a:xfrm>
            <a:off x="839788" y="457200"/>
            <a:ext cx="3932237" cy="1600200"/>
          </a:xfrm>
        </p:spPr>
        <p:txBody>
          <a:bodyPr anchor="b"/>
          <a:lstStyle>
            <a:lvl1pPr>
              <a:defRPr sz="3200"/>
            </a:lvl1pPr>
          </a:lstStyle>
          <a:p>
            <a:r>
              <a:rPr lang="da-DK"/>
              <a:t>Klik for at redigere titeltypografien i masteren</a:t>
            </a:r>
          </a:p>
        </p:txBody>
      </p:sp>
      <p:sp>
        <p:nvSpPr>
          <p:cNvPr id="3" name="Pladsholder til indhold 2">
            <a:extLst>
              <a:ext uri="{FF2B5EF4-FFF2-40B4-BE49-F238E27FC236}">
                <a16:creationId xmlns:a16="http://schemas.microsoft.com/office/drawing/2014/main" id="{DF59EAE3-F2B9-6E74-2EF2-C5623B7A2F4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tekst 3">
            <a:extLst>
              <a:ext uri="{FF2B5EF4-FFF2-40B4-BE49-F238E27FC236}">
                <a16:creationId xmlns:a16="http://schemas.microsoft.com/office/drawing/2014/main" id="{F812299E-2D8E-ECBC-08F5-5DCECDBFD8A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Klik for at redigere teksttypografierne i masteren</a:t>
            </a:r>
          </a:p>
        </p:txBody>
      </p:sp>
      <p:sp>
        <p:nvSpPr>
          <p:cNvPr id="5" name="Pladsholder til dato 4">
            <a:extLst>
              <a:ext uri="{FF2B5EF4-FFF2-40B4-BE49-F238E27FC236}">
                <a16:creationId xmlns:a16="http://schemas.microsoft.com/office/drawing/2014/main" id="{9EA2FDDC-ABEB-EA63-8762-879186EBB97F}"/>
              </a:ext>
            </a:extLst>
          </p:cNvPr>
          <p:cNvSpPr>
            <a:spLocks noGrp="1"/>
          </p:cNvSpPr>
          <p:nvPr>
            <p:ph type="dt" sz="half" idx="10"/>
          </p:nvPr>
        </p:nvSpPr>
        <p:spPr/>
        <p:txBody>
          <a:bodyPr/>
          <a:lstStyle/>
          <a:p>
            <a:fld id="{5EE054A8-91BB-4393-8F4F-30F9B3E79A66}" type="datetimeFigureOut">
              <a:rPr lang="da-DK" smtClean="0"/>
              <a:t>12-06-2023</a:t>
            </a:fld>
            <a:endParaRPr lang="da-DK"/>
          </a:p>
        </p:txBody>
      </p:sp>
      <p:sp>
        <p:nvSpPr>
          <p:cNvPr id="6" name="Pladsholder til sidefod 5">
            <a:extLst>
              <a:ext uri="{FF2B5EF4-FFF2-40B4-BE49-F238E27FC236}">
                <a16:creationId xmlns:a16="http://schemas.microsoft.com/office/drawing/2014/main" id="{77A55430-45CE-65CC-7601-85E0EF06DB38}"/>
              </a:ext>
            </a:extLst>
          </p:cNvPr>
          <p:cNvSpPr>
            <a:spLocks noGrp="1"/>
          </p:cNvSpPr>
          <p:nvPr>
            <p:ph type="ftr" sz="quarter" idx="11"/>
          </p:nvPr>
        </p:nvSpPr>
        <p:spPr/>
        <p:txBody>
          <a:bodyPr/>
          <a:lstStyle/>
          <a:p>
            <a:endParaRPr lang="da-DK"/>
          </a:p>
        </p:txBody>
      </p:sp>
      <p:sp>
        <p:nvSpPr>
          <p:cNvPr id="7" name="Pladsholder til slidenummer 6">
            <a:extLst>
              <a:ext uri="{FF2B5EF4-FFF2-40B4-BE49-F238E27FC236}">
                <a16:creationId xmlns:a16="http://schemas.microsoft.com/office/drawing/2014/main" id="{3484F06A-EDE4-6939-F6DF-5BEDAE8717B6}"/>
              </a:ext>
            </a:extLst>
          </p:cNvPr>
          <p:cNvSpPr>
            <a:spLocks noGrp="1"/>
          </p:cNvSpPr>
          <p:nvPr>
            <p:ph type="sldNum" sz="quarter" idx="12"/>
          </p:nvPr>
        </p:nvSpPr>
        <p:spPr/>
        <p:txBody>
          <a:bodyPr/>
          <a:lstStyle/>
          <a:p>
            <a:fld id="{E663416B-8736-4384-B70F-95881781B8AD}" type="slidenum">
              <a:rPr lang="da-DK" smtClean="0"/>
              <a:t>‹nr.›</a:t>
            </a:fld>
            <a:endParaRPr lang="da-DK"/>
          </a:p>
        </p:txBody>
      </p:sp>
    </p:spTree>
    <p:extLst>
      <p:ext uri="{BB962C8B-B14F-4D97-AF65-F5344CB8AC3E}">
        <p14:creationId xmlns:p14="http://schemas.microsoft.com/office/powerpoint/2010/main" val="14723837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46F3C58-21DA-912D-B8D8-FA0C3D55309A}"/>
              </a:ext>
            </a:extLst>
          </p:cNvPr>
          <p:cNvSpPr>
            <a:spLocks noGrp="1"/>
          </p:cNvSpPr>
          <p:nvPr>
            <p:ph type="title"/>
          </p:nvPr>
        </p:nvSpPr>
        <p:spPr>
          <a:xfrm>
            <a:off x="839788" y="457200"/>
            <a:ext cx="3932237" cy="1600200"/>
          </a:xfrm>
        </p:spPr>
        <p:txBody>
          <a:bodyPr anchor="b"/>
          <a:lstStyle>
            <a:lvl1pPr>
              <a:defRPr sz="3200"/>
            </a:lvl1pPr>
          </a:lstStyle>
          <a:p>
            <a:r>
              <a:rPr lang="da-DK"/>
              <a:t>Klik for at redigere titeltypografien i masteren</a:t>
            </a:r>
          </a:p>
        </p:txBody>
      </p:sp>
      <p:sp>
        <p:nvSpPr>
          <p:cNvPr id="3" name="Pladsholder til billede 2">
            <a:extLst>
              <a:ext uri="{FF2B5EF4-FFF2-40B4-BE49-F238E27FC236}">
                <a16:creationId xmlns:a16="http://schemas.microsoft.com/office/drawing/2014/main" id="{15A90DEC-9369-A9B7-783E-D4DF28487AE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a-DK"/>
          </a:p>
        </p:txBody>
      </p:sp>
      <p:sp>
        <p:nvSpPr>
          <p:cNvPr id="4" name="Pladsholder til tekst 3">
            <a:extLst>
              <a:ext uri="{FF2B5EF4-FFF2-40B4-BE49-F238E27FC236}">
                <a16:creationId xmlns:a16="http://schemas.microsoft.com/office/drawing/2014/main" id="{EA77E223-5D7A-CCB0-7031-887B54B3871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Klik for at redigere teksttypografierne i masteren</a:t>
            </a:r>
          </a:p>
        </p:txBody>
      </p:sp>
      <p:sp>
        <p:nvSpPr>
          <p:cNvPr id="5" name="Pladsholder til dato 4">
            <a:extLst>
              <a:ext uri="{FF2B5EF4-FFF2-40B4-BE49-F238E27FC236}">
                <a16:creationId xmlns:a16="http://schemas.microsoft.com/office/drawing/2014/main" id="{524EA81C-419B-E4D7-B6BC-8972482BF5DD}"/>
              </a:ext>
            </a:extLst>
          </p:cNvPr>
          <p:cNvSpPr>
            <a:spLocks noGrp="1"/>
          </p:cNvSpPr>
          <p:nvPr>
            <p:ph type="dt" sz="half" idx="10"/>
          </p:nvPr>
        </p:nvSpPr>
        <p:spPr/>
        <p:txBody>
          <a:bodyPr/>
          <a:lstStyle/>
          <a:p>
            <a:fld id="{5EE054A8-91BB-4393-8F4F-30F9B3E79A66}" type="datetimeFigureOut">
              <a:rPr lang="da-DK" smtClean="0"/>
              <a:t>12-06-2023</a:t>
            </a:fld>
            <a:endParaRPr lang="da-DK"/>
          </a:p>
        </p:txBody>
      </p:sp>
      <p:sp>
        <p:nvSpPr>
          <p:cNvPr id="6" name="Pladsholder til sidefod 5">
            <a:extLst>
              <a:ext uri="{FF2B5EF4-FFF2-40B4-BE49-F238E27FC236}">
                <a16:creationId xmlns:a16="http://schemas.microsoft.com/office/drawing/2014/main" id="{8EDB48CC-B3BF-40FC-621E-A184F58E0003}"/>
              </a:ext>
            </a:extLst>
          </p:cNvPr>
          <p:cNvSpPr>
            <a:spLocks noGrp="1"/>
          </p:cNvSpPr>
          <p:nvPr>
            <p:ph type="ftr" sz="quarter" idx="11"/>
          </p:nvPr>
        </p:nvSpPr>
        <p:spPr/>
        <p:txBody>
          <a:bodyPr/>
          <a:lstStyle/>
          <a:p>
            <a:endParaRPr lang="da-DK"/>
          </a:p>
        </p:txBody>
      </p:sp>
      <p:sp>
        <p:nvSpPr>
          <p:cNvPr id="7" name="Pladsholder til slidenummer 6">
            <a:extLst>
              <a:ext uri="{FF2B5EF4-FFF2-40B4-BE49-F238E27FC236}">
                <a16:creationId xmlns:a16="http://schemas.microsoft.com/office/drawing/2014/main" id="{ECDDDE4B-11E9-D357-788F-EAF0B1BA5EDB}"/>
              </a:ext>
            </a:extLst>
          </p:cNvPr>
          <p:cNvSpPr>
            <a:spLocks noGrp="1"/>
          </p:cNvSpPr>
          <p:nvPr>
            <p:ph type="sldNum" sz="quarter" idx="12"/>
          </p:nvPr>
        </p:nvSpPr>
        <p:spPr/>
        <p:txBody>
          <a:bodyPr/>
          <a:lstStyle/>
          <a:p>
            <a:fld id="{E663416B-8736-4384-B70F-95881781B8AD}" type="slidenum">
              <a:rPr lang="da-DK" smtClean="0"/>
              <a:t>‹nr.›</a:t>
            </a:fld>
            <a:endParaRPr lang="da-DK"/>
          </a:p>
        </p:txBody>
      </p:sp>
    </p:spTree>
    <p:extLst>
      <p:ext uri="{BB962C8B-B14F-4D97-AF65-F5344CB8AC3E}">
        <p14:creationId xmlns:p14="http://schemas.microsoft.com/office/powerpoint/2010/main" val="18464671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titel 1">
            <a:extLst>
              <a:ext uri="{FF2B5EF4-FFF2-40B4-BE49-F238E27FC236}">
                <a16:creationId xmlns:a16="http://schemas.microsoft.com/office/drawing/2014/main" id="{5DC0998F-3DF3-7025-35F4-CBCD8FC659D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a-DK"/>
              <a:t>Klik for at redigere titeltypografien i masteren</a:t>
            </a:r>
          </a:p>
        </p:txBody>
      </p:sp>
      <p:sp>
        <p:nvSpPr>
          <p:cNvPr id="3" name="Pladsholder til tekst 2">
            <a:extLst>
              <a:ext uri="{FF2B5EF4-FFF2-40B4-BE49-F238E27FC236}">
                <a16:creationId xmlns:a16="http://schemas.microsoft.com/office/drawing/2014/main" id="{41F2FF2F-5468-10F8-80C1-3CA896B4450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B0693BDE-C001-8678-9EDD-BAD7275791C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E054A8-91BB-4393-8F4F-30F9B3E79A66}" type="datetimeFigureOut">
              <a:rPr lang="da-DK" smtClean="0"/>
              <a:t>12-06-2023</a:t>
            </a:fld>
            <a:endParaRPr lang="da-DK"/>
          </a:p>
        </p:txBody>
      </p:sp>
      <p:sp>
        <p:nvSpPr>
          <p:cNvPr id="5" name="Pladsholder til sidefod 4">
            <a:extLst>
              <a:ext uri="{FF2B5EF4-FFF2-40B4-BE49-F238E27FC236}">
                <a16:creationId xmlns:a16="http://schemas.microsoft.com/office/drawing/2014/main" id="{00DF24BE-620E-9EA8-A2DF-8D2B1B172E9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a-DK"/>
          </a:p>
        </p:txBody>
      </p:sp>
      <p:sp>
        <p:nvSpPr>
          <p:cNvPr id="6" name="Pladsholder til slidenummer 5">
            <a:extLst>
              <a:ext uri="{FF2B5EF4-FFF2-40B4-BE49-F238E27FC236}">
                <a16:creationId xmlns:a16="http://schemas.microsoft.com/office/drawing/2014/main" id="{3D213F3B-7937-4482-2544-C59D87E8238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663416B-8736-4384-B70F-95881781B8AD}" type="slidenum">
              <a:rPr lang="da-DK" smtClean="0"/>
              <a:t>‹nr.›</a:t>
            </a:fld>
            <a:endParaRPr lang="da-DK"/>
          </a:p>
        </p:txBody>
      </p:sp>
    </p:spTree>
    <p:extLst>
      <p:ext uri="{BB962C8B-B14F-4D97-AF65-F5344CB8AC3E}">
        <p14:creationId xmlns:p14="http://schemas.microsoft.com/office/powerpoint/2010/main" val="4380104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https://mediernesudvikling.kum.dk/2021/internetbrug-og-sociale-medier/"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mediernesudvikling.kum.dk/2021/internetbrug-og-sociale-medier/" TargetMode="External"/><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mediernesudvikling.kum.dk/2021/internetbrug-og-sociale-medier/" TargetMode="External"/><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hyperlink" Target="https://www.arla.dk/om-arla/nyheder/2022/pressrelease/danskerne-mener-selv-de-spiser-sundt-men-realiteten-er-en-anden-3196440/"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www.ernaeringsfokus.dk/ernaering-sundhed/kostanbefalinger/de-officielle-kostraad/" TargetMode="External"/><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23.png"/><Relationship Id="rId7" Type="http://schemas.openxmlformats.org/officeDocument/2006/relationships/image" Target="../media/image27.jpe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1.wmf"/></Relationships>
</file>

<file path=ppt/slides/_rels/slide25.x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oleObject" Target="../embeddings/oleObject2.bin"/><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oleObject" Target="../embeddings/oleObject3.bin"/><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slideLayout" Target="../slideLayouts/slideLayout2.xml"/><Relationship Id="rId1" Type="http://schemas.openxmlformats.org/officeDocument/2006/relationships/video" Target="https://www.youtube.com/embed/MDk6V-B4Qhw?feature=oembed"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hyperlink" Target="https://mediernesudvikling.kum.dk/2021/internetbrug-og-sociale-medier/" TargetMode="External"/></Relationships>
</file>

<file path=ppt/slides/_rels/slide3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oleObject" Target="../embeddings/oleObject4.bin"/><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38.png"/></Relationships>
</file>

<file path=ppt/slides/_rels/slide36.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 Id="rId9" Type="http://schemas.openxmlformats.org/officeDocument/2006/relationships/image" Target="../media/image38.png"/></Relationships>
</file>

<file path=ppt/slides/_rels/slide3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8.xml"/><Relationship Id="rId1" Type="http://schemas.openxmlformats.org/officeDocument/2006/relationships/slideLayout" Target="../slideLayouts/slideLayout13.xml"/><Relationship Id="rId5" Type="http://schemas.openxmlformats.org/officeDocument/2006/relationships/image" Target="../media/image2.png"/><Relationship Id="rId4" Type="http://schemas.openxmlformats.org/officeDocument/2006/relationships/image" Target="../media/image38.png"/></Relationships>
</file>

<file path=ppt/slides/_rels/slide3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s://mediernesudvikling.kum.dk/2021/internetbrug-og-sociale-medier/"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23.png"/><Relationship Id="rId7" Type="http://schemas.openxmlformats.org/officeDocument/2006/relationships/image" Target="../media/image27.jpe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9" Type="http://schemas.openxmlformats.org/officeDocument/2006/relationships/image" Target="../media/image17.png"/></Relationships>
</file>

<file path=ppt/slides/_rels/slide4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hyperlink" Target="https://www.facebook.com/gopro/videos/210062257389985/?t=138" TargetMode="External"/><Relationship Id="rId1" Type="http://schemas.openxmlformats.org/officeDocument/2006/relationships/slideLayout" Target="../slideLayouts/slideLayout2.xml"/><Relationship Id="rId5" Type="http://schemas.openxmlformats.org/officeDocument/2006/relationships/hyperlink" Target="https://www.youtube.com/watch?v=MKunD8H3G-8&amp;t=137s" TargetMode="External"/><Relationship Id="rId4" Type="http://schemas.openxmlformats.org/officeDocument/2006/relationships/hyperlink" Target="https://sproutsocial.com/insights/facebook-campaign/"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hyperlink" Target="https://www.dr.dk/nyheder/politik/folketingsvalg/vanopslagh-og-la-har-brugt-26-millioner-paa-facebook-annoncering-se" TargetMode="External"/><Relationship Id="rId4" Type="http://schemas.openxmlformats.org/officeDocument/2006/relationships/image" Target="../media/image50.jpeg"/></Relationships>
</file>

<file path=ppt/slides/_rels/slide44.xml.rels><?xml version="1.0" encoding="UTF-8" standalone="yes"?>
<Relationships xmlns="http://schemas.openxmlformats.org/package/2006/relationships"><Relationship Id="rId3" Type="http://schemas.openxmlformats.org/officeDocument/2006/relationships/hyperlink" Target="https://www.dr.dk/nyheder/politik/folketingsvalg/vanopslagh-og-la-har-brugt-26-millioner-paa-facebook-annoncering-se" TargetMode="External"/><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 Id="rId4" Type="http://schemas.openxmlformats.org/officeDocument/2006/relationships/image" Target="../media/image54.png"/></Relationships>
</file>

<file path=ppt/slides/_rels/slide4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 Id="rId5" Type="http://schemas.openxmlformats.org/officeDocument/2006/relationships/hyperlink" Target="https://www.business2community.com/facebook/facebook-gone-wrong-5-fails-brands-can-learn-2-0888844" TargetMode="External"/><Relationship Id="rId4" Type="http://schemas.openxmlformats.org/officeDocument/2006/relationships/image" Target="../media/image57.png"/></Relationships>
</file>

<file path=ppt/slides/_rels/slide47.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hyperlink" Target="https://www.facebook.com/ads/library/" TargetMode="External"/><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49.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23.png"/><Relationship Id="rId7" Type="http://schemas.openxmlformats.org/officeDocument/2006/relationships/image" Target="../media/image27.jpe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9"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video" Target="https://www.youtube.com/embed/NxQvaydVJtA?feature=oembed"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xml"/><Relationship Id="rId6" Type="http://schemas.openxmlformats.org/officeDocument/2006/relationships/hyperlink" Target="https://www.youtube.com/watch?v=z2T-Rh838GA&amp;t=60s" TargetMode="External"/><Relationship Id="rId5" Type="http://schemas.openxmlformats.org/officeDocument/2006/relationships/hyperlink" Target="https://www.nobraineragency.co.uk/blog/organic-social/ten-best-and-worst-social-campaigns-of-2021/" TargetMode="External"/><Relationship Id="rId4" Type="http://schemas.openxmlformats.org/officeDocument/2006/relationships/image" Target="../media/image63.png"/></Relationships>
</file>

<file path=ppt/slides/_rels/slide5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hyperlink" Target="https://www.kickitout.org/" TargetMode="External"/><Relationship Id="rId4" Type="http://schemas.openxmlformats.org/officeDocument/2006/relationships/image" Target="../media/image65.png"/></Relationships>
</file>

<file path=ppt/slides/_rels/slide52.xml.rels><?xml version="1.0" encoding="UTF-8" standalone="yes"?>
<Relationships xmlns="http://schemas.openxmlformats.org/package/2006/relationships"><Relationship Id="rId3" Type="http://schemas.openxmlformats.org/officeDocument/2006/relationships/hyperlink" Target="https://www.nobraineragency.co.uk/blog/organic-social/ten-best-and-worst-social-campaigns-of-2021/" TargetMode="External"/><Relationship Id="rId2" Type="http://schemas.openxmlformats.org/officeDocument/2006/relationships/image" Target="../media/image66.png"/><Relationship Id="rId1" Type="http://schemas.openxmlformats.org/officeDocument/2006/relationships/slideLayout" Target="../slideLayouts/slideLayout2.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jpeg"/></Relationships>
</file>

<file path=ppt/slides/_rels/slide53.xml.rels><?xml version="1.0" encoding="UTF-8" standalone="yes"?>
<Relationships xmlns="http://schemas.openxmlformats.org/package/2006/relationships"><Relationship Id="rId3" Type="http://schemas.openxmlformats.org/officeDocument/2006/relationships/hyperlink" Target="https://www.dr.dk/nyheder/penge/kontant/peter-falktoft-jeg-har-bedt-smilebright-fjerne-annoncer-og-reklamer"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71.png"/><Relationship Id="rId4" Type="http://schemas.openxmlformats.org/officeDocument/2006/relationships/image" Target="../media/image70.png"/></Relationships>
</file>

<file path=ppt/slides/_rels/slide5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2.xml"/><Relationship Id="rId4" Type="http://schemas.openxmlformats.org/officeDocument/2006/relationships/hyperlink" Target="https://yohype.com/blog/top-10-stoerste-influenter-paa-instagram/" TargetMode="External"/></Relationships>
</file>

<file path=ppt/slides/_rels/slide55.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23.png"/><Relationship Id="rId7" Type="http://schemas.openxmlformats.org/officeDocument/2006/relationships/image" Target="../media/image27.jpe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9" Type="http://schemas.openxmlformats.org/officeDocument/2006/relationships/image" Target="../media/image17.png"/></Relationships>
</file>

<file path=ppt/slides/_rels/slide57.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2.xml"/><Relationship Id="rId5" Type="http://schemas.openxmlformats.org/officeDocument/2006/relationships/image" Target="../media/image79.png"/><Relationship Id="rId4" Type="http://schemas.openxmlformats.org/officeDocument/2006/relationships/image" Target="../media/image78.png"/></Relationships>
</file>

<file path=ppt/slides/_rels/slide59.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2.xml"/><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image" Target="../media/image82.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hyperlink" Target="https://mediernesudvikling.kum.dk/2021/internetbrug-og-sociale-medier/" TargetMode="External"/></Relationships>
</file>

<file path=ppt/slides/_rels/slide60.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2.xml"/><Relationship Id="rId5" Type="http://schemas.openxmlformats.org/officeDocument/2006/relationships/hyperlink" Target="https://www.linkedin.com/business/marketing/blog/linkedin-ads/10-examples-of-linkedin-ads-that-totally-crushed-it" TargetMode="External"/><Relationship Id="rId4" Type="http://schemas.openxmlformats.org/officeDocument/2006/relationships/hyperlink" Target="https://later.com/blog/linkedin-ads-examples/" TargetMode="External"/></Relationships>
</file>

<file path=ppt/slides/_rels/slide6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hyperlink" Target="https://later.com/blog/linkedin-ads-examples/" TargetMode="Externa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hyperlink" Target="https://www.novicell.com/dk/services/digital-marketing/digital-annoncering/sociale-medier/linkedin-annoncering/" TargetMode="External"/><Relationship Id="rId2" Type="http://schemas.openxmlformats.org/officeDocument/2006/relationships/image" Target="../media/image90.png"/><Relationship Id="rId1" Type="http://schemas.openxmlformats.org/officeDocument/2006/relationships/slideLayout" Target="../slideLayouts/slideLayout2.xml"/><Relationship Id="rId5" Type="http://schemas.openxmlformats.org/officeDocument/2006/relationships/hyperlink" Target="https://www.socialsellingcompany.dk/alt-om-linkedin-historie-statistik-og-hvad-du-kan-bruge-linkedin-til/" TargetMode="External"/><Relationship Id="rId4" Type="http://schemas.openxmlformats.org/officeDocument/2006/relationships/image" Target="../media/image91.png"/></Relationships>
</file>

<file path=ppt/slides/_rels/slide64.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23.png"/><Relationship Id="rId7" Type="http://schemas.openxmlformats.org/officeDocument/2006/relationships/image" Target="../media/image27.jpe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9" Type="http://schemas.openxmlformats.org/officeDocument/2006/relationships/image" Target="../media/image17.png"/></Relationships>
</file>

<file path=ppt/slides/_rels/slide66.xml.rels><?xml version="1.0" encoding="UTF-8" standalone="yes"?>
<Relationships xmlns="http://schemas.openxmlformats.org/package/2006/relationships"><Relationship Id="rId8" Type="http://schemas.openxmlformats.org/officeDocument/2006/relationships/image" Target="../media/image97.png"/><Relationship Id="rId3" Type="http://schemas.openxmlformats.org/officeDocument/2006/relationships/image" Target="../media/image94.png"/><Relationship Id="rId7" Type="http://schemas.openxmlformats.org/officeDocument/2006/relationships/image" Target="../media/image96.png"/><Relationship Id="rId2" Type="http://schemas.openxmlformats.org/officeDocument/2006/relationships/image" Target="../media/image93.png"/><Relationship Id="rId1" Type="http://schemas.openxmlformats.org/officeDocument/2006/relationships/slideLayout" Target="../slideLayouts/slideLayout2.xml"/><Relationship Id="rId6" Type="http://schemas.openxmlformats.org/officeDocument/2006/relationships/hyperlink" Target="https://www.youtube.com/watch?v=oOVVgEtuybk" TargetMode="External"/><Relationship Id="rId5" Type="http://schemas.openxmlformats.org/officeDocument/2006/relationships/hyperlink" Target="https://www.out.com/transgender/2022/12/21/whiskey-viral-commercial-trans-acceptance-video-watch" TargetMode="External"/><Relationship Id="rId4" Type="http://schemas.openxmlformats.org/officeDocument/2006/relationships/image" Target="../media/image95.png"/></Relationships>
</file>

<file path=ppt/slides/_rels/slide67.xml.rels><?xml version="1.0" encoding="UTF-8" standalone="yes"?>
<Relationships xmlns="http://schemas.openxmlformats.org/package/2006/relationships"><Relationship Id="rId3" Type="http://schemas.openxmlformats.org/officeDocument/2006/relationships/hyperlink" Target="https://www.youtube.com/watch?v=tWu74tkXXP8" TargetMode="External"/><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hyperlink" Target="https://www.youtube.com/watch?v=aqQG4cGl2dI&amp;t=3s" TargetMode="External"/><Relationship Id="rId4" Type="http://schemas.openxmlformats.org/officeDocument/2006/relationships/hyperlink" Target="https://blog.copify.com/post/the-worst-advertising-campaigns-ever" TargetMode="External"/></Relationships>
</file>

<file path=ppt/slides/_rels/slide69.xml.rels><?xml version="1.0" encoding="UTF-8" standalone="yes"?>
<Relationships xmlns="http://schemas.openxmlformats.org/package/2006/relationships"><Relationship Id="rId3" Type="http://schemas.openxmlformats.org/officeDocument/2006/relationships/hyperlink" Target="https://livsstil.tv2.dk/2018-08-17-her-er-de-danske-stjerner-som-de-gamle-over-30-ikke-kender" TargetMode="External"/><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s://mediernesudvikling.kum.dk/2021/internetbrug-og-sociale-medier/" TargetMode="External"/></Relationships>
</file>

<file path=ppt/slides/_rels/slide70.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23.png"/><Relationship Id="rId7" Type="http://schemas.openxmlformats.org/officeDocument/2006/relationships/image" Target="../media/image27.jpe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72.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23.png"/><Relationship Id="rId7" Type="http://schemas.openxmlformats.org/officeDocument/2006/relationships/image" Target="../media/image27.jpe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7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hyperlink" Target="https://asento.dk/guiden-til-det-ultimative-nyhedsbrev/"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video" Target="https://www.youtube.com/embed/NxQvaydVJtA?feature=oembed"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F83A995-6A88-E12E-626B-5A2637DD39B0}"/>
              </a:ext>
            </a:extLst>
          </p:cNvPr>
          <p:cNvSpPr>
            <a:spLocks noGrp="1"/>
          </p:cNvSpPr>
          <p:nvPr>
            <p:ph type="title"/>
          </p:nvPr>
        </p:nvSpPr>
        <p:spPr>
          <a:xfrm>
            <a:off x="-69850" y="2640965"/>
            <a:ext cx="12452350" cy="1325563"/>
          </a:xfrm>
        </p:spPr>
        <p:txBody>
          <a:bodyPr/>
          <a:lstStyle/>
          <a:p>
            <a:pPr algn="ctr"/>
            <a:r>
              <a:rPr lang="da-DK"/>
              <a:t>Gorilla juice - Marketing</a:t>
            </a:r>
          </a:p>
        </p:txBody>
      </p:sp>
      <p:sp>
        <p:nvSpPr>
          <p:cNvPr id="3" name="Pladsholder til tekst 2">
            <a:extLst>
              <a:ext uri="{FF2B5EF4-FFF2-40B4-BE49-F238E27FC236}">
                <a16:creationId xmlns:a16="http://schemas.microsoft.com/office/drawing/2014/main" id="{64C22BC2-C0E0-1782-9815-424B26E7F233}"/>
              </a:ext>
            </a:extLst>
          </p:cNvPr>
          <p:cNvSpPr>
            <a:spLocks noGrp="1"/>
          </p:cNvSpPr>
          <p:nvPr>
            <p:ph type="body" sz="quarter" idx="10"/>
          </p:nvPr>
        </p:nvSpPr>
        <p:spPr>
          <a:xfrm>
            <a:off x="-69850" y="3747517"/>
            <a:ext cx="12452350" cy="766763"/>
          </a:xfrm>
        </p:spPr>
        <p:txBody>
          <a:bodyPr/>
          <a:lstStyle/>
          <a:p>
            <a:pPr algn="ctr"/>
            <a:endParaRPr lang="da-DK" dirty="0"/>
          </a:p>
        </p:txBody>
      </p:sp>
      <p:pic>
        <p:nvPicPr>
          <p:cNvPr id="4" name="Billede 3" descr="Et billede, der indeholder logo&#10;&#10;Automatisk genereret beskrivelse">
            <a:extLst>
              <a:ext uri="{FF2B5EF4-FFF2-40B4-BE49-F238E27FC236}">
                <a16:creationId xmlns:a16="http://schemas.microsoft.com/office/drawing/2014/main" id="{E8355443-F8B5-8C13-7FFF-A58605D6142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84406" y="286433"/>
            <a:ext cx="907776" cy="907776"/>
          </a:xfrm>
          <a:prstGeom prst="rect">
            <a:avLst/>
          </a:prstGeom>
        </p:spPr>
      </p:pic>
    </p:spTree>
    <p:extLst>
      <p:ext uri="{BB962C8B-B14F-4D97-AF65-F5344CB8AC3E}">
        <p14:creationId xmlns:p14="http://schemas.microsoft.com/office/powerpoint/2010/main" val="39858546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DA4D26D-5D28-A95F-5D83-1BFCC99EA277}"/>
              </a:ext>
            </a:extLst>
          </p:cNvPr>
          <p:cNvSpPr>
            <a:spLocks noGrp="1"/>
          </p:cNvSpPr>
          <p:nvPr>
            <p:ph type="title"/>
          </p:nvPr>
        </p:nvSpPr>
        <p:spPr/>
        <p:txBody>
          <a:bodyPr/>
          <a:lstStyle/>
          <a:p>
            <a:r>
              <a:rPr lang="da-DK"/>
              <a:t>Sociale medier  (SoMe)</a:t>
            </a:r>
          </a:p>
        </p:txBody>
      </p:sp>
      <p:sp>
        <p:nvSpPr>
          <p:cNvPr id="3" name="Pladsholder til indhold 2">
            <a:extLst>
              <a:ext uri="{FF2B5EF4-FFF2-40B4-BE49-F238E27FC236}">
                <a16:creationId xmlns:a16="http://schemas.microsoft.com/office/drawing/2014/main" id="{E7D7E07A-4F81-4297-74EA-3B2C080F6151}"/>
              </a:ext>
            </a:extLst>
          </p:cNvPr>
          <p:cNvSpPr>
            <a:spLocks noGrp="1"/>
          </p:cNvSpPr>
          <p:nvPr>
            <p:ph idx="1"/>
          </p:nvPr>
        </p:nvSpPr>
        <p:spPr/>
        <p:txBody>
          <a:bodyPr/>
          <a:lstStyle/>
          <a:p>
            <a:r>
              <a:rPr lang="da-DK"/>
              <a:t>Vi fokuserer på de sociale medier</a:t>
            </a:r>
          </a:p>
        </p:txBody>
      </p:sp>
    </p:spTree>
    <p:extLst>
      <p:ext uri="{BB962C8B-B14F-4D97-AF65-F5344CB8AC3E}">
        <p14:creationId xmlns:p14="http://schemas.microsoft.com/office/powerpoint/2010/main" val="16198988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93DCD0A-3C13-131D-372E-30FB48C3A2EB}"/>
              </a:ext>
            </a:extLst>
          </p:cNvPr>
          <p:cNvSpPr>
            <a:spLocks noGrp="1"/>
          </p:cNvSpPr>
          <p:nvPr>
            <p:ph type="title"/>
          </p:nvPr>
        </p:nvSpPr>
        <p:spPr/>
        <p:txBody>
          <a:bodyPr/>
          <a:lstStyle/>
          <a:p>
            <a:r>
              <a:rPr lang="da-DK"/>
              <a:t>SoMe: Aldersfordeling og emner/områder</a:t>
            </a:r>
          </a:p>
        </p:txBody>
      </p:sp>
      <p:sp>
        <p:nvSpPr>
          <p:cNvPr id="3" name="Pladsholder til indhold 2">
            <a:extLst>
              <a:ext uri="{FF2B5EF4-FFF2-40B4-BE49-F238E27FC236}">
                <a16:creationId xmlns:a16="http://schemas.microsoft.com/office/drawing/2014/main" id="{9E90539C-2C99-5245-E777-93DDE0145A43}"/>
              </a:ext>
            </a:extLst>
          </p:cNvPr>
          <p:cNvSpPr>
            <a:spLocks noGrp="1"/>
          </p:cNvSpPr>
          <p:nvPr>
            <p:ph idx="1"/>
          </p:nvPr>
        </p:nvSpPr>
        <p:spPr/>
        <p:txBody>
          <a:bodyPr/>
          <a:lstStyle/>
          <a:p>
            <a:endParaRPr lang="da-DK"/>
          </a:p>
        </p:txBody>
      </p:sp>
      <p:pic>
        <p:nvPicPr>
          <p:cNvPr id="5" name="Billede 4">
            <a:extLst>
              <a:ext uri="{FF2B5EF4-FFF2-40B4-BE49-F238E27FC236}">
                <a16:creationId xmlns:a16="http://schemas.microsoft.com/office/drawing/2014/main" id="{F777D43D-C37C-128E-3682-17920640F7C8}"/>
              </a:ext>
            </a:extLst>
          </p:cNvPr>
          <p:cNvPicPr>
            <a:picLocks noChangeAspect="1"/>
          </p:cNvPicPr>
          <p:nvPr/>
        </p:nvPicPr>
        <p:blipFill>
          <a:blip r:embed="rId3"/>
          <a:stretch>
            <a:fillRect/>
          </a:stretch>
        </p:blipFill>
        <p:spPr>
          <a:xfrm>
            <a:off x="2623128" y="1636451"/>
            <a:ext cx="7020246" cy="4856424"/>
          </a:xfrm>
          <a:prstGeom prst="rect">
            <a:avLst/>
          </a:prstGeom>
        </p:spPr>
      </p:pic>
      <p:sp>
        <p:nvSpPr>
          <p:cNvPr id="6" name="Tekstfelt 5">
            <a:extLst>
              <a:ext uri="{FF2B5EF4-FFF2-40B4-BE49-F238E27FC236}">
                <a16:creationId xmlns:a16="http://schemas.microsoft.com/office/drawing/2014/main" id="{44751E6E-D854-6015-6573-605C784C9B16}"/>
              </a:ext>
            </a:extLst>
          </p:cNvPr>
          <p:cNvSpPr txBox="1"/>
          <p:nvPr/>
        </p:nvSpPr>
        <p:spPr>
          <a:xfrm>
            <a:off x="2518811" y="6583337"/>
            <a:ext cx="3693459" cy="230832"/>
          </a:xfrm>
          <a:prstGeom prst="rect">
            <a:avLst/>
          </a:prstGeom>
          <a:noFill/>
        </p:spPr>
        <p:txBody>
          <a:bodyPr wrap="square" rtlCol="0">
            <a:spAutoFit/>
          </a:bodyPr>
          <a:lstStyle/>
          <a:p>
            <a:r>
              <a:rPr lang="da-DK" sz="900">
                <a:hlinkClick r:id="rId4"/>
              </a:rPr>
              <a:t>https://mediernesudvikling.kum.dk/2021/internetbrug-og-sociale-medier/</a:t>
            </a:r>
            <a:endParaRPr lang="da-DK" sz="900"/>
          </a:p>
        </p:txBody>
      </p:sp>
      <p:sp>
        <p:nvSpPr>
          <p:cNvPr id="4" name="Rektangel 3">
            <a:extLst>
              <a:ext uri="{FF2B5EF4-FFF2-40B4-BE49-F238E27FC236}">
                <a16:creationId xmlns:a16="http://schemas.microsoft.com/office/drawing/2014/main" id="{DF775893-D97E-8B58-3663-4DD252E6DB10}"/>
              </a:ext>
            </a:extLst>
          </p:cNvPr>
          <p:cNvSpPr/>
          <p:nvPr/>
        </p:nvSpPr>
        <p:spPr>
          <a:xfrm>
            <a:off x="2388637" y="2281382"/>
            <a:ext cx="7707863" cy="652318"/>
          </a:xfrm>
          <a:custGeom>
            <a:avLst/>
            <a:gdLst>
              <a:gd name="connsiteX0" fmla="*/ 0 w 7707863"/>
              <a:gd name="connsiteY0" fmla="*/ 0 h 652318"/>
              <a:gd name="connsiteX1" fmla="*/ 488165 w 7707863"/>
              <a:gd name="connsiteY1" fmla="*/ 0 h 652318"/>
              <a:gd name="connsiteX2" fmla="*/ 976329 w 7707863"/>
              <a:gd name="connsiteY2" fmla="*/ 0 h 652318"/>
              <a:gd name="connsiteX3" fmla="*/ 1772808 w 7707863"/>
              <a:gd name="connsiteY3" fmla="*/ 0 h 652318"/>
              <a:gd name="connsiteX4" fmla="*/ 2260973 w 7707863"/>
              <a:gd name="connsiteY4" fmla="*/ 0 h 652318"/>
              <a:gd name="connsiteX5" fmla="*/ 2980374 w 7707863"/>
              <a:gd name="connsiteY5" fmla="*/ 0 h 652318"/>
              <a:gd name="connsiteX6" fmla="*/ 3391460 w 7707863"/>
              <a:gd name="connsiteY6" fmla="*/ 0 h 652318"/>
              <a:gd name="connsiteX7" fmla="*/ 3956703 w 7707863"/>
              <a:gd name="connsiteY7" fmla="*/ 0 h 652318"/>
              <a:gd name="connsiteX8" fmla="*/ 4599025 w 7707863"/>
              <a:gd name="connsiteY8" fmla="*/ 0 h 652318"/>
              <a:gd name="connsiteX9" fmla="*/ 5395504 w 7707863"/>
              <a:gd name="connsiteY9" fmla="*/ 0 h 652318"/>
              <a:gd name="connsiteX10" fmla="*/ 6037826 w 7707863"/>
              <a:gd name="connsiteY10" fmla="*/ 0 h 652318"/>
              <a:gd name="connsiteX11" fmla="*/ 6525991 w 7707863"/>
              <a:gd name="connsiteY11" fmla="*/ 0 h 652318"/>
              <a:gd name="connsiteX12" fmla="*/ 7014155 w 7707863"/>
              <a:gd name="connsiteY12" fmla="*/ 0 h 652318"/>
              <a:gd name="connsiteX13" fmla="*/ 7707863 w 7707863"/>
              <a:gd name="connsiteY13" fmla="*/ 0 h 652318"/>
              <a:gd name="connsiteX14" fmla="*/ 7707863 w 7707863"/>
              <a:gd name="connsiteY14" fmla="*/ 652318 h 652318"/>
              <a:gd name="connsiteX15" fmla="*/ 7296777 w 7707863"/>
              <a:gd name="connsiteY15" fmla="*/ 652318 h 652318"/>
              <a:gd name="connsiteX16" fmla="*/ 6500298 w 7707863"/>
              <a:gd name="connsiteY16" fmla="*/ 652318 h 652318"/>
              <a:gd name="connsiteX17" fmla="*/ 5703819 w 7707863"/>
              <a:gd name="connsiteY17" fmla="*/ 652318 h 652318"/>
              <a:gd name="connsiteX18" fmla="*/ 5215654 w 7707863"/>
              <a:gd name="connsiteY18" fmla="*/ 652318 h 652318"/>
              <a:gd name="connsiteX19" fmla="*/ 4650411 w 7707863"/>
              <a:gd name="connsiteY19" fmla="*/ 652318 h 652318"/>
              <a:gd name="connsiteX20" fmla="*/ 4008089 w 7707863"/>
              <a:gd name="connsiteY20" fmla="*/ 652318 h 652318"/>
              <a:gd name="connsiteX21" fmla="*/ 3519924 w 7707863"/>
              <a:gd name="connsiteY21" fmla="*/ 652318 h 652318"/>
              <a:gd name="connsiteX22" fmla="*/ 3031759 w 7707863"/>
              <a:gd name="connsiteY22" fmla="*/ 652318 h 652318"/>
              <a:gd name="connsiteX23" fmla="*/ 2312359 w 7707863"/>
              <a:gd name="connsiteY23" fmla="*/ 652318 h 652318"/>
              <a:gd name="connsiteX24" fmla="*/ 1824194 w 7707863"/>
              <a:gd name="connsiteY24" fmla="*/ 652318 h 652318"/>
              <a:gd name="connsiteX25" fmla="*/ 1104794 w 7707863"/>
              <a:gd name="connsiteY25" fmla="*/ 652318 h 652318"/>
              <a:gd name="connsiteX26" fmla="*/ 0 w 7707863"/>
              <a:gd name="connsiteY26" fmla="*/ 652318 h 652318"/>
              <a:gd name="connsiteX27" fmla="*/ 0 w 7707863"/>
              <a:gd name="connsiteY27" fmla="*/ 0 h 652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707863" h="652318" extrusionOk="0">
                <a:moveTo>
                  <a:pt x="0" y="0"/>
                </a:moveTo>
                <a:cubicBezTo>
                  <a:pt x="219002" y="5076"/>
                  <a:pt x="381350" y="-9437"/>
                  <a:pt x="488165" y="0"/>
                </a:cubicBezTo>
                <a:cubicBezTo>
                  <a:pt x="594980" y="9437"/>
                  <a:pt x="742688" y="-18918"/>
                  <a:pt x="976329" y="0"/>
                </a:cubicBezTo>
                <a:cubicBezTo>
                  <a:pt x="1209970" y="18918"/>
                  <a:pt x="1583019" y="889"/>
                  <a:pt x="1772808" y="0"/>
                </a:cubicBezTo>
                <a:cubicBezTo>
                  <a:pt x="1962597" y="-889"/>
                  <a:pt x="2058837" y="21431"/>
                  <a:pt x="2260973" y="0"/>
                </a:cubicBezTo>
                <a:cubicBezTo>
                  <a:pt x="2463110" y="-21431"/>
                  <a:pt x="2756209" y="-32837"/>
                  <a:pt x="2980374" y="0"/>
                </a:cubicBezTo>
                <a:cubicBezTo>
                  <a:pt x="3204539" y="32837"/>
                  <a:pt x="3279508" y="-6633"/>
                  <a:pt x="3391460" y="0"/>
                </a:cubicBezTo>
                <a:cubicBezTo>
                  <a:pt x="3503412" y="6633"/>
                  <a:pt x="3799142" y="-10269"/>
                  <a:pt x="3956703" y="0"/>
                </a:cubicBezTo>
                <a:cubicBezTo>
                  <a:pt x="4114264" y="10269"/>
                  <a:pt x="4309624" y="1071"/>
                  <a:pt x="4599025" y="0"/>
                </a:cubicBezTo>
                <a:cubicBezTo>
                  <a:pt x="4888426" y="-1071"/>
                  <a:pt x="5117526" y="-22704"/>
                  <a:pt x="5395504" y="0"/>
                </a:cubicBezTo>
                <a:cubicBezTo>
                  <a:pt x="5673482" y="22704"/>
                  <a:pt x="5749193" y="-29947"/>
                  <a:pt x="6037826" y="0"/>
                </a:cubicBezTo>
                <a:cubicBezTo>
                  <a:pt x="6326459" y="29947"/>
                  <a:pt x="6324583" y="-11032"/>
                  <a:pt x="6525991" y="0"/>
                </a:cubicBezTo>
                <a:cubicBezTo>
                  <a:pt x="6727400" y="11032"/>
                  <a:pt x="6810118" y="11340"/>
                  <a:pt x="7014155" y="0"/>
                </a:cubicBezTo>
                <a:cubicBezTo>
                  <a:pt x="7218192" y="-11340"/>
                  <a:pt x="7525391" y="14071"/>
                  <a:pt x="7707863" y="0"/>
                </a:cubicBezTo>
                <a:cubicBezTo>
                  <a:pt x="7734245" y="293632"/>
                  <a:pt x="7711953" y="387130"/>
                  <a:pt x="7707863" y="652318"/>
                </a:cubicBezTo>
                <a:cubicBezTo>
                  <a:pt x="7531272" y="641664"/>
                  <a:pt x="7471906" y="641346"/>
                  <a:pt x="7296777" y="652318"/>
                </a:cubicBezTo>
                <a:cubicBezTo>
                  <a:pt x="7121648" y="663290"/>
                  <a:pt x="6688877" y="672344"/>
                  <a:pt x="6500298" y="652318"/>
                </a:cubicBezTo>
                <a:cubicBezTo>
                  <a:pt x="6311719" y="632292"/>
                  <a:pt x="5935925" y="634481"/>
                  <a:pt x="5703819" y="652318"/>
                </a:cubicBezTo>
                <a:cubicBezTo>
                  <a:pt x="5471713" y="670155"/>
                  <a:pt x="5334455" y="657634"/>
                  <a:pt x="5215654" y="652318"/>
                </a:cubicBezTo>
                <a:cubicBezTo>
                  <a:pt x="5096854" y="647002"/>
                  <a:pt x="4901450" y="638209"/>
                  <a:pt x="4650411" y="652318"/>
                </a:cubicBezTo>
                <a:cubicBezTo>
                  <a:pt x="4399372" y="666427"/>
                  <a:pt x="4206668" y="655811"/>
                  <a:pt x="4008089" y="652318"/>
                </a:cubicBezTo>
                <a:cubicBezTo>
                  <a:pt x="3809510" y="648825"/>
                  <a:pt x="3690403" y="644772"/>
                  <a:pt x="3519924" y="652318"/>
                </a:cubicBezTo>
                <a:cubicBezTo>
                  <a:pt x="3349445" y="659864"/>
                  <a:pt x="3147546" y="654256"/>
                  <a:pt x="3031759" y="652318"/>
                </a:cubicBezTo>
                <a:cubicBezTo>
                  <a:pt x="2915972" y="650380"/>
                  <a:pt x="2562086" y="622364"/>
                  <a:pt x="2312359" y="652318"/>
                </a:cubicBezTo>
                <a:cubicBezTo>
                  <a:pt x="2062632" y="682272"/>
                  <a:pt x="1956390" y="652743"/>
                  <a:pt x="1824194" y="652318"/>
                </a:cubicBezTo>
                <a:cubicBezTo>
                  <a:pt x="1691998" y="651893"/>
                  <a:pt x="1328478" y="620083"/>
                  <a:pt x="1104794" y="652318"/>
                </a:cubicBezTo>
                <a:cubicBezTo>
                  <a:pt x="881110" y="684553"/>
                  <a:pt x="312469" y="674099"/>
                  <a:pt x="0" y="652318"/>
                </a:cubicBezTo>
                <a:cubicBezTo>
                  <a:pt x="-17424" y="369054"/>
                  <a:pt x="878" y="248888"/>
                  <a:pt x="0" y="0"/>
                </a:cubicBezTo>
                <a:close/>
              </a:path>
            </a:pathLst>
          </a:custGeom>
          <a:noFill/>
          <a:ln w="28575">
            <a:solidFill>
              <a:srgbClr val="FF0000"/>
            </a:solidFill>
            <a:extLst>
              <a:ext uri="{C807C97D-BFC1-408E-A445-0C87EB9F89A2}">
                <ask:lineSketchStyleProps xmlns:ask="http://schemas.microsoft.com/office/drawing/2018/sketchyshapes" sd="660426916">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7" name="Rektangel 6">
            <a:extLst>
              <a:ext uri="{FF2B5EF4-FFF2-40B4-BE49-F238E27FC236}">
                <a16:creationId xmlns:a16="http://schemas.microsoft.com/office/drawing/2014/main" id="{CF6EADF7-FA74-5FDE-D21B-5B8E778D6E2A}"/>
              </a:ext>
            </a:extLst>
          </p:cNvPr>
          <p:cNvSpPr/>
          <p:nvPr/>
        </p:nvSpPr>
        <p:spPr>
          <a:xfrm>
            <a:off x="2388638" y="3648075"/>
            <a:ext cx="7707862" cy="276226"/>
          </a:xfrm>
          <a:custGeom>
            <a:avLst/>
            <a:gdLst>
              <a:gd name="connsiteX0" fmla="*/ 0 w 7707862"/>
              <a:gd name="connsiteY0" fmla="*/ 0 h 276226"/>
              <a:gd name="connsiteX1" fmla="*/ 488165 w 7707862"/>
              <a:gd name="connsiteY1" fmla="*/ 0 h 276226"/>
              <a:gd name="connsiteX2" fmla="*/ 976329 w 7707862"/>
              <a:gd name="connsiteY2" fmla="*/ 0 h 276226"/>
              <a:gd name="connsiteX3" fmla="*/ 1772808 w 7707862"/>
              <a:gd name="connsiteY3" fmla="*/ 0 h 276226"/>
              <a:gd name="connsiteX4" fmla="*/ 2260973 w 7707862"/>
              <a:gd name="connsiteY4" fmla="*/ 0 h 276226"/>
              <a:gd name="connsiteX5" fmla="*/ 2980373 w 7707862"/>
              <a:gd name="connsiteY5" fmla="*/ 0 h 276226"/>
              <a:gd name="connsiteX6" fmla="*/ 3391459 w 7707862"/>
              <a:gd name="connsiteY6" fmla="*/ 0 h 276226"/>
              <a:gd name="connsiteX7" fmla="*/ 3956702 w 7707862"/>
              <a:gd name="connsiteY7" fmla="*/ 0 h 276226"/>
              <a:gd name="connsiteX8" fmla="*/ 4599024 w 7707862"/>
              <a:gd name="connsiteY8" fmla="*/ 0 h 276226"/>
              <a:gd name="connsiteX9" fmla="*/ 5395503 w 7707862"/>
              <a:gd name="connsiteY9" fmla="*/ 0 h 276226"/>
              <a:gd name="connsiteX10" fmla="*/ 6037825 w 7707862"/>
              <a:gd name="connsiteY10" fmla="*/ 0 h 276226"/>
              <a:gd name="connsiteX11" fmla="*/ 6525990 w 7707862"/>
              <a:gd name="connsiteY11" fmla="*/ 0 h 276226"/>
              <a:gd name="connsiteX12" fmla="*/ 7014154 w 7707862"/>
              <a:gd name="connsiteY12" fmla="*/ 0 h 276226"/>
              <a:gd name="connsiteX13" fmla="*/ 7707862 w 7707862"/>
              <a:gd name="connsiteY13" fmla="*/ 0 h 276226"/>
              <a:gd name="connsiteX14" fmla="*/ 7707862 w 7707862"/>
              <a:gd name="connsiteY14" fmla="*/ 276226 h 276226"/>
              <a:gd name="connsiteX15" fmla="*/ 7296776 w 7707862"/>
              <a:gd name="connsiteY15" fmla="*/ 276226 h 276226"/>
              <a:gd name="connsiteX16" fmla="*/ 6500297 w 7707862"/>
              <a:gd name="connsiteY16" fmla="*/ 276226 h 276226"/>
              <a:gd name="connsiteX17" fmla="*/ 5703818 w 7707862"/>
              <a:gd name="connsiteY17" fmla="*/ 276226 h 276226"/>
              <a:gd name="connsiteX18" fmla="*/ 5215653 w 7707862"/>
              <a:gd name="connsiteY18" fmla="*/ 276226 h 276226"/>
              <a:gd name="connsiteX19" fmla="*/ 4650410 w 7707862"/>
              <a:gd name="connsiteY19" fmla="*/ 276226 h 276226"/>
              <a:gd name="connsiteX20" fmla="*/ 4008088 w 7707862"/>
              <a:gd name="connsiteY20" fmla="*/ 276226 h 276226"/>
              <a:gd name="connsiteX21" fmla="*/ 3519924 w 7707862"/>
              <a:gd name="connsiteY21" fmla="*/ 276226 h 276226"/>
              <a:gd name="connsiteX22" fmla="*/ 3031759 w 7707862"/>
              <a:gd name="connsiteY22" fmla="*/ 276226 h 276226"/>
              <a:gd name="connsiteX23" fmla="*/ 2312359 w 7707862"/>
              <a:gd name="connsiteY23" fmla="*/ 276226 h 276226"/>
              <a:gd name="connsiteX24" fmla="*/ 1824194 w 7707862"/>
              <a:gd name="connsiteY24" fmla="*/ 276226 h 276226"/>
              <a:gd name="connsiteX25" fmla="*/ 1104794 w 7707862"/>
              <a:gd name="connsiteY25" fmla="*/ 276226 h 276226"/>
              <a:gd name="connsiteX26" fmla="*/ 0 w 7707862"/>
              <a:gd name="connsiteY26" fmla="*/ 276226 h 276226"/>
              <a:gd name="connsiteX27" fmla="*/ 0 w 7707862"/>
              <a:gd name="connsiteY27" fmla="*/ 0 h 276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707862" h="276226" extrusionOk="0">
                <a:moveTo>
                  <a:pt x="0" y="0"/>
                </a:moveTo>
                <a:cubicBezTo>
                  <a:pt x="219002" y="5076"/>
                  <a:pt x="381350" y="-9437"/>
                  <a:pt x="488165" y="0"/>
                </a:cubicBezTo>
                <a:cubicBezTo>
                  <a:pt x="594980" y="9437"/>
                  <a:pt x="742688" y="-18918"/>
                  <a:pt x="976329" y="0"/>
                </a:cubicBezTo>
                <a:cubicBezTo>
                  <a:pt x="1209970" y="18918"/>
                  <a:pt x="1583019" y="889"/>
                  <a:pt x="1772808" y="0"/>
                </a:cubicBezTo>
                <a:cubicBezTo>
                  <a:pt x="1962597" y="-889"/>
                  <a:pt x="2058837" y="21431"/>
                  <a:pt x="2260973" y="0"/>
                </a:cubicBezTo>
                <a:cubicBezTo>
                  <a:pt x="2463110" y="-21431"/>
                  <a:pt x="2756623" y="-30178"/>
                  <a:pt x="2980373" y="0"/>
                </a:cubicBezTo>
                <a:cubicBezTo>
                  <a:pt x="3204123" y="30178"/>
                  <a:pt x="3279507" y="-6633"/>
                  <a:pt x="3391459" y="0"/>
                </a:cubicBezTo>
                <a:cubicBezTo>
                  <a:pt x="3503411" y="6633"/>
                  <a:pt x="3799141" y="-10269"/>
                  <a:pt x="3956702" y="0"/>
                </a:cubicBezTo>
                <a:cubicBezTo>
                  <a:pt x="4114263" y="10269"/>
                  <a:pt x="4309623" y="1071"/>
                  <a:pt x="4599024" y="0"/>
                </a:cubicBezTo>
                <a:cubicBezTo>
                  <a:pt x="4888425" y="-1071"/>
                  <a:pt x="5117525" y="-22704"/>
                  <a:pt x="5395503" y="0"/>
                </a:cubicBezTo>
                <a:cubicBezTo>
                  <a:pt x="5673481" y="22704"/>
                  <a:pt x="5749192" y="-29947"/>
                  <a:pt x="6037825" y="0"/>
                </a:cubicBezTo>
                <a:cubicBezTo>
                  <a:pt x="6326458" y="29947"/>
                  <a:pt x="6324582" y="-11032"/>
                  <a:pt x="6525990" y="0"/>
                </a:cubicBezTo>
                <a:cubicBezTo>
                  <a:pt x="6727399" y="11032"/>
                  <a:pt x="6810117" y="11340"/>
                  <a:pt x="7014154" y="0"/>
                </a:cubicBezTo>
                <a:cubicBezTo>
                  <a:pt x="7218191" y="-11340"/>
                  <a:pt x="7525390" y="14071"/>
                  <a:pt x="7707862" y="0"/>
                </a:cubicBezTo>
                <a:cubicBezTo>
                  <a:pt x="7719712" y="73264"/>
                  <a:pt x="7704198" y="183138"/>
                  <a:pt x="7707862" y="276226"/>
                </a:cubicBezTo>
                <a:cubicBezTo>
                  <a:pt x="7531271" y="265572"/>
                  <a:pt x="7471905" y="265254"/>
                  <a:pt x="7296776" y="276226"/>
                </a:cubicBezTo>
                <a:cubicBezTo>
                  <a:pt x="7121647" y="287198"/>
                  <a:pt x="6688876" y="296252"/>
                  <a:pt x="6500297" y="276226"/>
                </a:cubicBezTo>
                <a:cubicBezTo>
                  <a:pt x="6311718" y="256200"/>
                  <a:pt x="5935924" y="258389"/>
                  <a:pt x="5703818" y="276226"/>
                </a:cubicBezTo>
                <a:cubicBezTo>
                  <a:pt x="5471712" y="294063"/>
                  <a:pt x="5334454" y="281542"/>
                  <a:pt x="5215653" y="276226"/>
                </a:cubicBezTo>
                <a:cubicBezTo>
                  <a:pt x="5096853" y="270910"/>
                  <a:pt x="4901449" y="262117"/>
                  <a:pt x="4650410" y="276226"/>
                </a:cubicBezTo>
                <a:cubicBezTo>
                  <a:pt x="4399371" y="290335"/>
                  <a:pt x="4206667" y="279719"/>
                  <a:pt x="4008088" y="276226"/>
                </a:cubicBezTo>
                <a:cubicBezTo>
                  <a:pt x="3809509" y="272733"/>
                  <a:pt x="3688833" y="265030"/>
                  <a:pt x="3519924" y="276226"/>
                </a:cubicBezTo>
                <a:cubicBezTo>
                  <a:pt x="3351015" y="287422"/>
                  <a:pt x="3147546" y="278164"/>
                  <a:pt x="3031759" y="276226"/>
                </a:cubicBezTo>
                <a:cubicBezTo>
                  <a:pt x="2915972" y="274288"/>
                  <a:pt x="2562086" y="246272"/>
                  <a:pt x="2312359" y="276226"/>
                </a:cubicBezTo>
                <a:cubicBezTo>
                  <a:pt x="2062632" y="306180"/>
                  <a:pt x="1956390" y="276651"/>
                  <a:pt x="1824194" y="276226"/>
                </a:cubicBezTo>
                <a:cubicBezTo>
                  <a:pt x="1691998" y="275801"/>
                  <a:pt x="1328478" y="243991"/>
                  <a:pt x="1104794" y="276226"/>
                </a:cubicBezTo>
                <a:cubicBezTo>
                  <a:pt x="881110" y="308461"/>
                  <a:pt x="312469" y="298007"/>
                  <a:pt x="0" y="276226"/>
                </a:cubicBezTo>
                <a:cubicBezTo>
                  <a:pt x="5247" y="171675"/>
                  <a:pt x="1316" y="57758"/>
                  <a:pt x="0" y="0"/>
                </a:cubicBezTo>
                <a:close/>
              </a:path>
            </a:pathLst>
          </a:custGeom>
          <a:noFill/>
          <a:ln w="28575">
            <a:solidFill>
              <a:srgbClr val="FF0000"/>
            </a:solidFill>
            <a:extLst>
              <a:ext uri="{C807C97D-BFC1-408E-A445-0C87EB9F89A2}">
                <ask:lineSketchStyleProps xmlns:ask="http://schemas.microsoft.com/office/drawing/2018/sketchyshapes" sd="660426916">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8" name="Rektangel 7">
            <a:extLst>
              <a:ext uri="{FF2B5EF4-FFF2-40B4-BE49-F238E27FC236}">
                <a16:creationId xmlns:a16="http://schemas.microsoft.com/office/drawing/2014/main" id="{F9C00BAE-13F0-35B5-C44C-D91B2649BCB8}"/>
              </a:ext>
            </a:extLst>
          </p:cNvPr>
          <p:cNvSpPr/>
          <p:nvPr/>
        </p:nvSpPr>
        <p:spPr>
          <a:xfrm>
            <a:off x="2388638" y="4140991"/>
            <a:ext cx="7707862" cy="1151445"/>
          </a:xfrm>
          <a:custGeom>
            <a:avLst/>
            <a:gdLst>
              <a:gd name="connsiteX0" fmla="*/ 0 w 7707862"/>
              <a:gd name="connsiteY0" fmla="*/ 0 h 1151445"/>
              <a:gd name="connsiteX1" fmla="*/ 488165 w 7707862"/>
              <a:gd name="connsiteY1" fmla="*/ 0 h 1151445"/>
              <a:gd name="connsiteX2" fmla="*/ 976329 w 7707862"/>
              <a:gd name="connsiteY2" fmla="*/ 0 h 1151445"/>
              <a:gd name="connsiteX3" fmla="*/ 1772808 w 7707862"/>
              <a:gd name="connsiteY3" fmla="*/ 0 h 1151445"/>
              <a:gd name="connsiteX4" fmla="*/ 2260973 w 7707862"/>
              <a:gd name="connsiteY4" fmla="*/ 0 h 1151445"/>
              <a:gd name="connsiteX5" fmla="*/ 2980373 w 7707862"/>
              <a:gd name="connsiteY5" fmla="*/ 0 h 1151445"/>
              <a:gd name="connsiteX6" fmla="*/ 3391459 w 7707862"/>
              <a:gd name="connsiteY6" fmla="*/ 0 h 1151445"/>
              <a:gd name="connsiteX7" fmla="*/ 3956702 w 7707862"/>
              <a:gd name="connsiteY7" fmla="*/ 0 h 1151445"/>
              <a:gd name="connsiteX8" fmla="*/ 4599024 w 7707862"/>
              <a:gd name="connsiteY8" fmla="*/ 0 h 1151445"/>
              <a:gd name="connsiteX9" fmla="*/ 5395503 w 7707862"/>
              <a:gd name="connsiteY9" fmla="*/ 0 h 1151445"/>
              <a:gd name="connsiteX10" fmla="*/ 6037825 w 7707862"/>
              <a:gd name="connsiteY10" fmla="*/ 0 h 1151445"/>
              <a:gd name="connsiteX11" fmla="*/ 6525990 w 7707862"/>
              <a:gd name="connsiteY11" fmla="*/ 0 h 1151445"/>
              <a:gd name="connsiteX12" fmla="*/ 7014154 w 7707862"/>
              <a:gd name="connsiteY12" fmla="*/ 0 h 1151445"/>
              <a:gd name="connsiteX13" fmla="*/ 7707862 w 7707862"/>
              <a:gd name="connsiteY13" fmla="*/ 0 h 1151445"/>
              <a:gd name="connsiteX14" fmla="*/ 7707862 w 7707862"/>
              <a:gd name="connsiteY14" fmla="*/ 541179 h 1151445"/>
              <a:gd name="connsiteX15" fmla="*/ 7707862 w 7707862"/>
              <a:gd name="connsiteY15" fmla="*/ 1151445 h 1151445"/>
              <a:gd name="connsiteX16" fmla="*/ 7296776 w 7707862"/>
              <a:gd name="connsiteY16" fmla="*/ 1151445 h 1151445"/>
              <a:gd name="connsiteX17" fmla="*/ 6500297 w 7707862"/>
              <a:gd name="connsiteY17" fmla="*/ 1151445 h 1151445"/>
              <a:gd name="connsiteX18" fmla="*/ 6012132 w 7707862"/>
              <a:gd name="connsiteY18" fmla="*/ 1151445 h 1151445"/>
              <a:gd name="connsiteX19" fmla="*/ 5446889 w 7707862"/>
              <a:gd name="connsiteY19" fmla="*/ 1151445 h 1151445"/>
              <a:gd name="connsiteX20" fmla="*/ 4804567 w 7707862"/>
              <a:gd name="connsiteY20" fmla="*/ 1151445 h 1151445"/>
              <a:gd name="connsiteX21" fmla="*/ 4316403 w 7707862"/>
              <a:gd name="connsiteY21" fmla="*/ 1151445 h 1151445"/>
              <a:gd name="connsiteX22" fmla="*/ 3828238 w 7707862"/>
              <a:gd name="connsiteY22" fmla="*/ 1151445 h 1151445"/>
              <a:gd name="connsiteX23" fmla="*/ 3108838 w 7707862"/>
              <a:gd name="connsiteY23" fmla="*/ 1151445 h 1151445"/>
              <a:gd name="connsiteX24" fmla="*/ 2620673 w 7707862"/>
              <a:gd name="connsiteY24" fmla="*/ 1151445 h 1151445"/>
              <a:gd name="connsiteX25" fmla="*/ 1901273 w 7707862"/>
              <a:gd name="connsiteY25" fmla="*/ 1151445 h 1151445"/>
              <a:gd name="connsiteX26" fmla="*/ 1258951 w 7707862"/>
              <a:gd name="connsiteY26" fmla="*/ 1151445 h 1151445"/>
              <a:gd name="connsiteX27" fmla="*/ 0 w 7707862"/>
              <a:gd name="connsiteY27" fmla="*/ 1151445 h 1151445"/>
              <a:gd name="connsiteX28" fmla="*/ 0 w 7707862"/>
              <a:gd name="connsiteY28" fmla="*/ 575723 h 1151445"/>
              <a:gd name="connsiteX29" fmla="*/ 0 w 7707862"/>
              <a:gd name="connsiteY29" fmla="*/ 0 h 1151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707862" h="1151445" extrusionOk="0">
                <a:moveTo>
                  <a:pt x="0" y="0"/>
                </a:moveTo>
                <a:cubicBezTo>
                  <a:pt x="219002" y="5076"/>
                  <a:pt x="381350" y="-9437"/>
                  <a:pt x="488165" y="0"/>
                </a:cubicBezTo>
                <a:cubicBezTo>
                  <a:pt x="594980" y="9437"/>
                  <a:pt x="742688" y="-18918"/>
                  <a:pt x="976329" y="0"/>
                </a:cubicBezTo>
                <a:cubicBezTo>
                  <a:pt x="1209970" y="18918"/>
                  <a:pt x="1583019" y="889"/>
                  <a:pt x="1772808" y="0"/>
                </a:cubicBezTo>
                <a:cubicBezTo>
                  <a:pt x="1962597" y="-889"/>
                  <a:pt x="2058837" y="21431"/>
                  <a:pt x="2260973" y="0"/>
                </a:cubicBezTo>
                <a:cubicBezTo>
                  <a:pt x="2463110" y="-21431"/>
                  <a:pt x="2756623" y="-30178"/>
                  <a:pt x="2980373" y="0"/>
                </a:cubicBezTo>
                <a:cubicBezTo>
                  <a:pt x="3204123" y="30178"/>
                  <a:pt x="3279507" y="-6633"/>
                  <a:pt x="3391459" y="0"/>
                </a:cubicBezTo>
                <a:cubicBezTo>
                  <a:pt x="3503411" y="6633"/>
                  <a:pt x="3799141" y="-10269"/>
                  <a:pt x="3956702" y="0"/>
                </a:cubicBezTo>
                <a:cubicBezTo>
                  <a:pt x="4114263" y="10269"/>
                  <a:pt x="4309623" y="1071"/>
                  <a:pt x="4599024" y="0"/>
                </a:cubicBezTo>
                <a:cubicBezTo>
                  <a:pt x="4888425" y="-1071"/>
                  <a:pt x="5117525" y="-22704"/>
                  <a:pt x="5395503" y="0"/>
                </a:cubicBezTo>
                <a:cubicBezTo>
                  <a:pt x="5673481" y="22704"/>
                  <a:pt x="5749192" y="-29947"/>
                  <a:pt x="6037825" y="0"/>
                </a:cubicBezTo>
                <a:cubicBezTo>
                  <a:pt x="6326458" y="29947"/>
                  <a:pt x="6324582" y="-11032"/>
                  <a:pt x="6525990" y="0"/>
                </a:cubicBezTo>
                <a:cubicBezTo>
                  <a:pt x="6727399" y="11032"/>
                  <a:pt x="6810117" y="11340"/>
                  <a:pt x="7014154" y="0"/>
                </a:cubicBezTo>
                <a:cubicBezTo>
                  <a:pt x="7218191" y="-11340"/>
                  <a:pt x="7525390" y="14071"/>
                  <a:pt x="7707862" y="0"/>
                </a:cubicBezTo>
                <a:cubicBezTo>
                  <a:pt x="7707415" y="234123"/>
                  <a:pt x="7707426" y="399361"/>
                  <a:pt x="7707862" y="541179"/>
                </a:cubicBezTo>
                <a:cubicBezTo>
                  <a:pt x="7708298" y="682997"/>
                  <a:pt x="7708683" y="859175"/>
                  <a:pt x="7707862" y="1151445"/>
                </a:cubicBezTo>
                <a:cubicBezTo>
                  <a:pt x="7522573" y="1165269"/>
                  <a:pt x="7455198" y="1150023"/>
                  <a:pt x="7296776" y="1151445"/>
                </a:cubicBezTo>
                <a:cubicBezTo>
                  <a:pt x="7138354" y="1152867"/>
                  <a:pt x="6732403" y="1133608"/>
                  <a:pt x="6500297" y="1151445"/>
                </a:cubicBezTo>
                <a:cubicBezTo>
                  <a:pt x="6268191" y="1169282"/>
                  <a:pt x="6130933" y="1156761"/>
                  <a:pt x="6012132" y="1151445"/>
                </a:cubicBezTo>
                <a:cubicBezTo>
                  <a:pt x="5893332" y="1146129"/>
                  <a:pt x="5697928" y="1137336"/>
                  <a:pt x="5446889" y="1151445"/>
                </a:cubicBezTo>
                <a:cubicBezTo>
                  <a:pt x="5195850" y="1165554"/>
                  <a:pt x="5003146" y="1154938"/>
                  <a:pt x="4804567" y="1151445"/>
                </a:cubicBezTo>
                <a:cubicBezTo>
                  <a:pt x="4605988" y="1147952"/>
                  <a:pt x="4485312" y="1140249"/>
                  <a:pt x="4316403" y="1151445"/>
                </a:cubicBezTo>
                <a:cubicBezTo>
                  <a:pt x="4147494" y="1162641"/>
                  <a:pt x="3944025" y="1153383"/>
                  <a:pt x="3828238" y="1151445"/>
                </a:cubicBezTo>
                <a:cubicBezTo>
                  <a:pt x="3712451" y="1149507"/>
                  <a:pt x="3358565" y="1121491"/>
                  <a:pt x="3108838" y="1151445"/>
                </a:cubicBezTo>
                <a:cubicBezTo>
                  <a:pt x="2859111" y="1181399"/>
                  <a:pt x="2752869" y="1151870"/>
                  <a:pt x="2620673" y="1151445"/>
                </a:cubicBezTo>
                <a:cubicBezTo>
                  <a:pt x="2488477" y="1151020"/>
                  <a:pt x="2124957" y="1119210"/>
                  <a:pt x="1901273" y="1151445"/>
                </a:cubicBezTo>
                <a:cubicBezTo>
                  <a:pt x="1677589" y="1183680"/>
                  <a:pt x="1455438" y="1160290"/>
                  <a:pt x="1258951" y="1151445"/>
                </a:cubicBezTo>
                <a:cubicBezTo>
                  <a:pt x="1062464" y="1142600"/>
                  <a:pt x="410431" y="1118681"/>
                  <a:pt x="0" y="1151445"/>
                </a:cubicBezTo>
                <a:cubicBezTo>
                  <a:pt x="25161" y="965702"/>
                  <a:pt x="-18323" y="749314"/>
                  <a:pt x="0" y="575723"/>
                </a:cubicBezTo>
                <a:cubicBezTo>
                  <a:pt x="18323" y="402132"/>
                  <a:pt x="-22945" y="138323"/>
                  <a:pt x="0" y="0"/>
                </a:cubicBezTo>
                <a:close/>
              </a:path>
            </a:pathLst>
          </a:custGeom>
          <a:noFill/>
          <a:ln w="28575">
            <a:solidFill>
              <a:srgbClr val="FF0000"/>
            </a:solidFill>
            <a:extLst>
              <a:ext uri="{C807C97D-BFC1-408E-A445-0C87EB9F89A2}">
                <ask:lineSketchStyleProps xmlns:ask="http://schemas.microsoft.com/office/drawing/2018/sketchyshapes" sd="660426916">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9" name="Rektangel 8">
            <a:extLst>
              <a:ext uri="{FF2B5EF4-FFF2-40B4-BE49-F238E27FC236}">
                <a16:creationId xmlns:a16="http://schemas.microsoft.com/office/drawing/2014/main" id="{411B4685-FEDD-AA00-86E4-FD45F5DA237F}"/>
              </a:ext>
            </a:extLst>
          </p:cNvPr>
          <p:cNvSpPr/>
          <p:nvPr/>
        </p:nvSpPr>
        <p:spPr>
          <a:xfrm>
            <a:off x="7536873" y="3643128"/>
            <a:ext cx="2031999" cy="276226"/>
          </a:xfrm>
          <a:custGeom>
            <a:avLst/>
            <a:gdLst>
              <a:gd name="connsiteX0" fmla="*/ 0 w 2031999"/>
              <a:gd name="connsiteY0" fmla="*/ 0 h 276226"/>
              <a:gd name="connsiteX1" fmla="*/ 636693 w 2031999"/>
              <a:gd name="connsiteY1" fmla="*/ 0 h 276226"/>
              <a:gd name="connsiteX2" fmla="*/ 1273386 w 2031999"/>
              <a:gd name="connsiteY2" fmla="*/ 0 h 276226"/>
              <a:gd name="connsiteX3" fmla="*/ 2031999 w 2031999"/>
              <a:gd name="connsiteY3" fmla="*/ 0 h 276226"/>
              <a:gd name="connsiteX4" fmla="*/ 2031999 w 2031999"/>
              <a:gd name="connsiteY4" fmla="*/ 276226 h 276226"/>
              <a:gd name="connsiteX5" fmla="*/ 1374986 w 2031999"/>
              <a:gd name="connsiteY5" fmla="*/ 276226 h 276226"/>
              <a:gd name="connsiteX6" fmla="*/ 657013 w 2031999"/>
              <a:gd name="connsiteY6" fmla="*/ 276226 h 276226"/>
              <a:gd name="connsiteX7" fmla="*/ 0 w 2031999"/>
              <a:gd name="connsiteY7" fmla="*/ 276226 h 276226"/>
              <a:gd name="connsiteX8" fmla="*/ 0 w 2031999"/>
              <a:gd name="connsiteY8" fmla="*/ 0 h 276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1999" h="276226" extrusionOk="0">
                <a:moveTo>
                  <a:pt x="0" y="0"/>
                </a:moveTo>
                <a:cubicBezTo>
                  <a:pt x="165516" y="21477"/>
                  <a:pt x="333548" y="-4369"/>
                  <a:pt x="636693" y="0"/>
                </a:cubicBezTo>
                <a:cubicBezTo>
                  <a:pt x="939838" y="4369"/>
                  <a:pt x="971101" y="-24819"/>
                  <a:pt x="1273386" y="0"/>
                </a:cubicBezTo>
                <a:cubicBezTo>
                  <a:pt x="1575671" y="24819"/>
                  <a:pt x="1671706" y="-28861"/>
                  <a:pt x="2031999" y="0"/>
                </a:cubicBezTo>
                <a:cubicBezTo>
                  <a:pt x="2020055" y="99104"/>
                  <a:pt x="2019404" y="164328"/>
                  <a:pt x="2031999" y="276226"/>
                </a:cubicBezTo>
                <a:cubicBezTo>
                  <a:pt x="1722610" y="283462"/>
                  <a:pt x="1686775" y="276830"/>
                  <a:pt x="1374986" y="276226"/>
                </a:cubicBezTo>
                <a:cubicBezTo>
                  <a:pt x="1063197" y="275622"/>
                  <a:pt x="816125" y="305350"/>
                  <a:pt x="657013" y="276226"/>
                </a:cubicBezTo>
                <a:cubicBezTo>
                  <a:pt x="497901" y="247102"/>
                  <a:pt x="281532" y="255533"/>
                  <a:pt x="0" y="276226"/>
                </a:cubicBezTo>
                <a:cubicBezTo>
                  <a:pt x="-6430" y="166292"/>
                  <a:pt x="-9999" y="137830"/>
                  <a:pt x="0" y="0"/>
                </a:cubicBezTo>
                <a:close/>
              </a:path>
            </a:pathLst>
          </a:custGeom>
          <a:noFill/>
          <a:ln w="28575">
            <a:solidFill>
              <a:srgbClr val="FF0000"/>
            </a:solidFill>
            <a:extLst>
              <a:ext uri="{C807C97D-BFC1-408E-A445-0C87EB9F89A2}">
                <ask:lineSketchStyleProps xmlns:ask="http://schemas.microsoft.com/office/drawing/2018/sketchyshapes" sd="660426916">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0" name="Rektangel 9">
            <a:extLst>
              <a:ext uri="{FF2B5EF4-FFF2-40B4-BE49-F238E27FC236}">
                <a16:creationId xmlns:a16="http://schemas.microsoft.com/office/drawing/2014/main" id="{21EFDB88-A692-271B-6338-74FEC3E446E2}"/>
              </a:ext>
            </a:extLst>
          </p:cNvPr>
          <p:cNvSpPr/>
          <p:nvPr/>
        </p:nvSpPr>
        <p:spPr>
          <a:xfrm>
            <a:off x="7536873" y="4145755"/>
            <a:ext cx="1505527" cy="182588"/>
          </a:xfrm>
          <a:custGeom>
            <a:avLst/>
            <a:gdLst>
              <a:gd name="connsiteX0" fmla="*/ 0 w 1505527"/>
              <a:gd name="connsiteY0" fmla="*/ 0 h 182588"/>
              <a:gd name="connsiteX1" fmla="*/ 471732 w 1505527"/>
              <a:gd name="connsiteY1" fmla="*/ 0 h 182588"/>
              <a:gd name="connsiteX2" fmla="*/ 943464 w 1505527"/>
              <a:gd name="connsiteY2" fmla="*/ 0 h 182588"/>
              <a:gd name="connsiteX3" fmla="*/ 1505527 w 1505527"/>
              <a:gd name="connsiteY3" fmla="*/ 0 h 182588"/>
              <a:gd name="connsiteX4" fmla="*/ 1505527 w 1505527"/>
              <a:gd name="connsiteY4" fmla="*/ 182588 h 182588"/>
              <a:gd name="connsiteX5" fmla="*/ 1018740 w 1505527"/>
              <a:gd name="connsiteY5" fmla="*/ 182588 h 182588"/>
              <a:gd name="connsiteX6" fmla="*/ 486787 w 1505527"/>
              <a:gd name="connsiteY6" fmla="*/ 182588 h 182588"/>
              <a:gd name="connsiteX7" fmla="*/ 0 w 1505527"/>
              <a:gd name="connsiteY7" fmla="*/ 182588 h 182588"/>
              <a:gd name="connsiteX8" fmla="*/ 0 w 1505527"/>
              <a:gd name="connsiteY8" fmla="*/ 0 h 182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5527" h="182588" extrusionOk="0">
                <a:moveTo>
                  <a:pt x="0" y="0"/>
                </a:moveTo>
                <a:cubicBezTo>
                  <a:pt x="229356" y="-23382"/>
                  <a:pt x="347542" y="8528"/>
                  <a:pt x="471732" y="0"/>
                </a:cubicBezTo>
                <a:cubicBezTo>
                  <a:pt x="595922" y="-8528"/>
                  <a:pt x="736525" y="-19982"/>
                  <a:pt x="943464" y="0"/>
                </a:cubicBezTo>
                <a:cubicBezTo>
                  <a:pt x="1150403" y="19982"/>
                  <a:pt x="1377295" y="-25286"/>
                  <a:pt x="1505527" y="0"/>
                </a:cubicBezTo>
                <a:cubicBezTo>
                  <a:pt x="1507535" y="55085"/>
                  <a:pt x="1514368" y="144439"/>
                  <a:pt x="1505527" y="182588"/>
                </a:cubicBezTo>
                <a:cubicBezTo>
                  <a:pt x="1323061" y="203984"/>
                  <a:pt x="1239653" y="199397"/>
                  <a:pt x="1018740" y="182588"/>
                </a:cubicBezTo>
                <a:cubicBezTo>
                  <a:pt x="797827" y="165779"/>
                  <a:pt x="681754" y="171756"/>
                  <a:pt x="486787" y="182588"/>
                </a:cubicBezTo>
                <a:cubicBezTo>
                  <a:pt x="291820" y="193420"/>
                  <a:pt x="187197" y="206246"/>
                  <a:pt x="0" y="182588"/>
                </a:cubicBezTo>
                <a:cubicBezTo>
                  <a:pt x="7036" y="134456"/>
                  <a:pt x="2095" y="58847"/>
                  <a:pt x="0" y="0"/>
                </a:cubicBezTo>
                <a:close/>
              </a:path>
            </a:pathLst>
          </a:custGeom>
          <a:noFill/>
          <a:ln w="28575">
            <a:solidFill>
              <a:srgbClr val="FF0000"/>
            </a:solidFill>
            <a:extLst>
              <a:ext uri="{C807C97D-BFC1-408E-A445-0C87EB9F89A2}">
                <ask:lineSketchStyleProps xmlns:ask="http://schemas.microsoft.com/office/drawing/2018/sketchyshapes" sd="660426916">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1" name="Rektangel 10">
            <a:extLst>
              <a:ext uri="{FF2B5EF4-FFF2-40B4-BE49-F238E27FC236}">
                <a16:creationId xmlns:a16="http://schemas.microsoft.com/office/drawing/2014/main" id="{5F93F16B-11FF-C676-9D7C-3125C54217B2}"/>
              </a:ext>
            </a:extLst>
          </p:cNvPr>
          <p:cNvSpPr/>
          <p:nvPr/>
        </p:nvSpPr>
        <p:spPr>
          <a:xfrm>
            <a:off x="7022126" y="4361715"/>
            <a:ext cx="1505527" cy="182589"/>
          </a:xfrm>
          <a:custGeom>
            <a:avLst/>
            <a:gdLst>
              <a:gd name="connsiteX0" fmla="*/ 0 w 1505527"/>
              <a:gd name="connsiteY0" fmla="*/ 0 h 182589"/>
              <a:gd name="connsiteX1" fmla="*/ 471732 w 1505527"/>
              <a:gd name="connsiteY1" fmla="*/ 0 h 182589"/>
              <a:gd name="connsiteX2" fmla="*/ 943464 w 1505527"/>
              <a:gd name="connsiteY2" fmla="*/ 0 h 182589"/>
              <a:gd name="connsiteX3" fmla="*/ 1505527 w 1505527"/>
              <a:gd name="connsiteY3" fmla="*/ 0 h 182589"/>
              <a:gd name="connsiteX4" fmla="*/ 1505527 w 1505527"/>
              <a:gd name="connsiteY4" fmla="*/ 182589 h 182589"/>
              <a:gd name="connsiteX5" fmla="*/ 1018740 w 1505527"/>
              <a:gd name="connsiteY5" fmla="*/ 182589 h 182589"/>
              <a:gd name="connsiteX6" fmla="*/ 486787 w 1505527"/>
              <a:gd name="connsiteY6" fmla="*/ 182589 h 182589"/>
              <a:gd name="connsiteX7" fmla="*/ 0 w 1505527"/>
              <a:gd name="connsiteY7" fmla="*/ 182589 h 182589"/>
              <a:gd name="connsiteX8" fmla="*/ 0 w 1505527"/>
              <a:gd name="connsiteY8" fmla="*/ 0 h 182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5527" h="182589" extrusionOk="0">
                <a:moveTo>
                  <a:pt x="0" y="0"/>
                </a:moveTo>
                <a:cubicBezTo>
                  <a:pt x="229356" y="-23382"/>
                  <a:pt x="347542" y="8528"/>
                  <a:pt x="471732" y="0"/>
                </a:cubicBezTo>
                <a:cubicBezTo>
                  <a:pt x="595922" y="-8528"/>
                  <a:pt x="736525" y="-19982"/>
                  <a:pt x="943464" y="0"/>
                </a:cubicBezTo>
                <a:cubicBezTo>
                  <a:pt x="1150403" y="19982"/>
                  <a:pt x="1377295" y="-25286"/>
                  <a:pt x="1505527" y="0"/>
                </a:cubicBezTo>
                <a:cubicBezTo>
                  <a:pt x="1500642" y="40119"/>
                  <a:pt x="1497742" y="141185"/>
                  <a:pt x="1505527" y="182589"/>
                </a:cubicBezTo>
                <a:cubicBezTo>
                  <a:pt x="1323061" y="203985"/>
                  <a:pt x="1239653" y="199398"/>
                  <a:pt x="1018740" y="182589"/>
                </a:cubicBezTo>
                <a:cubicBezTo>
                  <a:pt x="797827" y="165780"/>
                  <a:pt x="681754" y="171757"/>
                  <a:pt x="486787" y="182589"/>
                </a:cubicBezTo>
                <a:cubicBezTo>
                  <a:pt x="291820" y="193421"/>
                  <a:pt x="187197" y="206247"/>
                  <a:pt x="0" y="182589"/>
                </a:cubicBezTo>
                <a:cubicBezTo>
                  <a:pt x="5958" y="142442"/>
                  <a:pt x="2732" y="73674"/>
                  <a:pt x="0" y="0"/>
                </a:cubicBezTo>
                <a:close/>
              </a:path>
            </a:pathLst>
          </a:custGeom>
          <a:noFill/>
          <a:ln w="28575">
            <a:solidFill>
              <a:srgbClr val="FF0000"/>
            </a:solidFill>
            <a:extLst>
              <a:ext uri="{C807C97D-BFC1-408E-A445-0C87EB9F89A2}">
                <ask:lineSketchStyleProps xmlns:ask="http://schemas.microsoft.com/office/drawing/2018/sketchyshapes" sd="660426916">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2" name="Rektangel 11">
            <a:extLst>
              <a:ext uri="{FF2B5EF4-FFF2-40B4-BE49-F238E27FC236}">
                <a16:creationId xmlns:a16="http://schemas.microsoft.com/office/drawing/2014/main" id="{77B16E98-A7EB-44E6-5703-38A0AC4D33D0}"/>
              </a:ext>
            </a:extLst>
          </p:cNvPr>
          <p:cNvSpPr/>
          <p:nvPr/>
        </p:nvSpPr>
        <p:spPr>
          <a:xfrm>
            <a:off x="7022126" y="4569308"/>
            <a:ext cx="1505527" cy="191688"/>
          </a:xfrm>
          <a:custGeom>
            <a:avLst/>
            <a:gdLst>
              <a:gd name="connsiteX0" fmla="*/ 0 w 1505527"/>
              <a:gd name="connsiteY0" fmla="*/ 0 h 191688"/>
              <a:gd name="connsiteX1" fmla="*/ 471732 w 1505527"/>
              <a:gd name="connsiteY1" fmla="*/ 0 h 191688"/>
              <a:gd name="connsiteX2" fmla="*/ 943464 w 1505527"/>
              <a:gd name="connsiteY2" fmla="*/ 0 h 191688"/>
              <a:gd name="connsiteX3" fmla="*/ 1505527 w 1505527"/>
              <a:gd name="connsiteY3" fmla="*/ 0 h 191688"/>
              <a:gd name="connsiteX4" fmla="*/ 1505527 w 1505527"/>
              <a:gd name="connsiteY4" fmla="*/ 191688 h 191688"/>
              <a:gd name="connsiteX5" fmla="*/ 1018740 w 1505527"/>
              <a:gd name="connsiteY5" fmla="*/ 191688 h 191688"/>
              <a:gd name="connsiteX6" fmla="*/ 486787 w 1505527"/>
              <a:gd name="connsiteY6" fmla="*/ 191688 h 191688"/>
              <a:gd name="connsiteX7" fmla="*/ 0 w 1505527"/>
              <a:gd name="connsiteY7" fmla="*/ 191688 h 191688"/>
              <a:gd name="connsiteX8" fmla="*/ 0 w 1505527"/>
              <a:gd name="connsiteY8" fmla="*/ 0 h 19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5527" h="191688" extrusionOk="0">
                <a:moveTo>
                  <a:pt x="0" y="0"/>
                </a:moveTo>
                <a:cubicBezTo>
                  <a:pt x="229356" y="-23382"/>
                  <a:pt x="347542" y="8528"/>
                  <a:pt x="471732" y="0"/>
                </a:cubicBezTo>
                <a:cubicBezTo>
                  <a:pt x="595922" y="-8528"/>
                  <a:pt x="736525" y="-19982"/>
                  <a:pt x="943464" y="0"/>
                </a:cubicBezTo>
                <a:cubicBezTo>
                  <a:pt x="1150403" y="19982"/>
                  <a:pt x="1377295" y="-25286"/>
                  <a:pt x="1505527" y="0"/>
                </a:cubicBezTo>
                <a:cubicBezTo>
                  <a:pt x="1502835" y="94966"/>
                  <a:pt x="1501044" y="150260"/>
                  <a:pt x="1505527" y="191688"/>
                </a:cubicBezTo>
                <a:cubicBezTo>
                  <a:pt x="1323061" y="213084"/>
                  <a:pt x="1239653" y="208497"/>
                  <a:pt x="1018740" y="191688"/>
                </a:cubicBezTo>
                <a:cubicBezTo>
                  <a:pt x="797827" y="174879"/>
                  <a:pt x="681754" y="180856"/>
                  <a:pt x="486787" y="191688"/>
                </a:cubicBezTo>
                <a:cubicBezTo>
                  <a:pt x="291820" y="202520"/>
                  <a:pt x="187197" y="215346"/>
                  <a:pt x="0" y="191688"/>
                </a:cubicBezTo>
                <a:cubicBezTo>
                  <a:pt x="-7963" y="122252"/>
                  <a:pt x="3981" y="73096"/>
                  <a:pt x="0" y="0"/>
                </a:cubicBezTo>
                <a:close/>
              </a:path>
            </a:pathLst>
          </a:custGeom>
          <a:noFill/>
          <a:ln w="28575">
            <a:solidFill>
              <a:srgbClr val="FF0000"/>
            </a:solidFill>
            <a:extLst>
              <a:ext uri="{C807C97D-BFC1-408E-A445-0C87EB9F89A2}">
                <ask:lineSketchStyleProps xmlns:ask="http://schemas.microsoft.com/office/drawing/2018/sketchyshapes" sd="660426916">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3" name="Rektangel 12">
            <a:extLst>
              <a:ext uri="{FF2B5EF4-FFF2-40B4-BE49-F238E27FC236}">
                <a16:creationId xmlns:a16="http://schemas.microsoft.com/office/drawing/2014/main" id="{72BAAAE8-9780-C7AC-19BA-18CFC862487C}"/>
              </a:ext>
            </a:extLst>
          </p:cNvPr>
          <p:cNvSpPr/>
          <p:nvPr/>
        </p:nvSpPr>
        <p:spPr>
          <a:xfrm>
            <a:off x="8527653" y="4809019"/>
            <a:ext cx="514747" cy="191688"/>
          </a:xfrm>
          <a:custGeom>
            <a:avLst/>
            <a:gdLst>
              <a:gd name="connsiteX0" fmla="*/ 0 w 514747"/>
              <a:gd name="connsiteY0" fmla="*/ 0 h 191688"/>
              <a:gd name="connsiteX1" fmla="*/ 514747 w 514747"/>
              <a:gd name="connsiteY1" fmla="*/ 0 h 191688"/>
              <a:gd name="connsiteX2" fmla="*/ 514747 w 514747"/>
              <a:gd name="connsiteY2" fmla="*/ 191688 h 191688"/>
              <a:gd name="connsiteX3" fmla="*/ 0 w 514747"/>
              <a:gd name="connsiteY3" fmla="*/ 191688 h 191688"/>
              <a:gd name="connsiteX4" fmla="*/ 0 w 514747"/>
              <a:gd name="connsiteY4" fmla="*/ 0 h 191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747" h="191688" extrusionOk="0">
                <a:moveTo>
                  <a:pt x="0" y="0"/>
                </a:moveTo>
                <a:cubicBezTo>
                  <a:pt x="150381" y="-11002"/>
                  <a:pt x="362072" y="-20554"/>
                  <a:pt x="514747" y="0"/>
                </a:cubicBezTo>
                <a:cubicBezTo>
                  <a:pt x="514691" y="54304"/>
                  <a:pt x="515696" y="109922"/>
                  <a:pt x="514747" y="191688"/>
                </a:cubicBezTo>
                <a:cubicBezTo>
                  <a:pt x="310672" y="200972"/>
                  <a:pt x="137796" y="214457"/>
                  <a:pt x="0" y="191688"/>
                </a:cubicBezTo>
                <a:cubicBezTo>
                  <a:pt x="-7756" y="102962"/>
                  <a:pt x="5739" y="68219"/>
                  <a:pt x="0" y="0"/>
                </a:cubicBezTo>
                <a:close/>
              </a:path>
            </a:pathLst>
          </a:custGeom>
          <a:noFill/>
          <a:ln w="28575">
            <a:solidFill>
              <a:srgbClr val="FF0000"/>
            </a:solidFill>
            <a:extLst>
              <a:ext uri="{C807C97D-BFC1-408E-A445-0C87EB9F89A2}">
                <ask:lineSketchStyleProps xmlns:ask="http://schemas.microsoft.com/office/drawing/2018/sketchyshapes" sd="660426916">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Tree>
    <p:extLst>
      <p:ext uri="{BB962C8B-B14F-4D97-AF65-F5344CB8AC3E}">
        <p14:creationId xmlns:p14="http://schemas.microsoft.com/office/powerpoint/2010/main" val="3477646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grpId="0" nodeType="afterEffect">
                                  <p:stCondLst>
                                    <p:cond delay="50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par>
                          <p:cTn id="22" fill="hold">
                            <p:stCondLst>
                              <p:cond delay="2000"/>
                            </p:stCondLst>
                            <p:childTnLst>
                              <p:par>
                                <p:cTn id="23" presetID="53" presetClass="entr" presetSubtype="16" fill="hold" grpId="0" nodeType="afterEffect">
                                  <p:stCondLst>
                                    <p:cond delay="50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childTnLst>
                          </p:cTn>
                        </p:par>
                        <p:par>
                          <p:cTn id="28" fill="hold">
                            <p:stCondLst>
                              <p:cond delay="3000"/>
                            </p:stCondLst>
                            <p:childTnLst>
                              <p:par>
                                <p:cTn id="29" presetID="53" presetClass="entr" presetSubtype="16"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Effect transition="in" filter="fade">
                                      <p:cBhvr>
                                        <p:cTn id="38" dur="500"/>
                                        <p:tgtEl>
                                          <p:spTgt spid="11"/>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ppt_w</p:attrName>
                                        </p:attrNameLst>
                                      </p:cBhvr>
                                      <p:tavLst>
                                        <p:tav tm="0">
                                          <p:val>
                                            <p:fltVal val="0"/>
                                          </p:val>
                                        </p:tav>
                                        <p:tav tm="100000">
                                          <p:val>
                                            <p:strVal val="#ppt_w"/>
                                          </p:val>
                                        </p:tav>
                                      </p:tavLst>
                                    </p:anim>
                                    <p:anim calcmode="lin" valueType="num">
                                      <p:cBhvr>
                                        <p:cTn id="47" dur="500" fill="hold"/>
                                        <p:tgtEl>
                                          <p:spTgt spid="13"/>
                                        </p:tgtEl>
                                        <p:attrNameLst>
                                          <p:attrName>ppt_h</p:attrName>
                                        </p:attrNameLst>
                                      </p:cBhvr>
                                      <p:tavLst>
                                        <p:tav tm="0">
                                          <p:val>
                                            <p:fltVal val="0"/>
                                          </p:val>
                                        </p:tav>
                                        <p:tav tm="100000">
                                          <p:val>
                                            <p:strVal val="#ppt_h"/>
                                          </p:val>
                                        </p:tav>
                                      </p:tavLst>
                                    </p:anim>
                                    <p:animEffect transition="in" filter="fade">
                                      <p:cBhvr>
                                        <p:cTn id="4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9" grpId="0" animBg="1"/>
      <p:bldP spid="10" grpId="0" animBg="1"/>
      <p:bldP spid="11" grpId="0" animBg="1"/>
      <p:bldP spid="12" grpId="0" animBg="1"/>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EFEA6A8-3F0B-F88B-FDB3-43131BF24572}"/>
              </a:ext>
            </a:extLst>
          </p:cNvPr>
          <p:cNvSpPr>
            <a:spLocks noGrp="1"/>
          </p:cNvSpPr>
          <p:nvPr>
            <p:ph type="title"/>
          </p:nvPr>
        </p:nvSpPr>
        <p:spPr/>
        <p:txBody>
          <a:bodyPr/>
          <a:lstStyle/>
          <a:p>
            <a:r>
              <a:rPr lang="da-DK"/>
              <a:t>Daglige brugere på SoMe i DK</a:t>
            </a:r>
          </a:p>
        </p:txBody>
      </p:sp>
      <p:sp>
        <p:nvSpPr>
          <p:cNvPr id="3" name="Pladsholder til indhold 2">
            <a:extLst>
              <a:ext uri="{FF2B5EF4-FFF2-40B4-BE49-F238E27FC236}">
                <a16:creationId xmlns:a16="http://schemas.microsoft.com/office/drawing/2014/main" id="{F2B6D360-F273-9D82-2DCC-EFF4D9E32C4E}"/>
              </a:ext>
            </a:extLst>
          </p:cNvPr>
          <p:cNvSpPr>
            <a:spLocks noGrp="1"/>
          </p:cNvSpPr>
          <p:nvPr>
            <p:ph idx="1"/>
          </p:nvPr>
        </p:nvSpPr>
        <p:spPr/>
        <p:txBody>
          <a:bodyPr/>
          <a:lstStyle/>
          <a:p>
            <a:endParaRPr lang="da-DK"/>
          </a:p>
        </p:txBody>
      </p:sp>
      <p:pic>
        <p:nvPicPr>
          <p:cNvPr id="5" name="Billede 4">
            <a:extLst>
              <a:ext uri="{FF2B5EF4-FFF2-40B4-BE49-F238E27FC236}">
                <a16:creationId xmlns:a16="http://schemas.microsoft.com/office/drawing/2014/main" id="{B966AE66-C023-95F7-0BA1-BB504B3D60F5}"/>
              </a:ext>
            </a:extLst>
          </p:cNvPr>
          <p:cNvPicPr>
            <a:picLocks noChangeAspect="1"/>
          </p:cNvPicPr>
          <p:nvPr/>
        </p:nvPicPr>
        <p:blipFill>
          <a:blip r:embed="rId3"/>
          <a:stretch>
            <a:fillRect/>
          </a:stretch>
        </p:blipFill>
        <p:spPr>
          <a:xfrm>
            <a:off x="3749964" y="1470892"/>
            <a:ext cx="6333491" cy="5387107"/>
          </a:xfrm>
          <a:prstGeom prst="rect">
            <a:avLst/>
          </a:prstGeom>
        </p:spPr>
      </p:pic>
      <p:sp>
        <p:nvSpPr>
          <p:cNvPr id="6" name="Pladsholder til indhold 2">
            <a:extLst>
              <a:ext uri="{FF2B5EF4-FFF2-40B4-BE49-F238E27FC236}">
                <a16:creationId xmlns:a16="http://schemas.microsoft.com/office/drawing/2014/main" id="{CF89C746-76EF-A352-F9F1-9DAC11E0B118}"/>
              </a:ext>
            </a:extLst>
          </p:cNvPr>
          <p:cNvSpPr txBox="1">
            <a:spLocks/>
          </p:cNvSpPr>
          <p:nvPr/>
        </p:nvSpPr>
        <p:spPr>
          <a:xfrm>
            <a:off x="838200" y="4939747"/>
            <a:ext cx="2461591" cy="123721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da-DK" err="1"/>
              <a:t>DRs</a:t>
            </a:r>
            <a:r>
              <a:rPr lang="da-DK"/>
              <a:t> medierapport for 2022</a:t>
            </a:r>
          </a:p>
        </p:txBody>
      </p:sp>
      <p:sp>
        <p:nvSpPr>
          <p:cNvPr id="4" name="Rektangel 3">
            <a:extLst>
              <a:ext uri="{FF2B5EF4-FFF2-40B4-BE49-F238E27FC236}">
                <a16:creationId xmlns:a16="http://schemas.microsoft.com/office/drawing/2014/main" id="{3A184AAD-C9D0-C9AD-595F-81803BB6180C}"/>
              </a:ext>
            </a:extLst>
          </p:cNvPr>
          <p:cNvSpPr/>
          <p:nvPr/>
        </p:nvSpPr>
        <p:spPr>
          <a:xfrm>
            <a:off x="4356254" y="2634310"/>
            <a:ext cx="2270361" cy="3457448"/>
          </a:xfrm>
          <a:custGeom>
            <a:avLst/>
            <a:gdLst>
              <a:gd name="connsiteX0" fmla="*/ 0 w 2270361"/>
              <a:gd name="connsiteY0" fmla="*/ 0 h 3457448"/>
              <a:gd name="connsiteX1" fmla="*/ 522183 w 2270361"/>
              <a:gd name="connsiteY1" fmla="*/ 0 h 3457448"/>
              <a:gd name="connsiteX2" fmla="*/ 1044366 w 2270361"/>
              <a:gd name="connsiteY2" fmla="*/ 0 h 3457448"/>
              <a:gd name="connsiteX3" fmla="*/ 1657364 w 2270361"/>
              <a:gd name="connsiteY3" fmla="*/ 0 h 3457448"/>
              <a:gd name="connsiteX4" fmla="*/ 2270361 w 2270361"/>
              <a:gd name="connsiteY4" fmla="*/ 0 h 3457448"/>
              <a:gd name="connsiteX5" fmla="*/ 2270361 w 2270361"/>
              <a:gd name="connsiteY5" fmla="*/ 726064 h 3457448"/>
              <a:gd name="connsiteX6" fmla="*/ 2270361 w 2270361"/>
              <a:gd name="connsiteY6" fmla="*/ 1382979 h 3457448"/>
              <a:gd name="connsiteX7" fmla="*/ 2270361 w 2270361"/>
              <a:gd name="connsiteY7" fmla="*/ 2005320 h 3457448"/>
              <a:gd name="connsiteX8" fmla="*/ 2270361 w 2270361"/>
              <a:gd name="connsiteY8" fmla="*/ 2731384 h 3457448"/>
              <a:gd name="connsiteX9" fmla="*/ 2270361 w 2270361"/>
              <a:gd name="connsiteY9" fmla="*/ 3457448 h 3457448"/>
              <a:gd name="connsiteX10" fmla="*/ 1725474 w 2270361"/>
              <a:gd name="connsiteY10" fmla="*/ 3457448 h 3457448"/>
              <a:gd name="connsiteX11" fmla="*/ 1225995 w 2270361"/>
              <a:gd name="connsiteY11" fmla="*/ 3457448 h 3457448"/>
              <a:gd name="connsiteX12" fmla="*/ 726516 w 2270361"/>
              <a:gd name="connsiteY12" fmla="*/ 3457448 h 3457448"/>
              <a:gd name="connsiteX13" fmla="*/ 0 w 2270361"/>
              <a:gd name="connsiteY13" fmla="*/ 3457448 h 3457448"/>
              <a:gd name="connsiteX14" fmla="*/ 0 w 2270361"/>
              <a:gd name="connsiteY14" fmla="*/ 2731384 h 3457448"/>
              <a:gd name="connsiteX15" fmla="*/ 0 w 2270361"/>
              <a:gd name="connsiteY15" fmla="*/ 1970745 h 3457448"/>
              <a:gd name="connsiteX16" fmla="*/ 0 w 2270361"/>
              <a:gd name="connsiteY16" fmla="*/ 1210107 h 3457448"/>
              <a:gd name="connsiteX17" fmla="*/ 0 w 2270361"/>
              <a:gd name="connsiteY17" fmla="*/ 0 h 3457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70361" h="3457448" extrusionOk="0">
                <a:moveTo>
                  <a:pt x="0" y="0"/>
                </a:moveTo>
                <a:cubicBezTo>
                  <a:pt x="243800" y="-18596"/>
                  <a:pt x="311289" y="-4621"/>
                  <a:pt x="522183" y="0"/>
                </a:cubicBezTo>
                <a:cubicBezTo>
                  <a:pt x="733077" y="4621"/>
                  <a:pt x="784405" y="15686"/>
                  <a:pt x="1044366" y="0"/>
                </a:cubicBezTo>
                <a:cubicBezTo>
                  <a:pt x="1304327" y="-15686"/>
                  <a:pt x="1454717" y="12690"/>
                  <a:pt x="1657364" y="0"/>
                </a:cubicBezTo>
                <a:cubicBezTo>
                  <a:pt x="1860011" y="-12690"/>
                  <a:pt x="2016653" y="13377"/>
                  <a:pt x="2270361" y="0"/>
                </a:cubicBezTo>
                <a:cubicBezTo>
                  <a:pt x="2303154" y="351930"/>
                  <a:pt x="2261535" y="456226"/>
                  <a:pt x="2270361" y="726064"/>
                </a:cubicBezTo>
                <a:cubicBezTo>
                  <a:pt x="2279187" y="995902"/>
                  <a:pt x="2281977" y="1101683"/>
                  <a:pt x="2270361" y="1382979"/>
                </a:cubicBezTo>
                <a:cubicBezTo>
                  <a:pt x="2258745" y="1664276"/>
                  <a:pt x="2257229" y="1704961"/>
                  <a:pt x="2270361" y="2005320"/>
                </a:cubicBezTo>
                <a:cubicBezTo>
                  <a:pt x="2283493" y="2305679"/>
                  <a:pt x="2252077" y="2528280"/>
                  <a:pt x="2270361" y="2731384"/>
                </a:cubicBezTo>
                <a:cubicBezTo>
                  <a:pt x="2288645" y="2934488"/>
                  <a:pt x="2267785" y="3248804"/>
                  <a:pt x="2270361" y="3457448"/>
                </a:cubicBezTo>
                <a:cubicBezTo>
                  <a:pt x="2007961" y="3474417"/>
                  <a:pt x="1954464" y="3444984"/>
                  <a:pt x="1725474" y="3457448"/>
                </a:cubicBezTo>
                <a:cubicBezTo>
                  <a:pt x="1496484" y="3469912"/>
                  <a:pt x="1352921" y="3477418"/>
                  <a:pt x="1225995" y="3457448"/>
                </a:cubicBezTo>
                <a:cubicBezTo>
                  <a:pt x="1099069" y="3437478"/>
                  <a:pt x="835747" y="3437534"/>
                  <a:pt x="726516" y="3457448"/>
                </a:cubicBezTo>
                <a:cubicBezTo>
                  <a:pt x="617285" y="3477362"/>
                  <a:pt x="318343" y="3462365"/>
                  <a:pt x="0" y="3457448"/>
                </a:cubicBezTo>
                <a:cubicBezTo>
                  <a:pt x="-21158" y="3271469"/>
                  <a:pt x="35495" y="3073834"/>
                  <a:pt x="0" y="2731384"/>
                </a:cubicBezTo>
                <a:cubicBezTo>
                  <a:pt x="-35495" y="2388934"/>
                  <a:pt x="34651" y="2324083"/>
                  <a:pt x="0" y="1970745"/>
                </a:cubicBezTo>
                <a:cubicBezTo>
                  <a:pt x="-34651" y="1617407"/>
                  <a:pt x="-16288" y="1387055"/>
                  <a:pt x="0" y="1210107"/>
                </a:cubicBezTo>
                <a:cubicBezTo>
                  <a:pt x="16288" y="1033159"/>
                  <a:pt x="50944" y="390964"/>
                  <a:pt x="0" y="0"/>
                </a:cubicBezTo>
                <a:close/>
              </a:path>
            </a:pathLst>
          </a:custGeom>
          <a:noFill/>
          <a:ln w="28575">
            <a:solidFill>
              <a:srgbClr val="FF0000"/>
            </a:solidFill>
            <a:extLst>
              <a:ext uri="{C807C97D-BFC1-408E-A445-0C87EB9F89A2}">
                <ask:lineSketchStyleProps xmlns:ask="http://schemas.microsoft.com/office/drawing/2018/sketchyshapes" sd="660426916">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7" name="Rektangel 6">
            <a:extLst>
              <a:ext uri="{FF2B5EF4-FFF2-40B4-BE49-F238E27FC236}">
                <a16:creationId xmlns:a16="http://schemas.microsoft.com/office/drawing/2014/main" id="{5BB97664-E5FD-750F-3E60-0EF505FB0CAF}"/>
              </a:ext>
            </a:extLst>
          </p:cNvPr>
          <p:cNvSpPr/>
          <p:nvPr/>
        </p:nvSpPr>
        <p:spPr>
          <a:xfrm>
            <a:off x="7064609" y="4710545"/>
            <a:ext cx="475488" cy="1369290"/>
          </a:xfrm>
          <a:custGeom>
            <a:avLst/>
            <a:gdLst>
              <a:gd name="connsiteX0" fmla="*/ 0 w 475488"/>
              <a:gd name="connsiteY0" fmla="*/ 0 h 1369290"/>
              <a:gd name="connsiteX1" fmla="*/ 475488 w 475488"/>
              <a:gd name="connsiteY1" fmla="*/ 0 h 1369290"/>
              <a:gd name="connsiteX2" fmla="*/ 475488 w 475488"/>
              <a:gd name="connsiteY2" fmla="*/ 657259 h 1369290"/>
              <a:gd name="connsiteX3" fmla="*/ 475488 w 475488"/>
              <a:gd name="connsiteY3" fmla="*/ 1369290 h 1369290"/>
              <a:gd name="connsiteX4" fmla="*/ 0 w 475488"/>
              <a:gd name="connsiteY4" fmla="*/ 1369290 h 1369290"/>
              <a:gd name="connsiteX5" fmla="*/ 0 w 475488"/>
              <a:gd name="connsiteY5" fmla="*/ 725724 h 1369290"/>
              <a:gd name="connsiteX6" fmla="*/ 0 w 475488"/>
              <a:gd name="connsiteY6" fmla="*/ 0 h 1369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5488" h="1369290" extrusionOk="0">
                <a:moveTo>
                  <a:pt x="0" y="0"/>
                </a:moveTo>
                <a:cubicBezTo>
                  <a:pt x="118721" y="5557"/>
                  <a:pt x="272718" y="10780"/>
                  <a:pt x="475488" y="0"/>
                </a:cubicBezTo>
                <a:cubicBezTo>
                  <a:pt x="463818" y="322128"/>
                  <a:pt x="444083" y="391133"/>
                  <a:pt x="475488" y="657259"/>
                </a:cubicBezTo>
                <a:cubicBezTo>
                  <a:pt x="506893" y="923385"/>
                  <a:pt x="477792" y="1019780"/>
                  <a:pt x="475488" y="1369290"/>
                </a:cubicBezTo>
                <a:cubicBezTo>
                  <a:pt x="371079" y="1386838"/>
                  <a:pt x="107571" y="1388905"/>
                  <a:pt x="0" y="1369290"/>
                </a:cubicBezTo>
                <a:cubicBezTo>
                  <a:pt x="-9267" y="1188089"/>
                  <a:pt x="5216" y="940217"/>
                  <a:pt x="0" y="725724"/>
                </a:cubicBezTo>
                <a:cubicBezTo>
                  <a:pt x="-5216" y="511231"/>
                  <a:pt x="920" y="182063"/>
                  <a:pt x="0" y="0"/>
                </a:cubicBezTo>
                <a:close/>
              </a:path>
            </a:pathLst>
          </a:custGeom>
          <a:noFill/>
          <a:ln w="28575">
            <a:solidFill>
              <a:srgbClr val="FF0000"/>
            </a:solidFill>
            <a:extLst>
              <a:ext uri="{C807C97D-BFC1-408E-A445-0C87EB9F89A2}">
                <ask:lineSketchStyleProps xmlns:ask="http://schemas.microsoft.com/office/drawing/2018/sketchyshapes" sd="660426916">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8" name="Rektangel 7">
            <a:extLst>
              <a:ext uri="{FF2B5EF4-FFF2-40B4-BE49-F238E27FC236}">
                <a16:creationId xmlns:a16="http://schemas.microsoft.com/office/drawing/2014/main" id="{3E6FE814-248E-2741-8E87-FC586D521EEF}"/>
              </a:ext>
            </a:extLst>
          </p:cNvPr>
          <p:cNvSpPr/>
          <p:nvPr/>
        </p:nvSpPr>
        <p:spPr>
          <a:xfrm>
            <a:off x="7608168" y="4726710"/>
            <a:ext cx="475488" cy="1369290"/>
          </a:xfrm>
          <a:custGeom>
            <a:avLst/>
            <a:gdLst>
              <a:gd name="connsiteX0" fmla="*/ 0 w 475488"/>
              <a:gd name="connsiteY0" fmla="*/ 0 h 1369290"/>
              <a:gd name="connsiteX1" fmla="*/ 475488 w 475488"/>
              <a:gd name="connsiteY1" fmla="*/ 0 h 1369290"/>
              <a:gd name="connsiteX2" fmla="*/ 475488 w 475488"/>
              <a:gd name="connsiteY2" fmla="*/ 657259 h 1369290"/>
              <a:gd name="connsiteX3" fmla="*/ 475488 w 475488"/>
              <a:gd name="connsiteY3" fmla="*/ 1369290 h 1369290"/>
              <a:gd name="connsiteX4" fmla="*/ 0 w 475488"/>
              <a:gd name="connsiteY4" fmla="*/ 1369290 h 1369290"/>
              <a:gd name="connsiteX5" fmla="*/ 0 w 475488"/>
              <a:gd name="connsiteY5" fmla="*/ 725724 h 1369290"/>
              <a:gd name="connsiteX6" fmla="*/ 0 w 475488"/>
              <a:gd name="connsiteY6" fmla="*/ 0 h 1369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5488" h="1369290" extrusionOk="0">
                <a:moveTo>
                  <a:pt x="0" y="0"/>
                </a:moveTo>
                <a:cubicBezTo>
                  <a:pt x="118721" y="5557"/>
                  <a:pt x="272718" y="10780"/>
                  <a:pt x="475488" y="0"/>
                </a:cubicBezTo>
                <a:cubicBezTo>
                  <a:pt x="463818" y="322128"/>
                  <a:pt x="444083" y="391133"/>
                  <a:pt x="475488" y="657259"/>
                </a:cubicBezTo>
                <a:cubicBezTo>
                  <a:pt x="506893" y="923385"/>
                  <a:pt x="477792" y="1019780"/>
                  <a:pt x="475488" y="1369290"/>
                </a:cubicBezTo>
                <a:cubicBezTo>
                  <a:pt x="371079" y="1386838"/>
                  <a:pt x="107571" y="1388905"/>
                  <a:pt x="0" y="1369290"/>
                </a:cubicBezTo>
                <a:cubicBezTo>
                  <a:pt x="-9267" y="1188089"/>
                  <a:pt x="5216" y="940217"/>
                  <a:pt x="0" y="725724"/>
                </a:cubicBezTo>
                <a:cubicBezTo>
                  <a:pt x="-5216" y="511231"/>
                  <a:pt x="920" y="182063"/>
                  <a:pt x="0" y="0"/>
                </a:cubicBezTo>
                <a:close/>
              </a:path>
            </a:pathLst>
          </a:custGeom>
          <a:noFill/>
          <a:ln w="28575">
            <a:solidFill>
              <a:schemeClr val="accent4"/>
            </a:solidFill>
            <a:extLst>
              <a:ext uri="{C807C97D-BFC1-408E-A445-0C87EB9F89A2}">
                <ask:lineSketchStyleProps xmlns:ask="http://schemas.microsoft.com/office/drawing/2018/sketchyshapes" sd="660426916">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9" name="Tekstfelt 8">
            <a:extLst>
              <a:ext uri="{FF2B5EF4-FFF2-40B4-BE49-F238E27FC236}">
                <a16:creationId xmlns:a16="http://schemas.microsoft.com/office/drawing/2014/main" id="{9A43FDF7-8260-2E65-BD03-5CF098540315}"/>
              </a:ext>
            </a:extLst>
          </p:cNvPr>
          <p:cNvSpPr txBox="1"/>
          <p:nvPr/>
        </p:nvSpPr>
        <p:spPr>
          <a:xfrm>
            <a:off x="4986727" y="2329572"/>
            <a:ext cx="886968" cy="369332"/>
          </a:xfrm>
          <a:prstGeom prst="rect">
            <a:avLst/>
          </a:prstGeom>
          <a:noFill/>
        </p:spPr>
        <p:txBody>
          <a:bodyPr wrap="square" rtlCol="0">
            <a:spAutoFit/>
          </a:bodyPr>
          <a:lstStyle/>
          <a:p>
            <a:r>
              <a:rPr lang="da-DK"/>
              <a:t>”B2C”</a:t>
            </a:r>
          </a:p>
        </p:txBody>
      </p:sp>
      <p:sp>
        <p:nvSpPr>
          <p:cNvPr id="10" name="Tekstfelt 9">
            <a:extLst>
              <a:ext uri="{FF2B5EF4-FFF2-40B4-BE49-F238E27FC236}">
                <a16:creationId xmlns:a16="http://schemas.microsoft.com/office/drawing/2014/main" id="{CE0D06CA-2FB3-47AF-427A-DE4F184D6FFC}"/>
              </a:ext>
            </a:extLst>
          </p:cNvPr>
          <p:cNvSpPr txBox="1"/>
          <p:nvPr/>
        </p:nvSpPr>
        <p:spPr>
          <a:xfrm>
            <a:off x="6940511" y="4364878"/>
            <a:ext cx="886968" cy="369332"/>
          </a:xfrm>
          <a:prstGeom prst="rect">
            <a:avLst/>
          </a:prstGeom>
          <a:noFill/>
        </p:spPr>
        <p:txBody>
          <a:bodyPr wrap="square" rtlCol="0">
            <a:spAutoFit/>
          </a:bodyPr>
          <a:lstStyle/>
          <a:p>
            <a:r>
              <a:rPr lang="da-DK"/>
              <a:t>”B2C”</a:t>
            </a:r>
          </a:p>
        </p:txBody>
      </p:sp>
    </p:spTree>
    <p:extLst>
      <p:ext uri="{BB962C8B-B14F-4D97-AF65-F5344CB8AC3E}">
        <p14:creationId xmlns:p14="http://schemas.microsoft.com/office/powerpoint/2010/main" val="2644276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100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1500"/>
                            </p:stCondLst>
                            <p:childTnLst>
                              <p:par>
                                <p:cTn id="11" presetID="1"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par>
                          <p:cTn id="13" fill="hold">
                            <p:stCondLst>
                              <p:cond delay="1500"/>
                            </p:stCondLst>
                            <p:childTnLst>
                              <p:par>
                                <p:cTn id="14" presetID="53" presetClass="entr" presetSubtype="16" fill="hold" grpId="0" nodeType="afterEffect">
                                  <p:stCondLst>
                                    <p:cond delay="50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childTnLst>
                          </p:cTn>
                        </p:par>
                        <p:par>
                          <p:cTn id="19" fill="hold">
                            <p:stCondLst>
                              <p:cond delay="2500"/>
                            </p:stCondLst>
                            <p:childTnLst>
                              <p:par>
                                <p:cTn id="20" presetID="1"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childTnLst>
                                </p:cTn>
                              </p:par>
                            </p:childTnLst>
                          </p:cTn>
                        </p:par>
                        <p:par>
                          <p:cTn id="22" fill="hold">
                            <p:stCondLst>
                              <p:cond delay="2500"/>
                            </p:stCondLst>
                            <p:childTnLst>
                              <p:par>
                                <p:cTn id="23" presetID="53" presetClass="entr" presetSubtype="16" fill="hold" grpId="0" nodeType="afterEffect">
                                  <p:stCondLst>
                                    <p:cond delay="200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9"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C41AE36-4531-77FA-AC98-C31EA1F82D5C}"/>
              </a:ext>
            </a:extLst>
          </p:cNvPr>
          <p:cNvSpPr>
            <a:spLocks noGrp="1"/>
          </p:cNvSpPr>
          <p:nvPr>
            <p:ph type="title"/>
          </p:nvPr>
        </p:nvSpPr>
        <p:spPr/>
        <p:txBody>
          <a:bodyPr/>
          <a:lstStyle/>
          <a:p>
            <a:r>
              <a:rPr lang="da-DK"/>
              <a:t>Daglige brugere af SoMe - aldersfordeling</a:t>
            </a:r>
          </a:p>
        </p:txBody>
      </p:sp>
      <p:sp>
        <p:nvSpPr>
          <p:cNvPr id="3" name="Pladsholder til indhold 2">
            <a:extLst>
              <a:ext uri="{FF2B5EF4-FFF2-40B4-BE49-F238E27FC236}">
                <a16:creationId xmlns:a16="http://schemas.microsoft.com/office/drawing/2014/main" id="{4561796D-3F40-AD63-309D-DB5534093764}"/>
              </a:ext>
            </a:extLst>
          </p:cNvPr>
          <p:cNvSpPr>
            <a:spLocks noGrp="1"/>
          </p:cNvSpPr>
          <p:nvPr>
            <p:ph idx="1"/>
          </p:nvPr>
        </p:nvSpPr>
        <p:spPr>
          <a:xfrm>
            <a:off x="838200" y="2207491"/>
            <a:ext cx="3031836" cy="3969472"/>
          </a:xfrm>
        </p:spPr>
        <p:txBody>
          <a:bodyPr/>
          <a:lstStyle/>
          <a:p>
            <a:pPr marL="0" indent="0">
              <a:buNone/>
            </a:pPr>
            <a:r>
              <a:rPr lang="da-DK"/>
              <a:t>15-75 årige mod de 15-24 årige</a:t>
            </a:r>
          </a:p>
        </p:txBody>
      </p:sp>
      <p:pic>
        <p:nvPicPr>
          <p:cNvPr id="5" name="Billede 4">
            <a:extLst>
              <a:ext uri="{FF2B5EF4-FFF2-40B4-BE49-F238E27FC236}">
                <a16:creationId xmlns:a16="http://schemas.microsoft.com/office/drawing/2014/main" id="{81B0EC98-89F6-1B02-0A2F-E7161F277EA5}"/>
              </a:ext>
            </a:extLst>
          </p:cNvPr>
          <p:cNvPicPr>
            <a:picLocks noChangeAspect="1"/>
          </p:cNvPicPr>
          <p:nvPr/>
        </p:nvPicPr>
        <p:blipFill>
          <a:blip r:embed="rId2"/>
          <a:stretch>
            <a:fillRect/>
          </a:stretch>
        </p:blipFill>
        <p:spPr>
          <a:xfrm>
            <a:off x="3992283" y="1825625"/>
            <a:ext cx="5808941" cy="5002558"/>
          </a:xfrm>
          <a:prstGeom prst="rect">
            <a:avLst/>
          </a:prstGeom>
        </p:spPr>
      </p:pic>
      <p:sp>
        <p:nvSpPr>
          <p:cNvPr id="6" name="Pladsholder til indhold 2">
            <a:extLst>
              <a:ext uri="{FF2B5EF4-FFF2-40B4-BE49-F238E27FC236}">
                <a16:creationId xmlns:a16="http://schemas.microsoft.com/office/drawing/2014/main" id="{826A82C5-6210-5A5F-01DD-AEE8FECD1709}"/>
              </a:ext>
            </a:extLst>
          </p:cNvPr>
          <p:cNvSpPr txBox="1">
            <a:spLocks/>
          </p:cNvSpPr>
          <p:nvPr/>
        </p:nvSpPr>
        <p:spPr>
          <a:xfrm>
            <a:off x="838200" y="4939747"/>
            <a:ext cx="2461591" cy="123721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da-DK" err="1"/>
              <a:t>DRs</a:t>
            </a:r>
            <a:r>
              <a:rPr lang="da-DK"/>
              <a:t> medierapport for 2022</a:t>
            </a:r>
          </a:p>
        </p:txBody>
      </p:sp>
    </p:spTree>
    <p:extLst>
      <p:ext uri="{BB962C8B-B14F-4D97-AF65-F5344CB8AC3E}">
        <p14:creationId xmlns:p14="http://schemas.microsoft.com/office/powerpoint/2010/main" val="1185354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7F2AC6E-B1ED-FF0B-CB28-1D1351E4631D}"/>
              </a:ext>
            </a:extLst>
          </p:cNvPr>
          <p:cNvSpPr>
            <a:spLocks noGrp="1"/>
          </p:cNvSpPr>
          <p:nvPr>
            <p:ph type="title"/>
          </p:nvPr>
        </p:nvSpPr>
        <p:spPr/>
        <p:txBody>
          <a:bodyPr/>
          <a:lstStyle/>
          <a:p>
            <a:r>
              <a:rPr lang="da-DK"/>
              <a:t>Hyppighed i anvendelsen af SoMe</a:t>
            </a:r>
          </a:p>
        </p:txBody>
      </p:sp>
      <p:sp>
        <p:nvSpPr>
          <p:cNvPr id="3" name="Pladsholder til indhold 2">
            <a:extLst>
              <a:ext uri="{FF2B5EF4-FFF2-40B4-BE49-F238E27FC236}">
                <a16:creationId xmlns:a16="http://schemas.microsoft.com/office/drawing/2014/main" id="{DA1AEDB1-8377-60AD-A706-225645AC3F01}"/>
              </a:ext>
            </a:extLst>
          </p:cNvPr>
          <p:cNvSpPr>
            <a:spLocks noGrp="1"/>
          </p:cNvSpPr>
          <p:nvPr>
            <p:ph idx="1"/>
          </p:nvPr>
        </p:nvSpPr>
        <p:spPr>
          <a:xfrm>
            <a:off x="838200" y="1825625"/>
            <a:ext cx="5638101" cy="4351338"/>
          </a:xfrm>
        </p:spPr>
        <p:txBody>
          <a:bodyPr>
            <a:normAutofit/>
          </a:bodyPr>
          <a:lstStyle/>
          <a:p>
            <a:r>
              <a:rPr lang="da-DK" sz="1800" b="0" i="0" u="none" strike="noStrike" baseline="0">
                <a:solidFill>
                  <a:srgbClr val="000000"/>
                </a:solidFill>
                <a:latin typeface="Access Book"/>
              </a:rPr>
              <a:t>68 % af befolkningen brugte i 2020 sociale medier en eller flere gange dagligt, 12 % brugte dem en eller flere gange om ugen. </a:t>
            </a:r>
          </a:p>
          <a:p>
            <a:r>
              <a:rPr lang="da-DK" sz="1800" b="0" i="0" u="none" strike="noStrike" baseline="0">
                <a:solidFill>
                  <a:srgbClr val="000000"/>
                </a:solidFill>
                <a:latin typeface="Access Book"/>
              </a:rPr>
              <a:t>49 % brugte internettet en eller flere gange dagligt til at læse nyheder/artikler, mens yderligere 25 % gjorde det en eller flere gange ugentligt. </a:t>
            </a:r>
          </a:p>
          <a:p>
            <a:r>
              <a:rPr lang="da-DK" sz="1800" b="0" i="0" u="none" strike="noStrike" baseline="0">
                <a:solidFill>
                  <a:srgbClr val="000000"/>
                </a:solidFill>
                <a:latin typeface="Access Book"/>
              </a:rPr>
              <a:t>Næsten samme andele læste opslag fra nyhedsmedier på de so-</a:t>
            </a:r>
            <a:r>
              <a:rPr lang="da-DK" sz="1800" b="0" i="0" u="none" strike="noStrike" baseline="0" err="1">
                <a:solidFill>
                  <a:srgbClr val="000000"/>
                </a:solidFill>
                <a:latin typeface="Access Book"/>
              </a:rPr>
              <a:t>iale</a:t>
            </a:r>
            <a:r>
              <a:rPr lang="da-DK" sz="1800" b="0" i="0" u="none" strike="noStrike" baseline="0">
                <a:solidFill>
                  <a:srgbClr val="000000"/>
                </a:solidFill>
                <a:latin typeface="Access Book"/>
              </a:rPr>
              <a:t> medier: 46 % læste en eller flere gang om dagen og 24 % en eller flere gange om ugen. </a:t>
            </a:r>
          </a:p>
          <a:p>
            <a:r>
              <a:rPr lang="da-DK" sz="1800" b="0" i="0" u="none" strike="noStrike" baseline="0">
                <a:solidFill>
                  <a:srgbClr val="000000"/>
                </a:solidFill>
                <a:latin typeface="Access Book"/>
              </a:rPr>
              <a:t>42 % bruger online chat/</a:t>
            </a:r>
            <a:r>
              <a:rPr lang="da-DK" sz="1800" b="0" i="0" u="none" strike="noStrike" baseline="0" err="1">
                <a:solidFill>
                  <a:srgbClr val="000000"/>
                </a:solidFill>
                <a:latin typeface="Access Book"/>
              </a:rPr>
              <a:t>instant</a:t>
            </a:r>
            <a:r>
              <a:rPr lang="da-DK" sz="1800" b="0" i="0" u="none" strike="noStrike" baseline="0">
                <a:solidFill>
                  <a:srgbClr val="000000"/>
                </a:solidFill>
                <a:latin typeface="Access Book"/>
              </a:rPr>
              <a:t> </a:t>
            </a:r>
            <a:r>
              <a:rPr lang="da-DK" sz="1800" b="0" i="0" u="none" strike="noStrike" baseline="0" err="1">
                <a:solidFill>
                  <a:srgbClr val="000000"/>
                </a:solidFill>
                <a:latin typeface="Access Book"/>
              </a:rPr>
              <a:t>messaging</a:t>
            </a:r>
            <a:r>
              <a:rPr lang="da-DK" sz="1800" b="0" i="0" u="none" strike="noStrike" baseline="0">
                <a:solidFill>
                  <a:srgbClr val="000000"/>
                </a:solidFill>
                <a:latin typeface="Access Book"/>
              </a:rPr>
              <a:t> en eller flere gange dagligt, mens 36 % vurderer eller ”liker” noget en eller flere gange dagligt. For begge disse aktiviteter foretager 24 % sig aktiviteten en eller flere gange om ugen. </a:t>
            </a:r>
          </a:p>
        </p:txBody>
      </p:sp>
      <p:pic>
        <p:nvPicPr>
          <p:cNvPr id="7" name="Billede 6">
            <a:extLst>
              <a:ext uri="{FF2B5EF4-FFF2-40B4-BE49-F238E27FC236}">
                <a16:creationId xmlns:a16="http://schemas.microsoft.com/office/drawing/2014/main" id="{113E1700-CE51-8A98-6E45-E1F604E545A3}"/>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843006" y="1933689"/>
            <a:ext cx="4939003" cy="3637594"/>
          </a:xfrm>
          <a:prstGeom prst="rect">
            <a:avLst/>
          </a:prstGeom>
        </p:spPr>
      </p:pic>
      <p:sp>
        <p:nvSpPr>
          <p:cNvPr id="5" name="Tekstfelt 4">
            <a:extLst>
              <a:ext uri="{FF2B5EF4-FFF2-40B4-BE49-F238E27FC236}">
                <a16:creationId xmlns:a16="http://schemas.microsoft.com/office/drawing/2014/main" id="{7FDBDF86-40A1-D8DE-46E8-91F27CE164D8}"/>
              </a:ext>
            </a:extLst>
          </p:cNvPr>
          <p:cNvSpPr txBox="1"/>
          <p:nvPr/>
        </p:nvSpPr>
        <p:spPr>
          <a:xfrm>
            <a:off x="699247" y="6652244"/>
            <a:ext cx="3693459" cy="230832"/>
          </a:xfrm>
          <a:prstGeom prst="rect">
            <a:avLst/>
          </a:prstGeom>
          <a:noFill/>
        </p:spPr>
        <p:txBody>
          <a:bodyPr wrap="square" rtlCol="0">
            <a:spAutoFit/>
          </a:bodyPr>
          <a:lstStyle/>
          <a:p>
            <a:r>
              <a:rPr lang="da-DK" sz="900">
                <a:hlinkClick r:id="rId3"/>
              </a:rPr>
              <a:t>https://mediernesudvikling.kum.dk/2021/internetbrug-og-sociale-medier/</a:t>
            </a:r>
            <a:endParaRPr lang="da-DK" sz="900"/>
          </a:p>
        </p:txBody>
      </p:sp>
      <p:sp>
        <p:nvSpPr>
          <p:cNvPr id="4" name="Rektangel 3">
            <a:extLst>
              <a:ext uri="{FF2B5EF4-FFF2-40B4-BE49-F238E27FC236}">
                <a16:creationId xmlns:a16="http://schemas.microsoft.com/office/drawing/2014/main" id="{2D48243C-FC49-9FA5-B8E3-8E52C1FF7E91}"/>
              </a:ext>
            </a:extLst>
          </p:cNvPr>
          <p:cNvSpPr/>
          <p:nvPr/>
        </p:nvSpPr>
        <p:spPr>
          <a:xfrm>
            <a:off x="1066800" y="1813306"/>
            <a:ext cx="5306568" cy="820166"/>
          </a:xfrm>
          <a:custGeom>
            <a:avLst/>
            <a:gdLst>
              <a:gd name="connsiteX0" fmla="*/ 0 w 5306568"/>
              <a:gd name="connsiteY0" fmla="*/ 0 h 820166"/>
              <a:gd name="connsiteX1" fmla="*/ 557190 w 5306568"/>
              <a:gd name="connsiteY1" fmla="*/ 0 h 820166"/>
              <a:gd name="connsiteX2" fmla="*/ 1114379 w 5306568"/>
              <a:gd name="connsiteY2" fmla="*/ 0 h 820166"/>
              <a:gd name="connsiteX3" fmla="*/ 1883832 w 5306568"/>
              <a:gd name="connsiteY3" fmla="*/ 0 h 820166"/>
              <a:gd name="connsiteX4" fmla="*/ 2441021 w 5306568"/>
              <a:gd name="connsiteY4" fmla="*/ 0 h 820166"/>
              <a:gd name="connsiteX5" fmla="*/ 3157408 w 5306568"/>
              <a:gd name="connsiteY5" fmla="*/ 0 h 820166"/>
              <a:gd name="connsiteX6" fmla="*/ 3661532 w 5306568"/>
              <a:gd name="connsiteY6" fmla="*/ 0 h 820166"/>
              <a:gd name="connsiteX7" fmla="*/ 4271787 w 5306568"/>
              <a:gd name="connsiteY7" fmla="*/ 0 h 820166"/>
              <a:gd name="connsiteX8" fmla="*/ 5306568 w 5306568"/>
              <a:gd name="connsiteY8" fmla="*/ 0 h 820166"/>
              <a:gd name="connsiteX9" fmla="*/ 5306568 w 5306568"/>
              <a:gd name="connsiteY9" fmla="*/ 426486 h 820166"/>
              <a:gd name="connsiteX10" fmla="*/ 5306568 w 5306568"/>
              <a:gd name="connsiteY10" fmla="*/ 820166 h 820166"/>
              <a:gd name="connsiteX11" fmla="*/ 4590181 w 5306568"/>
              <a:gd name="connsiteY11" fmla="*/ 820166 h 820166"/>
              <a:gd name="connsiteX12" fmla="*/ 4086057 w 5306568"/>
              <a:gd name="connsiteY12" fmla="*/ 820166 h 820166"/>
              <a:gd name="connsiteX13" fmla="*/ 3475802 w 5306568"/>
              <a:gd name="connsiteY13" fmla="*/ 820166 h 820166"/>
              <a:gd name="connsiteX14" fmla="*/ 2759415 w 5306568"/>
              <a:gd name="connsiteY14" fmla="*/ 820166 h 820166"/>
              <a:gd name="connsiteX15" fmla="*/ 1989963 w 5306568"/>
              <a:gd name="connsiteY15" fmla="*/ 820166 h 820166"/>
              <a:gd name="connsiteX16" fmla="*/ 1220511 w 5306568"/>
              <a:gd name="connsiteY16" fmla="*/ 820166 h 820166"/>
              <a:gd name="connsiteX17" fmla="*/ 0 w 5306568"/>
              <a:gd name="connsiteY17" fmla="*/ 820166 h 820166"/>
              <a:gd name="connsiteX18" fmla="*/ 0 w 5306568"/>
              <a:gd name="connsiteY18" fmla="*/ 426486 h 820166"/>
              <a:gd name="connsiteX19" fmla="*/ 0 w 5306568"/>
              <a:gd name="connsiteY19" fmla="*/ 0 h 820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306568" h="820166" extrusionOk="0">
                <a:moveTo>
                  <a:pt x="0" y="0"/>
                </a:moveTo>
                <a:cubicBezTo>
                  <a:pt x="247639" y="-18172"/>
                  <a:pt x="390256" y="27777"/>
                  <a:pt x="557190" y="0"/>
                </a:cubicBezTo>
                <a:cubicBezTo>
                  <a:pt x="724124" y="-27777"/>
                  <a:pt x="946019" y="-4736"/>
                  <a:pt x="1114379" y="0"/>
                </a:cubicBezTo>
                <a:cubicBezTo>
                  <a:pt x="1282739" y="4736"/>
                  <a:pt x="1515643" y="-14923"/>
                  <a:pt x="1883832" y="0"/>
                </a:cubicBezTo>
                <a:cubicBezTo>
                  <a:pt x="2252021" y="14923"/>
                  <a:pt x="2276623" y="5781"/>
                  <a:pt x="2441021" y="0"/>
                </a:cubicBezTo>
                <a:cubicBezTo>
                  <a:pt x="2605419" y="-5781"/>
                  <a:pt x="2893948" y="29041"/>
                  <a:pt x="3157408" y="0"/>
                </a:cubicBezTo>
                <a:cubicBezTo>
                  <a:pt x="3420868" y="-29041"/>
                  <a:pt x="3466877" y="-8757"/>
                  <a:pt x="3661532" y="0"/>
                </a:cubicBezTo>
                <a:cubicBezTo>
                  <a:pt x="3856187" y="8757"/>
                  <a:pt x="4068169" y="-20106"/>
                  <a:pt x="4271787" y="0"/>
                </a:cubicBezTo>
                <a:cubicBezTo>
                  <a:pt x="4475406" y="20106"/>
                  <a:pt x="4995902" y="9014"/>
                  <a:pt x="5306568" y="0"/>
                </a:cubicBezTo>
                <a:cubicBezTo>
                  <a:pt x="5309653" y="187566"/>
                  <a:pt x="5291965" y="277094"/>
                  <a:pt x="5306568" y="426486"/>
                </a:cubicBezTo>
                <a:cubicBezTo>
                  <a:pt x="5321171" y="575878"/>
                  <a:pt x="5316856" y="650814"/>
                  <a:pt x="5306568" y="820166"/>
                </a:cubicBezTo>
                <a:cubicBezTo>
                  <a:pt x="4988775" y="829564"/>
                  <a:pt x="4907817" y="807905"/>
                  <a:pt x="4590181" y="820166"/>
                </a:cubicBezTo>
                <a:cubicBezTo>
                  <a:pt x="4272545" y="832427"/>
                  <a:pt x="4249455" y="796182"/>
                  <a:pt x="4086057" y="820166"/>
                </a:cubicBezTo>
                <a:cubicBezTo>
                  <a:pt x="3922659" y="844150"/>
                  <a:pt x="3775376" y="814022"/>
                  <a:pt x="3475802" y="820166"/>
                </a:cubicBezTo>
                <a:cubicBezTo>
                  <a:pt x="3176228" y="826310"/>
                  <a:pt x="3047854" y="851996"/>
                  <a:pt x="2759415" y="820166"/>
                </a:cubicBezTo>
                <a:cubicBezTo>
                  <a:pt x="2470976" y="788336"/>
                  <a:pt x="2352141" y="836549"/>
                  <a:pt x="1989963" y="820166"/>
                </a:cubicBezTo>
                <a:cubicBezTo>
                  <a:pt x="1627785" y="803783"/>
                  <a:pt x="1411002" y="854321"/>
                  <a:pt x="1220511" y="820166"/>
                </a:cubicBezTo>
                <a:cubicBezTo>
                  <a:pt x="1030020" y="786011"/>
                  <a:pt x="596798" y="855402"/>
                  <a:pt x="0" y="820166"/>
                </a:cubicBezTo>
                <a:cubicBezTo>
                  <a:pt x="17513" y="650990"/>
                  <a:pt x="1666" y="583267"/>
                  <a:pt x="0" y="426486"/>
                </a:cubicBezTo>
                <a:cubicBezTo>
                  <a:pt x="-1666" y="269705"/>
                  <a:pt x="21122" y="208573"/>
                  <a:pt x="0" y="0"/>
                </a:cubicBezTo>
                <a:close/>
              </a:path>
            </a:pathLst>
          </a:custGeom>
          <a:noFill/>
          <a:ln w="28575">
            <a:solidFill>
              <a:srgbClr val="FF0000"/>
            </a:solidFill>
            <a:extLst>
              <a:ext uri="{C807C97D-BFC1-408E-A445-0C87EB9F89A2}">
                <ask:lineSketchStyleProps xmlns:ask="http://schemas.microsoft.com/office/drawing/2018/sketchyshapes" sd="660426916">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Tree>
    <p:extLst>
      <p:ext uri="{BB962C8B-B14F-4D97-AF65-F5344CB8AC3E}">
        <p14:creationId xmlns:p14="http://schemas.microsoft.com/office/powerpoint/2010/main" val="76729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100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15D054C-2AAE-EF8B-DDA0-A9B5D2832A12}"/>
              </a:ext>
            </a:extLst>
          </p:cNvPr>
          <p:cNvSpPr>
            <a:spLocks noGrp="1"/>
          </p:cNvSpPr>
          <p:nvPr>
            <p:ph type="title"/>
          </p:nvPr>
        </p:nvSpPr>
        <p:spPr/>
        <p:txBody>
          <a:bodyPr/>
          <a:lstStyle/>
          <a:p>
            <a:r>
              <a:rPr lang="da-DK"/>
              <a:t>Aldersfordeling på sociale medier</a:t>
            </a:r>
          </a:p>
        </p:txBody>
      </p:sp>
      <p:sp>
        <p:nvSpPr>
          <p:cNvPr id="3" name="Pladsholder til indhold 2">
            <a:extLst>
              <a:ext uri="{FF2B5EF4-FFF2-40B4-BE49-F238E27FC236}">
                <a16:creationId xmlns:a16="http://schemas.microsoft.com/office/drawing/2014/main" id="{C117E038-39BE-D1DC-B8BF-0145644D6D3A}"/>
              </a:ext>
            </a:extLst>
          </p:cNvPr>
          <p:cNvSpPr>
            <a:spLocks noGrp="1"/>
          </p:cNvSpPr>
          <p:nvPr>
            <p:ph idx="1"/>
          </p:nvPr>
        </p:nvSpPr>
        <p:spPr/>
        <p:txBody>
          <a:bodyPr/>
          <a:lstStyle/>
          <a:p>
            <a:endParaRPr lang="da-DK"/>
          </a:p>
        </p:txBody>
      </p:sp>
      <p:pic>
        <p:nvPicPr>
          <p:cNvPr id="5" name="Billede 4">
            <a:extLst>
              <a:ext uri="{FF2B5EF4-FFF2-40B4-BE49-F238E27FC236}">
                <a16:creationId xmlns:a16="http://schemas.microsoft.com/office/drawing/2014/main" id="{34787F80-9F5B-4230-A879-D1DA503366CA}"/>
              </a:ext>
            </a:extLst>
          </p:cNvPr>
          <p:cNvPicPr>
            <a:picLocks noChangeAspect="1"/>
          </p:cNvPicPr>
          <p:nvPr/>
        </p:nvPicPr>
        <p:blipFill>
          <a:blip r:embed="rId2"/>
          <a:stretch>
            <a:fillRect/>
          </a:stretch>
        </p:blipFill>
        <p:spPr>
          <a:xfrm>
            <a:off x="2662518" y="1470640"/>
            <a:ext cx="7485529" cy="5262670"/>
          </a:xfrm>
          <a:prstGeom prst="rect">
            <a:avLst/>
          </a:prstGeom>
        </p:spPr>
      </p:pic>
      <p:sp>
        <p:nvSpPr>
          <p:cNvPr id="6" name="Tekstfelt 5">
            <a:extLst>
              <a:ext uri="{FF2B5EF4-FFF2-40B4-BE49-F238E27FC236}">
                <a16:creationId xmlns:a16="http://schemas.microsoft.com/office/drawing/2014/main" id="{BFD41016-C1F3-74B7-5283-24FF5C58BFE6}"/>
              </a:ext>
            </a:extLst>
          </p:cNvPr>
          <p:cNvSpPr txBox="1"/>
          <p:nvPr/>
        </p:nvSpPr>
        <p:spPr>
          <a:xfrm>
            <a:off x="2786665" y="6665437"/>
            <a:ext cx="3693459" cy="230832"/>
          </a:xfrm>
          <a:prstGeom prst="rect">
            <a:avLst/>
          </a:prstGeom>
          <a:noFill/>
        </p:spPr>
        <p:txBody>
          <a:bodyPr wrap="square" rtlCol="0">
            <a:spAutoFit/>
          </a:bodyPr>
          <a:lstStyle/>
          <a:p>
            <a:r>
              <a:rPr lang="da-DK" sz="900">
                <a:hlinkClick r:id="rId3"/>
              </a:rPr>
              <a:t>https://mediernesudvikling.kum.dk/2021/internetbrug-og-sociale-medier/</a:t>
            </a:r>
            <a:endParaRPr lang="da-DK" sz="900"/>
          </a:p>
        </p:txBody>
      </p:sp>
      <p:sp>
        <p:nvSpPr>
          <p:cNvPr id="7" name="Rektangel 6">
            <a:extLst>
              <a:ext uri="{FF2B5EF4-FFF2-40B4-BE49-F238E27FC236}">
                <a16:creationId xmlns:a16="http://schemas.microsoft.com/office/drawing/2014/main" id="{E6435B42-8C07-0BF5-7C83-1336B5D34B6F}"/>
              </a:ext>
            </a:extLst>
          </p:cNvPr>
          <p:cNvSpPr/>
          <p:nvPr/>
        </p:nvSpPr>
        <p:spPr>
          <a:xfrm>
            <a:off x="3240656" y="1922448"/>
            <a:ext cx="5523782" cy="294542"/>
          </a:xfrm>
          <a:custGeom>
            <a:avLst/>
            <a:gdLst>
              <a:gd name="connsiteX0" fmla="*/ 0 w 5523782"/>
              <a:gd name="connsiteY0" fmla="*/ 0 h 294542"/>
              <a:gd name="connsiteX1" fmla="*/ 579997 w 5523782"/>
              <a:gd name="connsiteY1" fmla="*/ 0 h 294542"/>
              <a:gd name="connsiteX2" fmla="*/ 1159994 w 5523782"/>
              <a:gd name="connsiteY2" fmla="*/ 0 h 294542"/>
              <a:gd name="connsiteX3" fmla="*/ 1960943 w 5523782"/>
              <a:gd name="connsiteY3" fmla="*/ 0 h 294542"/>
              <a:gd name="connsiteX4" fmla="*/ 2540940 w 5523782"/>
              <a:gd name="connsiteY4" fmla="*/ 0 h 294542"/>
              <a:gd name="connsiteX5" fmla="*/ 3286650 w 5523782"/>
              <a:gd name="connsiteY5" fmla="*/ 0 h 294542"/>
              <a:gd name="connsiteX6" fmla="*/ 3811410 w 5523782"/>
              <a:gd name="connsiteY6" fmla="*/ 0 h 294542"/>
              <a:gd name="connsiteX7" fmla="*/ 4446645 w 5523782"/>
              <a:gd name="connsiteY7" fmla="*/ 0 h 294542"/>
              <a:gd name="connsiteX8" fmla="*/ 5523782 w 5523782"/>
              <a:gd name="connsiteY8" fmla="*/ 0 h 294542"/>
              <a:gd name="connsiteX9" fmla="*/ 5523782 w 5523782"/>
              <a:gd name="connsiteY9" fmla="*/ 294542 h 294542"/>
              <a:gd name="connsiteX10" fmla="*/ 4888547 w 5523782"/>
              <a:gd name="connsiteY10" fmla="*/ 294542 h 294542"/>
              <a:gd name="connsiteX11" fmla="*/ 4363788 w 5523782"/>
              <a:gd name="connsiteY11" fmla="*/ 294542 h 294542"/>
              <a:gd name="connsiteX12" fmla="*/ 3839028 w 5523782"/>
              <a:gd name="connsiteY12" fmla="*/ 294542 h 294542"/>
              <a:gd name="connsiteX13" fmla="*/ 3203794 w 5523782"/>
              <a:gd name="connsiteY13" fmla="*/ 294542 h 294542"/>
              <a:gd name="connsiteX14" fmla="*/ 2458083 w 5523782"/>
              <a:gd name="connsiteY14" fmla="*/ 294542 h 294542"/>
              <a:gd name="connsiteX15" fmla="*/ 1657135 w 5523782"/>
              <a:gd name="connsiteY15" fmla="*/ 294542 h 294542"/>
              <a:gd name="connsiteX16" fmla="*/ 856186 w 5523782"/>
              <a:gd name="connsiteY16" fmla="*/ 294542 h 294542"/>
              <a:gd name="connsiteX17" fmla="*/ 0 w 5523782"/>
              <a:gd name="connsiteY17" fmla="*/ 294542 h 294542"/>
              <a:gd name="connsiteX18" fmla="*/ 0 w 5523782"/>
              <a:gd name="connsiteY18" fmla="*/ 0 h 294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523782" h="294542" extrusionOk="0">
                <a:moveTo>
                  <a:pt x="0" y="0"/>
                </a:moveTo>
                <a:cubicBezTo>
                  <a:pt x="281111" y="28384"/>
                  <a:pt x="321035" y="1800"/>
                  <a:pt x="579997" y="0"/>
                </a:cubicBezTo>
                <a:cubicBezTo>
                  <a:pt x="838959" y="-1800"/>
                  <a:pt x="949551" y="-18815"/>
                  <a:pt x="1159994" y="0"/>
                </a:cubicBezTo>
                <a:cubicBezTo>
                  <a:pt x="1370437" y="18815"/>
                  <a:pt x="1585563" y="-14726"/>
                  <a:pt x="1960943" y="0"/>
                </a:cubicBezTo>
                <a:cubicBezTo>
                  <a:pt x="2336323" y="14726"/>
                  <a:pt x="2387647" y="25805"/>
                  <a:pt x="2540940" y="0"/>
                </a:cubicBezTo>
                <a:cubicBezTo>
                  <a:pt x="2694233" y="-25805"/>
                  <a:pt x="3111498" y="-36924"/>
                  <a:pt x="3286650" y="0"/>
                </a:cubicBezTo>
                <a:cubicBezTo>
                  <a:pt x="3461802" y="36924"/>
                  <a:pt x="3665666" y="-23116"/>
                  <a:pt x="3811410" y="0"/>
                </a:cubicBezTo>
                <a:cubicBezTo>
                  <a:pt x="3957154" y="23116"/>
                  <a:pt x="4257585" y="-7258"/>
                  <a:pt x="4446645" y="0"/>
                </a:cubicBezTo>
                <a:cubicBezTo>
                  <a:pt x="4635706" y="7258"/>
                  <a:pt x="5055561" y="28178"/>
                  <a:pt x="5523782" y="0"/>
                </a:cubicBezTo>
                <a:cubicBezTo>
                  <a:pt x="5537455" y="61199"/>
                  <a:pt x="5521284" y="207563"/>
                  <a:pt x="5523782" y="294542"/>
                </a:cubicBezTo>
                <a:cubicBezTo>
                  <a:pt x="5366881" y="278456"/>
                  <a:pt x="5037431" y="263955"/>
                  <a:pt x="4888547" y="294542"/>
                </a:cubicBezTo>
                <a:cubicBezTo>
                  <a:pt x="4739663" y="325129"/>
                  <a:pt x="4576316" y="311912"/>
                  <a:pt x="4363788" y="294542"/>
                </a:cubicBezTo>
                <a:cubicBezTo>
                  <a:pt x="4151260" y="277172"/>
                  <a:pt x="3951769" y="289994"/>
                  <a:pt x="3839028" y="294542"/>
                </a:cubicBezTo>
                <a:cubicBezTo>
                  <a:pt x="3726287" y="299090"/>
                  <a:pt x="3368565" y="302826"/>
                  <a:pt x="3203794" y="294542"/>
                </a:cubicBezTo>
                <a:cubicBezTo>
                  <a:pt x="3039023" y="286258"/>
                  <a:pt x="2798275" y="260433"/>
                  <a:pt x="2458083" y="294542"/>
                </a:cubicBezTo>
                <a:cubicBezTo>
                  <a:pt x="2117891" y="328651"/>
                  <a:pt x="1976177" y="285757"/>
                  <a:pt x="1657135" y="294542"/>
                </a:cubicBezTo>
                <a:cubicBezTo>
                  <a:pt x="1338093" y="303327"/>
                  <a:pt x="1040522" y="294201"/>
                  <a:pt x="856186" y="294542"/>
                </a:cubicBezTo>
                <a:cubicBezTo>
                  <a:pt x="671850" y="294883"/>
                  <a:pt x="320497" y="290093"/>
                  <a:pt x="0" y="294542"/>
                </a:cubicBezTo>
                <a:cubicBezTo>
                  <a:pt x="-8823" y="174680"/>
                  <a:pt x="10008" y="85900"/>
                  <a:pt x="0" y="0"/>
                </a:cubicBezTo>
                <a:close/>
              </a:path>
            </a:pathLst>
          </a:custGeom>
          <a:noFill/>
          <a:ln w="28575">
            <a:solidFill>
              <a:srgbClr val="FF0000"/>
            </a:solidFill>
            <a:extLst>
              <a:ext uri="{C807C97D-BFC1-408E-A445-0C87EB9F89A2}">
                <ask:lineSketchStyleProps xmlns:ask="http://schemas.microsoft.com/office/drawing/2018/sketchyshapes" sd="660426916">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8" name="Rektangel 7">
            <a:extLst>
              <a:ext uri="{FF2B5EF4-FFF2-40B4-BE49-F238E27FC236}">
                <a16:creationId xmlns:a16="http://schemas.microsoft.com/office/drawing/2014/main" id="{D9814CE0-6966-2F3D-13C8-C4869EAA1D8A}"/>
              </a:ext>
            </a:extLst>
          </p:cNvPr>
          <p:cNvSpPr/>
          <p:nvPr/>
        </p:nvSpPr>
        <p:spPr>
          <a:xfrm>
            <a:off x="3240656" y="2501660"/>
            <a:ext cx="5523782" cy="294542"/>
          </a:xfrm>
          <a:custGeom>
            <a:avLst/>
            <a:gdLst>
              <a:gd name="connsiteX0" fmla="*/ 0 w 5523782"/>
              <a:gd name="connsiteY0" fmla="*/ 0 h 294542"/>
              <a:gd name="connsiteX1" fmla="*/ 579997 w 5523782"/>
              <a:gd name="connsiteY1" fmla="*/ 0 h 294542"/>
              <a:gd name="connsiteX2" fmla="*/ 1159994 w 5523782"/>
              <a:gd name="connsiteY2" fmla="*/ 0 h 294542"/>
              <a:gd name="connsiteX3" fmla="*/ 1960943 w 5523782"/>
              <a:gd name="connsiteY3" fmla="*/ 0 h 294542"/>
              <a:gd name="connsiteX4" fmla="*/ 2540940 w 5523782"/>
              <a:gd name="connsiteY4" fmla="*/ 0 h 294542"/>
              <a:gd name="connsiteX5" fmla="*/ 3286650 w 5523782"/>
              <a:gd name="connsiteY5" fmla="*/ 0 h 294542"/>
              <a:gd name="connsiteX6" fmla="*/ 3811410 w 5523782"/>
              <a:gd name="connsiteY6" fmla="*/ 0 h 294542"/>
              <a:gd name="connsiteX7" fmla="*/ 4446645 w 5523782"/>
              <a:gd name="connsiteY7" fmla="*/ 0 h 294542"/>
              <a:gd name="connsiteX8" fmla="*/ 5523782 w 5523782"/>
              <a:gd name="connsiteY8" fmla="*/ 0 h 294542"/>
              <a:gd name="connsiteX9" fmla="*/ 5523782 w 5523782"/>
              <a:gd name="connsiteY9" fmla="*/ 294542 h 294542"/>
              <a:gd name="connsiteX10" fmla="*/ 4888547 w 5523782"/>
              <a:gd name="connsiteY10" fmla="*/ 294542 h 294542"/>
              <a:gd name="connsiteX11" fmla="*/ 4363788 w 5523782"/>
              <a:gd name="connsiteY11" fmla="*/ 294542 h 294542"/>
              <a:gd name="connsiteX12" fmla="*/ 3839028 w 5523782"/>
              <a:gd name="connsiteY12" fmla="*/ 294542 h 294542"/>
              <a:gd name="connsiteX13" fmla="*/ 3203794 w 5523782"/>
              <a:gd name="connsiteY13" fmla="*/ 294542 h 294542"/>
              <a:gd name="connsiteX14" fmla="*/ 2458083 w 5523782"/>
              <a:gd name="connsiteY14" fmla="*/ 294542 h 294542"/>
              <a:gd name="connsiteX15" fmla="*/ 1657135 w 5523782"/>
              <a:gd name="connsiteY15" fmla="*/ 294542 h 294542"/>
              <a:gd name="connsiteX16" fmla="*/ 856186 w 5523782"/>
              <a:gd name="connsiteY16" fmla="*/ 294542 h 294542"/>
              <a:gd name="connsiteX17" fmla="*/ 0 w 5523782"/>
              <a:gd name="connsiteY17" fmla="*/ 294542 h 294542"/>
              <a:gd name="connsiteX18" fmla="*/ 0 w 5523782"/>
              <a:gd name="connsiteY18" fmla="*/ 0 h 294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523782" h="294542" extrusionOk="0">
                <a:moveTo>
                  <a:pt x="0" y="0"/>
                </a:moveTo>
                <a:cubicBezTo>
                  <a:pt x="281111" y="28384"/>
                  <a:pt x="321035" y="1800"/>
                  <a:pt x="579997" y="0"/>
                </a:cubicBezTo>
                <a:cubicBezTo>
                  <a:pt x="838959" y="-1800"/>
                  <a:pt x="949551" y="-18815"/>
                  <a:pt x="1159994" y="0"/>
                </a:cubicBezTo>
                <a:cubicBezTo>
                  <a:pt x="1370437" y="18815"/>
                  <a:pt x="1585563" y="-14726"/>
                  <a:pt x="1960943" y="0"/>
                </a:cubicBezTo>
                <a:cubicBezTo>
                  <a:pt x="2336323" y="14726"/>
                  <a:pt x="2387647" y="25805"/>
                  <a:pt x="2540940" y="0"/>
                </a:cubicBezTo>
                <a:cubicBezTo>
                  <a:pt x="2694233" y="-25805"/>
                  <a:pt x="3111498" y="-36924"/>
                  <a:pt x="3286650" y="0"/>
                </a:cubicBezTo>
                <a:cubicBezTo>
                  <a:pt x="3461802" y="36924"/>
                  <a:pt x="3665666" y="-23116"/>
                  <a:pt x="3811410" y="0"/>
                </a:cubicBezTo>
                <a:cubicBezTo>
                  <a:pt x="3957154" y="23116"/>
                  <a:pt x="4257585" y="-7258"/>
                  <a:pt x="4446645" y="0"/>
                </a:cubicBezTo>
                <a:cubicBezTo>
                  <a:pt x="4635706" y="7258"/>
                  <a:pt x="5055561" y="28178"/>
                  <a:pt x="5523782" y="0"/>
                </a:cubicBezTo>
                <a:cubicBezTo>
                  <a:pt x="5537455" y="61199"/>
                  <a:pt x="5521284" y="207563"/>
                  <a:pt x="5523782" y="294542"/>
                </a:cubicBezTo>
                <a:cubicBezTo>
                  <a:pt x="5366881" y="278456"/>
                  <a:pt x="5037431" y="263955"/>
                  <a:pt x="4888547" y="294542"/>
                </a:cubicBezTo>
                <a:cubicBezTo>
                  <a:pt x="4739663" y="325129"/>
                  <a:pt x="4576316" y="311912"/>
                  <a:pt x="4363788" y="294542"/>
                </a:cubicBezTo>
                <a:cubicBezTo>
                  <a:pt x="4151260" y="277172"/>
                  <a:pt x="3951769" y="289994"/>
                  <a:pt x="3839028" y="294542"/>
                </a:cubicBezTo>
                <a:cubicBezTo>
                  <a:pt x="3726287" y="299090"/>
                  <a:pt x="3368565" y="302826"/>
                  <a:pt x="3203794" y="294542"/>
                </a:cubicBezTo>
                <a:cubicBezTo>
                  <a:pt x="3039023" y="286258"/>
                  <a:pt x="2798275" y="260433"/>
                  <a:pt x="2458083" y="294542"/>
                </a:cubicBezTo>
                <a:cubicBezTo>
                  <a:pt x="2117891" y="328651"/>
                  <a:pt x="1976177" y="285757"/>
                  <a:pt x="1657135" y="294542"/>
                </a:cubicBezTo>
                <a:cubicBezTo>
                  <a:pt x="1338093" y="303327"/>
                  <a:pt x="1040522" y="294201"/>
                  <a:pt x="856186" y="294542"/>
                </a:cubicBezTo>
                <a:cubicBezTo>
                  <a:pt x="671850" y="294883"/>
                  <a:pt x="320497" y="290093"/>
                  <a:pt x="0" y="294542"/>
                </a:cubicBezTo>
                <a:cubicBezTo>
                  <a:pt x="-8823" y="174680"/>
                  <a:pt x="10008" y="85900"/>
                  <a:pt x="0" y="0"/>
                </a:cubicBezTo>
                <a:close/>
              </a:path>
            </a:pathLst>
          </a:custGeom>
          <a:noFill/>
          <a:ln w="28575">
            <a:solidFill>
              <a:srgbClr val="FF0000"/>
            </a:solidFill>
            <a:extLst>
              <a:ext uri="{C807C97D-BFC1-408E-A445-0C87EB9F89A2}">
                <ask:lineSketchStyleProps xmlns:ask="http://schemas.microsoft.com/office/drawing/2018/sketchyshapes" sd="660426916">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9" name="Rektangel 8">
            <a:extLst>
              <a:ext uri="{FF2B5EF4-FFF2-40B4-BE49-F238E27FC236}">
                <a16:creationId xmlns:a16="http://schemas.microsoft.com/office/drawing/2014/main" id="{E9B16CB4-97A3-E6BB-0913-4F25402E3AA3}"/>
              </a:ext>
            </a:extLst>
          </p:cNvPr>
          <p:cNvSpPr/>
          <p:nvPr/>
        </p:nvSpPr>
        <p:spPr>
          <a:xfrm>
            <a:off x="3168073" y="4285736"/>
            <a:ext cx="5596365" cy="559871"/>
          </a:xfrm>
          <a:custGeom>
            <a:avLst/>
            <a:gdLst>
              <a:gd name="connsiteX0" fmla="*/ 0 w 5596365"/>
              <a:gd name="connsiteY0" fmla="*/ 0 h 559871"/>
              <a:gd name="connsiteX1" fmla="*/ 587618 w 5596365"/>
              <a:gd name="connsiteY1" fmla="*/ 0 h 559871"/>
              <a:gd name="connsiteX2" fmla="*/ 1175237 w 5596365"/>
              <a:gd name="connsiteY2" fmla="*/ 0 h 559871"/>
              <a:gd name="connsiteX3" fmla="*/ 1986710 w 5596365"/>
              <a:gd name="connsiteY3" fmla="*/ 0 h 559871"/>
              <a:gd name="connsiteX4" fmla="*/ 2574328 w 5596365"/>
              <a:gd name="connsiteY4" fmla="*/ 0 h 559871"/>
              <a:gd name="connsiteX5" fmla="*/ 3329837 w 5596365"/>
              <a:gd name="connsiteY5" fmla="*/ 0 h 559871"/>
              <a:gd name="connsiteX6" fmla="*/ 3861492 w 5596365"/>
              <a:gd name="connsiteY6" fmla="*/ 0 h 559871"/>
              <a:gd name="connsiteX7" fmla="*/ 4505074 w 5596365"/>
              <a:gd name="connsiteY7" fmla="*/ 0 h 559871"/>
              <a:gd name="connsiteX8" fmla="*/ 5596365 w 5596365"/>
              <a:gd name="connsiteY8" fmla="*/ 0 h 559871"/>
              <a:gd name="connsiteX9" fmla="*/ 5596365 w 5596365"/>
              <a:gd name="connsiteY9" fmla="*/ 559871 h 559871"/>
              <a:gd name="connsiteX10" fmla="*/ 4952783 w 5596365"/>
              <a:gd name="connsiteY10" fmla="*/ 559871 h 559871"/>
              <a:gd name="connsiteX11" fmla="*/ 4421128 w 5596365"/>
              <a:gd name="connsiteY11" fmla="*/ 559871 h 559871"/>
              <a:gd name="connsiteX12" fmla="*/ 3889474 w 5596365"/>
              <a:gd name="connsiteY12" fmla="*/ 559871 h 559871"/>
              <a:gd name="connsiteX13" fmla="*/ 3245892 w 5596365"/>
              <a:gd name="connsiteY13" fmla="*/ 559871 h 559871"/>
              <a:gd name="connsiteX14" fmla="*/ 2490382 w 5596365"/>
              <a:gd name="connsiteY14" fmla="*/ 559871 h 559871"/>
              <a:gd name="connsiteX15" fmla="*/ 1678909 w 5596365"/>
              <a:gd name="connsiteY15" fmla="*/ 559871 h 559871"/>
              <a:gd name="connsiteX16" fmla="*/ 867437 w 5596365"/>
              <a:gd name="connsiteY16" fmla="*/ 559871 h 559871"/>
              <a:gd name="connsiteX17" fmla="*/ 0 w 5596365"/>
              <a:gd name="connsiteY17" fmla="*/ 559871 h 559871"/>
              <a:gd name="connsiteX18" fmla="*/ 0 w 5596365"/>
              <a:gd name="connsiteY18" fmla="*/ 0 h 559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596365" h="559871" extrusionOk="0">
                <a:moveTo>
                  <a:pt x="0" y="0"/>
                </a:moveTo>
                <a:cubicBezTo>
                  <a:pt x="153909" y="11602"/>
                  <a:pt x="412033" y="22247"/>
                  <a:pt x="587618" y="0"/>
                </a:cubicBezTo>
                <a:cubicBezTo>
                  <a:pt x="763203" y="-22247"/>
                  <a:pt x="1035954" y="-8787"/>
                  <a:pt x="1175237" y="0"/>
                </a:cubicBezTo>
                <a:cubicBezTo>
                  <a:pt x="1314520" y="8787"/>
                  <a:pt x="1709624" y="23600"/>
                  <a:pt x="1986710" y="0"/>
                </a:cubicBezTo>
                <a:cubicBezTo>
                  <a:pt x="2263796" y="-23600"/>
                  <a:pt x="2297022" y="22961"/>
                  <a:pt x="2574328" y="0"/>
                </a:cubicBezTo>
                <a:cubicBezTo>
                  <a:pt x="2851634" y="-22961"/>
                  <a:pt x="3087218" y="-13399"/>
                  <a:pt x="3329837" y="0"/>
                </a:cubicBezTo>
                <a:cubicBezTo>
                  <a:pt x="3572456" y="13399"/>
                  <a:pt x="3707903" y="11817"/>
                  <a:pt x="3861492" y="0"/>
                </a:cubicBezTo>
                <a:cubicBezTo>
                  <a:pt x="4015082" y="-11817"/>
                  <a:pt x="4223920" y="-1836"/>
                  <a:pt x="4505074" y="0"/>
                </a:cubicBezTo>
                <a:cubicBezTo>
                  <a:pt x="4786228" y="1836"/>
                  <a:pt x="5160952" y="7876"/>
                  <a:pt x="5596365" y="0"/>
                </a:cubicBezTo>
                <a:cubicBezTo>
                  <a:pt x="5621166" y="209483"/>
                  <a:pt x="5583482" y="442111"/>
                  <a:pt x="5596365" y="559871"/>
                </a:cubicBezTo>
                <a:cubicBezTo>
                  <a:pt x="5396445" y="564589"/>
                  <a:pt x="5264110" y="555931"/>
                  <a:pt x="4952783" y="559871"/>
                </a:cubicBezTo>
                <a:cubicBezTo>
                  <a:pt x="4641456" y="563811"/>
                  <a:pt x="4530025" y="554479"/>
                  <a:pt x="4421128" y="559871"/>
                </a:cubicBezTo>
                <a:cubicBezTo>
                  <a:pt x="4312232" y="565263"/>
                  <a:pt x="4059820" y="575725"/>
                  <a:pt x="3889474" y="559871"/>
                </a:cubicBezTo>
                <a:cubicBezTo>
                  <a:pt x="3719128" y="544017"/>
                  <a:pt x="3548798" y="554601"/>
                  <a:pt x="3245892" y="559871"/>
                </a:cubicBezTo>
                <a:cubicBezTo>
                  <a:pt x="2942986" y="565141"/>
                  <a:pt x="2680357" y="552115"/>
                  <a:pt x="2490382" y="559871"/>
                </a:cubicBezTo>
                <a:cubicBezTo>
                  <a:pt x="2300407" y="567628"/>
                  <a:pt x="2018738" y="562970"/>
                  <a:pt x="1678909" y="559871"/>
                </a:cubicBezTo>
                <a:cubicBezTo>
                  <a:pt x="1339080" y="556772"/>
                  <a:pt x="1263530" y="541000"/>
                  <a:pt x="867437" y="559871"/>
                </a:cubicBezTo>
                <a:cubicBezTo>
                  <a:pt x="471344" y="578742"/>
                  <a:pt x="297626" y="599580"/>
                  <a:pt x="0" y="559871"/>
                </a:cubicBezTo>
                <a:cubicBezTo>
                  <a:pt x="-3785" y="311072"/>
                  <a:pt x="-14015" y="234096"/>
                  <a:pt x="0" y="0"/>
                </a:cubicBezTo>
                <a:close/>
              </a:path>
            </a:pathLst>
          </a:custGeom>
          <a:noFill/>
          <a:ln w="28575">
            <a:solidFill>
              <a:srgbClr val="FF0000"/>
            </a:solidFill>
            <a:extLst>
              <a:ext uri="{C807C97D-BFC1-408E-A445-0C87EB9F89A2}">
                <ask:lineSketchStyleProps xmlns:ask="http://schemas.microsoft.com/office/drawing/2018/sketchyshapes" sd="660426916">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Tree>
    <p:extLst>
      <p:ext uri="{BB962C8B-B14F-4D97-AF65-F5344CB8AC3E}">
        <p14:creationId xmlns:p14="http://schemas.microsoft.com/office/powerpoint/2010/main" val="2777642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250" fill="hold"/>
                                        <p:tgtEl>
                                          <p:spTgt spid="8"/>
                                        </p:tgtEl>
                                        <p:attrNameLst>
                                          <p:attrName>ppt_w</p:attrName>
                                        </p:attrNameLst>
                                      </p:cBhvr>
                                      <p:tavLst>
                                        <p:tav tm="0">
                                          <p:val>
                                            <p:fltVal val="0"/>
                                          </p:val>
                                        </p:tav>
                                        <p:tav tm="100000">
                                          <p:val>
                                            <p:strVal val="#ppt_w"/>
                                          </p:val>
                                        </p:tav>
                                      </p:tavLst>
                                    </p:anim>
                                    <p:anim calcmode="lin" valueType="num">
                                      <p:cBhvr>
                                        <p:cTn id="14" dur="250" fill="hold"/>
                                        <p:tgtEl>
                                          <p:spTgt spid="8"/>
                                        </p:tgtEl>
                                        <p:attrNameLst>
                                          <p:attrName>ppt_h</p:attrName>
                                        </p:attrNameLst>
                                      </p:cBhvr>
                                      <p:tavLst>
                                        <p:tav tm="0">
                                          <p:val>
                                            <p:fltVal val="0"/>
                                          </p:val>
                                        </p:tav>
                                        <p:tav tm="100000">
                                          <p:val>
                                            <p:strVal val="#ppt_h"/>
                                          </p:val>
                                        </p:tav>
                                      </p:tavLst>
                                    </p:anim>
                                    <p:animEffect transition="in" filter="fade">
                                      <p:cBhvr>
                                        <p:cTn id="15" dur="250"/>
                                        <p:tgtEl>
                                          <p:spTgt spid="8"/>
                                        </p:tgtEl>
                                      </p:cBhvr>
                                    </p:animEffect>
                                  </p:childTnLst>
                                </p:cTn>
                              </p:par>
                            </p:childTnLst>
                          </p:cTn>
                        </p:par>
                        <p:par>
                          <p:cTn id="16" fill="hold">
                            <p:stCondLst>
                              <p:cond delay="1250"/>
                            </p:stCondLst>
                            <p:childTnLst>
                              <p:par>
                                <p:cTn id="17" presetID="53" presetClass="entr" presetSubtype="16"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250" fill="hold"/>
                                        <p:tgtEl>
                                          <p:spTgt spid="9"/>
                                        </p:tgtEl>
                                        <p:attrNameLst>
                                          <p:attrName>ppt_w</p:attrName>
                                        </p:attrNameLst>
                                      </p:cBhvr>
                                      <p:tavLst>
                                        <p:tav tm="0">
                                          <p:val>
                                            <p:fltVal val="0"/>
                                          </p:val>
                                        </p:tav>
                                        <p:tav tm="100000">
                                          <p:val>
                                            <p:strVal val="#ppt_w"/>
                                          </p:val>
                                        </p:tav>
                                      </p:tavLst>
                                    </p:anim>
                                    <p:anim calcmode="lin" valueType="num">
                                      <p:cBhvr>
                                        <p:cTn id="20" dur="250" fill="hold"/>
                                        <p:tgtEl>
                                          <p:spTgt spid="9"/>
                                        </p:tgtEl>
                                        <p:attrNameLst>
                                          <p:attrName>ppt_h</p:attrName>
                                        </p:attrNameLst>
                                      </p:cBhvr>
                                      <p:tavLst>
                                        <p:tav tm="0">
                                          <p:val>
                                            <p:fltVal val="0"/>
                                          </p:val>
                                        </p:tav>
                                        <p:tav tm="100000">
                                          <p:val>
                                            <p:strVal val="#ppt_h"/>
                                          </p:val>
                                        </p:tav>
                                      </p:tavLst>
                                    </p:anim>
                                    <p:animEffect transition="in" filter="fade">
                                      <p:cBhvr>
                                        <p:cTn id="21"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4FCC894-723C-75B3-E457-EFEB4773C308}"/>
              </a:ext>
            </a:extLst>
          </p:cNvPr>
          <p:cNvSpPr>
            <a:spLocks noGrp="1"/>
          </p:cNvSpPr>
          <p:nvPr>
            <p:ph type="title"/>
          </p:nvPr>
        </p:nvSpPr>
        <p:spPr/>
        <p:txBody>
          <a:bodyPr/>
          <a:lstStyle/>
          <a:p>
            <a:r>
              <a:rPr lang="da-DK"/>
              <a:t>Generelt anvendes SoMe til</a:t>
            </a:r>
          </a:p>
        </p:txBody>
      </p:sp>
      <p:sp>
        <p:nvSpPr>
          <p:cNvPr id="3" name="Pladsholder til indhold 2">
            <a:extLst>
              <a:ext uri="{FF2B5EF4-FFF2-40B4-BE49-F238E27FC236}">
                <a16:creationId xmlns:a16="http://schemas.microsoft.com/office/drawing/2014/main" id="{1A8BA27B-7805-6991-3ED4-AF5DA31B4E2B}"/>
              </a:ext>
            </a:extLst>
          </p:cNvPr>
          <p:cNvSpPr>
            <a:spLocks noGrp="1"/>
          </p:cNvSpPr>
          <p:nvPr>
            <p:ph idx="1"/>
          </p:nvPr>
        </p:nvSpPr>
        <p:spPr/>
        <p:txBody>
          <a:bodyPr>
            <a:normAutofit lnSpcReduction="10000"/>
          </a:bodyPr>
          <a:lstStyle/>
          <a:p>
            <a:pPr marL="0" indent="0">
              <a:buNone/>
            </a:pPr>
            <a:r>
              <a:rPr lang="da-DK" b="1" i="0">
                <a:solidFill>
                  <a:srgbClr val="4F4F4F"/>
                </a:solidFill>
                <a:effectLst/>
              </a:rPr>
              <a:t>Socialt	</a:t>
            </a:r>
            <a:r>
              <a:rPr lang="da-DK" i="0">
                <a:solidFill>
                  <a:srgbClr val="4F4F4F"/>
                </a:solidFill>
                <a:effectLst/>
              </a:rPr>
              <a:t> 	– kommunikation mellem mennesker</a:t>
            </a:r>
            <a:br>
              <a:rPr lang="da-DK"/>
            </a:br>
            <a:r>
              <a:rPr lang="da-DK" b="1" i="0">
                <a:solidFill>
                  <a:srgbClr val="4F4F4F"/>
                </a:solidFill>
                <a:effectLst/>
              </a:rPr>
              <a:t>Mediedeling</a:t>
            </a:r>
            <a:r>
              <a:rPr lang="da-DK" i="0">
                <a:solidFill>
                  <a:srgbClr val="4F4F4F"/>
                </a:solidFill>
                <a:effectLst/>
              </a:rPr>
              <a:t> 	– deling af bl.a. fotos, videoer, slides</a:t>
            </a:r>
            <a:br>
              <a:rPr lang="da-DK"/>
            </a:br>
            <a:r>
              <a:rPr lang="da-DK" b="1" i="0">
                <a:solidFill>
                  <a:srgbClr val="4F4F4F"/>
                </a:solidFill>
                <a:effectLst/>
              </a:rPr>
              <a:t>Diskussionsfora</a:t>
            </a:r>
            <a:r>
              <a:rPr lang="da-DK" i="0">
                <a:solidFill>
                  <a:srgbClr val="4F4F4F"/>
                </a:solidFill>
                <a:effectLst/>
              </a:rPr>
              <a:t> 	– udveksling af idéer og meninger</a:t>
            </a:r>
            <a:br>
              <a:rPr lang="da-DK"/>
            </a:br>
            <a:r>
              <a:rPr lang="da-DK" b="1" i="0" err="1">
                <a:solidFill>
                  <a:srgbClr val="4F4F4F"/>
                </a:solidFill>
                <a:effectLst/>
              </a:rPr>
              <a:t>Bookmarking</a:t>
            </a:r>
            <a:r>
              <a:rPr lang="da-DK" i="0">
                <a:solidFill>
                  <a:srgbClr val="4F4F4F"/>
                </a:solidFill>
                <a:effectLst/>
              </a:rPr>
              <a:t> 	– gem og del indhold</a:t>
            </a:r>
            <a:br>
              <a:rPr lang="da-DK"/>
            </a:br>
            <a:r>
              <a:rPr lang="da-DK" b="1" i="0">
                <a:solidFill>
                  <a:srgbClr val="4F4F4F"/>
                </a:solidFill>
                <a:effectLst/>
              </a:rPr>
              <a:t>Anmeldelser</a:t>
            </a:r>
            <a:r>
              <a:rPr lang="da-DK" i="0">
                <a:solidFill>
                  <a:srgbClr val="4F4F4F"/>
                </a:solidFill>
                <a:effectLst/>
              </a:rPr>
              <a:t> 	– anmeldelse af produkter og firmaer</a:t>
            </a:r>
            <a:br>
              <a:rPr lang="da-DK"/>
            </a:br>
            <a:r>
              <a:rPr lang="da-DK" b="1" i="0">
                <a:solidFill>
                  <a:srgbClr val="4F4F4F"/>
                </a:solidFill>
                <a:effectLst/>
              </a:rPr>
              <a:t>Blogge</a:t>
            </a:r>
            <a:r>
              <a:rPr lang="da-DK" b="1">
                <a:solidFill>
                  <a:srgbClr val="4F4F4F"/>
                </a:solidFill>
              </a:rPr>
              <a:t>/</a:t>
            </a:r>
            <a:r>
              <a:rPr lang="da-DK" b="1" i="0">
                <a:solidFill>
                  <a:srgbClr val="4F4F4F"/>
                </a:solidFill>
                <a:effectLst/>
              </a:rPr>
              <a:t>udgive</a:t>
            </a:r>
            <a:r>
              <a:rPr lang="da-DK" i="0">
                <a:solidFill>
                  <a:srgbClr val="4F4F4F"/>
                </a:solidFill>
                <a:effectLst/>
              </a:rPr>
              <a:t>  	– udgivelse af artikler online</a:t>
            </a:r>
            <a:br>
              <a:rPr lang="da-DK"/>
            </a:br>
            <a:r>
              <a:rPr lang="da-DK" b="1" i="0">
                <a:solidFill>
                  <a:srgbClr val="4F4F4F"/>
                </a:solidFill>
                <a:effectLst/>
              </a:rPr>
              <a:t>Interesser</a:t>
            </a:r>
            <a:r>
              <a:rPr lang="da-DK" i="0">
                <a:solidFill>
                  <a:srgbClr val="4F4F4F"/>
                </a:solidFill>
                <a:effectLst/>
              </a:rPr>
              <a:t> 		– deling af samme interesser og hobbyer</a:t>
            </a:r>
            <a:br>
              <a:rPr lang="da-DK"/>
            </a:br>
            <a:r>
              <a:rPr lang="da-DK" b="1" i="0">
                <a:solidFill>
                  <a:srgbClr val="4F4F4F"/>
                </a:solidFill>
                <a:effectLst/>
              </a:rPr>
              <a:t>Shopping</a:t>
            </a:r>
            <a:r>
              <a:rPr lang="da-DK" i="0">
                <a:solidFill>
                  <a:srgbClr val="4F4F4F"/>
                </a:solidFill>
                <a:effectLst/>
              </a:rPr>
              <a:t> 		</a:t>
            </a:r>
            <a:r>
              <a:rPr lang="da-DK" b="0" i="0">
                <a:solidFill>
                  <a:srgbClr val="4F4F4F"/>
                </a:solidFill>
                <a:effectLst/>
                <a:latin typeface="Quicksand"/>
              </a:rPr>
              <a:t>– Køb og bytte af nye varer</a:t>
            </a:r>
          </a:p>
          <a:p>
            <a:pPr marL="0" indent="0">
              <a:buNone/>
            </a:pPr>
            <a:r>
              <a:rPr lang="da-DK">
                <a:solidFill>
                  <a:srgbClr val="4F4F4F"/>
                </a:solidFill>
                <a:latin typeface="Quicksand"/>
              </a:rPr>
              <a:t>			   </a:t>
            </a:r>
            <a:r>
              <a:rPr lang="da-DK" b="0" i="0">
                <a:solidFill>
                  <a:srgbClr val="4F4F4F"/>
                </a:solidFill>
                <a:effectLst/>
                <a:latin typeface="Quicksand"/>
              </a:rPr>
              <a:t>Køb og salg af brugte vare</a:t>
            </a:r>
          </a:p>
          <a:p>
            <a:pPr marL="0" indent="0">
              <a:buNone/>
            </a:pPr>
            <a:r>
              <a:rPr lang="da-DK" b="1">
                <a:solidFill>
                  <a:srgbClr val="4F4F4F"/>
                </a:solidFill>
                <a:latin typeface="Quicksand"/>
              </a:rPr>
              <a:t>Tilbud</a:t>
            </a:r>
          </a:p>
          <a:p>
            <a:pPr marL="0" indent="0">
              <a:buNone/>
            </a:pPr>
            <a:r>
              <a:rPr lang="da-DK" b="1">
                <a:solidFill>
                  <a:srgbClr val="4F4F4F"/>
                </a:solidFill>
                <a:latin typeface="Quicksand"/>
              </a:rPr>
              <a:t>Produktinformation</a:t>
            </a:r>
            <a:endParaRPr lang="da-DK" b="1"/>
          </a:p>
        </p:txBody>
      </p:sp>
    </p:spTree>
    <p:extLst>
      <p:ext uri="{BB962C8B-B14F-4D97-AF65-F5344CB8AC3E}">
        <p14:creationId xmlns:p14="http://schemas.microsoft.com/office/powerpoint/2010/main" val="26843976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2377972-5EC7-A890-BEAB-B54CBF1CBAF4}"/>
              </a:ext>
            </a:extLst>
          </p:cNvPr>
          <p:cNvSpPr>
            <a:spLocks noGrp="1"/>
          </p:cNvSpPr>
          <p:nvPr>
            <p:ph type="title"/>
          </p:nvPr>
        </p:nvSpPr>
        <p:spPr/>
        <p:txBody>
          <a:bodyPr/>
          <a:lstStyle/>
          <a:p>
            <a:r>
              <a:rPr lang="da-DK"/>
              <a:t>Markedsføring i SoMe</a:t>
            </a:r>
          </a:p>
        </p:txBody>
      </p:sp>
      <p:sp>
        <p:nvSpPr>
          <p:cNvPr id="3" name="Pladsholder til indhold 2">
            <a:extLst>
              <a:ext uri="{FF2B5EF4-FFF2-40B4-BE49-F238E27FC236}">
                <a16:creationId xmlns:a16="http://schemas.microsoft.com/office/drawing/2014/main" id="{60AC4880-632B-BA7E-32E6-90D9796C0ACD}"/>
              </a:ext>
            </a:extLst>
          </p:cNvPr>
          <p:cNvSpPr>
            <a:spLocks noGrp="1"/>
          </p:cNvSpPr>
          <p:nvPr>
            <p:ph idx="1"/>
          </p:nvPr>
        </p:nvSpPr>
        <p:spPr>
          <a:xfrm>
            <a:off x="1551708" y="1825625"/>
            <a:ext cx="3710573" cy="4351338"/>
          </a:xfrm>
        </p:spPr>
        <p:txBody>
          <a:bodyPr>
            <a:normAutofit fontScale="55000" lnSpcReduction="20000"/>
          </a:bodyPr>
          <a:lstStyle/>
          <a:p>
            <a:pPr marL="0" indent="0">
              <a:buNone/>
            </a:pPr>
            <a:r>
              <a:rPr lang="da-DK" b="1"/>
              <a:t>Områder:</a:t>
            </a:r>
          </a:p>
          <a:p>
            <a:pPr marL="0" indent="0">
              <a:buNone/>
            </a:pPr>
            <a:r>
              <a:rPr lang="da-DK"/>
              <a:t>Salg</a:t>
            </a:r>
          </a:p>
          <a:p>
            <a:pPr marL="0" indent="0">
              <a:buNone/>
            </a:pPr>
            <a:r>
              <a:rPr lang="da-DK"/>
              <a:t>Gensalg</a:t>
            </a:r>
          </a:p>
          <a:p>
            <a:pPr marL="0" indent="0">
              <a:buNone/>
            </a:pPr>
            <a:r>
              <a:rPr lang="da-DK"/>
              <a:t>Mersalg</a:t>
            </a:r>
          </a:p>
          <a:p>
            <a:pPr marL="0" indent="0">
              <a:buNone/>
            </a:pPr>
            <a:r>
              <a:rPr lang="da-DK"/>
              <a:t>Krydssalg</a:t>
            </a:r>
          </a:p>
          <a:p>
            <a:pPr marL="0" indent="0">
              <a:buNone/>
            </a:pPr>
            <a:r>
              <a:rPr lang="da-DK" err="1"/>
              <a:t>Leadgenerering</a:t>
            </a:r>
            <a:endParaRPr lang="da-DK"/>
          </a:p>
          <a:p>
            <a:pPr marL="0" indent="0">
              <a:buNone/>
            </a:pPr>
            <a:r>
              <a:rPr lang="da-DK"/>
              <a:t>Eksponering</a:t>
            </a:r>
          </a:p>
          <a:p>
            <a:pPr marL="0" indent="0">
              <a:buNone/>
            </a:pPr>
            <a:r>
              <a:rPr lang="da-DK"/>
              <a:t>Produktlancering</a:t>
            </a:r>
          </a:p>
          <a:p>
            <a:pPr marL="0" indent="0">
              <a:buNone/>
            </a:pPr>
            <a:r>
              <a:rPr lang="da-DK"/>
              <a:t>Markedsekspansion</a:t>
            </a:r>
          </a:p>
          <a:p>
            <a:pPr marL="0" indent="0">
              <a:buNone/>
            </a:pPr>
            <a:r>
              <a:rPr lang="da-DK"/>
              <a:t>Kundetilfredshed</a:t>
            </a:r>
          </a:p>
          <a:p>
            <a:pPr marL="0" indent="0">
              <a:buNone/>
            </a:pPr>
            <a:r>
              <a:rPr lang="da-DK"/>
              <a:t>Kundeloyalitet</a:t>
            </a:r>
          </a:p>
          <a:p>
            <a:pPr marL="0" indent="0">
              <a:buNone/>
            </a:pPr>
            <a:r>
              <a:rPr lang="da-DK"/>
              <a:t>Positionering</a:t>
            </a:r>
          </a:p>
          <a:p>
            <a:pPr marL="0" indent="0">
              <a:buNone/>
            </a:pPr>
            <a:r>
              <a:rPr lang="da-DK"/>
              <a:t>Differentiering</a:t>
            </a:r>
          </a:p>
          <a:p>
            <a:pPr marL="0" indent="0">
              <a:buNone/>
            </a:pPr>
            <a:r>
              <a:rPr lang="da-DK"/>
              <a:t>Branding</a:t>
            </a:r>
          </a:p>
          <a:p>
            <a:pPr marL="0" indent="0">
              <a:buNone/>
            </a:pPr>
            <a:r>
              <a:rPr lang="da-DK"/>
              <a:t>Rebranding</a:t>
            </a:r>
          </a:p>
        </p:txBody>
      </p:sp>
      <p:sp>
        <p:nvSpPr>
          <p:cNvPr id="4" name="Tekstfelt 3">
            <a:extLst>
              <a:ext uri="{FF2B5EF4-FFF2-40B4-BE49-F238E27FC236}">
                <a16:creationId xmlns:a16="http://schemas.microsoft.com/office/drawing/2014/main" id="{00C1757C-8ECD-ABFA-C0D5-6574C2789DA2}"/>
              </a:ext>
            </a:extLst>
          </p:cNvPr>
          <p:cNvSpPr txBox="1"/>
          <p:nvPr/>
        </p:nvSpPr>
        <p:spPr>
          <a:xfrm>
            <a:off x="5728447" y="1739136"/>
            <a:ext cx="4080571" cy="4524315"/>
          </a:xfrm>
          <a:prstGeom prst="rect">
            <a:avLst/>
          </a:prstGeom>
          <a:noFill/>
        </p:spPr>
        <p:txBody>
          <a:bodyPr wrap="square" rtlCol="0">
            <a:spAutoFit/>
          </a:bodyPr>
          <a:lstStyle/>
          <a:p>
            <a:r>
              <a:rPr lang="da-DK" sz="1600" b="1" i="0">
                <a:solidFill>
                  <a:srgbClr val="4F4F4F"/>
                </a:solidFill>
                <a:effectLst/>
              </a:rPr>
              <a:t>Indhold:</a:t>
            </a:r>
          </a:p>
          <a:p>
            <a:r>
              <a:rPr lang="da-DK" sz="1600" i="0">
                <a:solidFill>
                  <a:srgbClr val="4F4F4F"/>
                </a:solidFill>
                <a:effectLst/>
              </a:rPr>
              <a:t>Daglige, ugentlige, månedlige serier</a:t>
            </a:r>
            <a:br>
              <a:rPr lang="da-DK" sz="1600"/>
            </a:br>
            <a:r>
              <a:rPr lang="da-DK" sz="1600" i="0" err="1">
                <a:solidFill>
                  <a:srgbClr val="4F4F4F"/>
                </a:solidFill>
                <a:effectLst/>
              </a:rPr>
              <a:t>Behind</a:t>
            </a:r>
            <a:r>
              <a:rPr lang="da-DK" sz="1600" i="0">
                <a:solidFill>
                  <a:srgbClr val="4F4F4F"/>
                </a:solidFill>
                <a:effectLst/>
              </a:rPr>
              <a:t> the scenes</a:t>
            </a:r>
            <a:br>
              <a:rPr lang="da-DK" sz="1600"/>
            </a:br>
            <a:r>
              <a:rPr lang="da-DK" sz="1600" i="0">
                <a:solidFill>
                  <a:srgbClr val="4F4F4F"/>
                </a:solidFill>
                <a:effectLst/>
              </a:rPr>
              <a:t>Milesten</a:t>
            </a:r>
            <a:br>
              <a:rPr lang="da-DK" sz="1600"/>
            </a:br>
            <a:r>
              <a:rPr lang="da-DK" sz="1600" i="0">
                <a:solidFill>
                  <a:srgbClr val="4F4F4F"/>
                </a:solidFill>
                <a:effectLst/>
              </a:rPr>
              <a:t>Trends i tiden</a:t>
            </a:r>
            <a:br>
              <a:rPr lang="da-DK" sz="1600"/>
            </a:br>
            <a:r>
              <a:rPr lang="da-DK" sz="1600" i="0">
                <a:solidFill>
                  <a:srgbClr val="4F4F4F"/>
                </a:solidFill>
                <a:effectLst/>
              </a:rPr>
              <a:t>Anmeldelser</a:t>
            </a:r>
            <a:br>
              <a:rPr lang="da-DK" sz="1600"/>
            </a:br>
            <a:r>
              <a:rPr lang="da-DK" sz="1600" i="0">
                <a:solidFill>
                  <a:srgbClr val="4F4F4F"/>
                </a:solidFill>
                <a:effectLst/>
              </a:rPr>
              <a:t>Tips og tricks</a:t>
            </a:r>
            <a:br>
              <a:rPr lang="da-DK" sz="1600"/>
            </a:br>
            <a:r>
              <a:rPr lang="da-DK" sz="1600" i="0">
                <a:solidFill>
                  <a:srgbClr val="4F4F4F"/>
                </a:solidFill>
                <a:effectLst/>
              </a:rPr>
              <a:t>Nyheder</a:t>
            </a:r>
            <a:br>
              <a:rPr lang="da-DK" sz="1600"/>
            </a:br>
            <a:r>
              <a:rPr lang="da-DK" sz="1600" i="0">
                <a:solidFill>
                  <a:srgbClr val="4F4F4F"/>
                </a:solidFill>
                <a:effectLst/>
              </a:rPr>
              <a:t>Citater</a:t>
            </a:r>
            <a:br>
              <a:rPr lang="da-DK" sz="1600"/>
            </a:br>
            <a:r>
              <a:rPr lang="da-DK" sz="1600" i="0">
                <a:solidFill>
                  <a:srgbClr val="4F4F4F"/>
                </a:solidFill>
                <a:effectLst/>
              </a:rPr>
              <a:t>Analyser</a:t>
            </a:r>
            <a:br>
              <a:rPr lang="da-DK" sz="1600"/>
            </a:br>
            <a:r>
              <a:rPr lang="da-DK" sz="1600" i="0" err="1">
                <a:solidFill>
                  <a:srgbClr val="4F4F4F"/>
                </a:solidFill>
                <a:effectLst/>
              </a:rPr>
              <a:t>Giveaways</a:t>
            </a:r>
            <a:br>
              <a:rPr lang="da-DK" sz="1600"/>
            </a:br>
            <a:r>
              <a:rPr lang="da-DK" sz="1600" i="0">
                <a:solidFill>
                  <a:srgbClr val="4F4F4F"/>
                </a:solidFill>
                <a:effectLst/>
              </a:rPr>
              <a:t>Konkurrencer</a:t>
            </a:r>
            <a:br>
              <a:rPr lang="da-DK" sz="1600"/>
            </a:br>
            <a:r>
              <a:rPr lang="da-DK" sz="1600" i="0">
                <a:solidFill>
                  <a:srgbClr val="4F4F4F"/>
                </a:solidFill>
                <a:effectLst/>
              </a:rPr>
              <a:t>Spørg om alt</a:t>
            </a:r>
            <a:br>
              <a:rPr lang="da-DK" sz="1600"/>
            </a:br>
            <a:r>
              <a:rPr lang="da-DK" sz="1600" i="0" err="1">
                <a:solidFill>
                  <a:srgbClr val="4F4F4F"/>
                </a:solidFill>
                <a:effectLst/>
              </a:rPr>
              <a:t>Guestposts</a:t>
            </a:r>
            <a:br>
              <a:rPr lang="da-DK" sz="1600"/>
            </a:br>
            <a:r>
              <a:rPr lang="da-DK" sz="1600" i="0">
                <a:solidFill>
                  <a:srgbClr val="4F4F4F"/>
                </a:solidFill>
                <a:effectLst/>
              </a:rPr>
              <a:t>Indhold fra andre</a:t>
            </a:r>
            <a:br>
              <a:rPr lang="da-DK" sz="1600"/>
            </a:br>
            <a:r>
              <a:rPr lang="da-DK" sz="1600" i="0">
                <a:solidFill>
                  <a:srgbClr val="4F4F4F"/>
                </a:solidFill>
                <a:effectLst/>
              </a:rPr>
              <a:t>Genudsend indhold</a:t>
            </a:r>
            <a:br>
              <a:rPr lang="da-DK" sz="1600"/>
            </a:br>
            <a:r>
              <a:rPr lang="da-DK" sz="1600" i="0">
                <a:solidFill>
                  <a:srgbClr val="4F4F4F"/>
                </a:solidFill>
                <a:effectLst/>
              </a:rPr>
              <a:t>How to + </a:t>
            </a:r>
            <a:r>
              <a:rPr lang="da-DK" sz="1600" i="0" err="1">
                <a:solidFill>
                  <a:srgbClr val="4F4F4F"/>
                </a:solidFill>
                <a:effectLst/>
              </a:rPr>
              <a:t>tutorials</a:t>
            </a:r>
            <a:br>
              <a:rPr lang="da-DK" sz="1600"/>
            </a:br>
            <a:r>
              <a:rPr lang="da-DK" sz="1600" i="0">
                <a:solidFill>
                  <a:srgbClr val="4F4F4F"/>
                </a:solidFill>
                <a:effectLst/>
              </a:rPr>
              <a:t>Interview</a:t>
            </a:r>
            <a:endParaRPr lang="da-DK" sz="1600"/>
          </a:p>
        </p:txBody>
      </p:sp>
    </p:spTree>
    <p:extLst>
      <p:ext uri="{BB962C8B-B14F-4D97-AF65-F5344CB8AC3E}">
        <p14:creationId xmlns:p14="http://schemas.microsoft.com/office/powerpoint/2010/main" val="39652922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F5222E4-F5C0-F3BD-E34E-827F896E8E41}"/>
              </a:ext>
            </a:extLst>
          </p:cNvPr>
          <p:cNvSpPr>
            <a:spLocks noGrp="1"/>
          </p:cNvSpPr>
          <p:nvPr>
            <p:ph type="title"/>
          </p:nvPr>
        </p:nvSpPr>
        <p:spPr>
          <a:xfrm>
            <a:off x="838200" y="365125"/>
            <a:ext cx="9599218" cy="1325563"/>
          </a:xfrm>
        </p:spPr>
        <p:txBody>
          <a:bodyPr/>
          <a:lstStyle/>
          <a:p>
            <a:r>
              <a:rPr lang="da-DK"/>
              <a:t>Vi er ex. et sundt alternativ til slik og sodavand</a:t>
            </a:r>
          </a:p>
        </p:txBody>
      </p:sp>
      <p:pic>
        <p:nvPicPr>
          <p:cNvPr id="5" name="Billede 4">
            <a:extLst>
              <a:ext uri="{FF2B5EF4-FFF2-40B4-BE49-F238E27FC236}">
                <a16:creationId xmlns:a16="http://schemas.microsoft.com/office/drawing/2014/main" id="{C9F17B90-0274-0145-856E-89D611A77ABC}"/>
              </a:ext>
            </a:extLst>
          </p:cNvPr>
          <p:cNvPicPr>
            <a:picLocks noChangeAspect="1"/>
          </p:cNvPicPr>
          <p:nvPr/>
        </p:nvPicPr>
        <p:blipFill>
          <a:blip r:embed="rId2"/>
          <a:stretch>
            <a:fillRect/>
          </a:stretch>
        </p:blipFill>
        <p:spPr>
          <a:xfrm>
            <a:off x="666750" y="1692965"/>
            <a:ext cx="5269309" cy="5165035"/>
          </a:xfrm>
          <a:prstGeom prst="rect">
            <a:avLst/>
          </a:prstGeom>
        </p:spPr>
      </p:pic>
      <p:pic>
        <p:nvPicPr>
          <p:cNvPr id="7" name="Pladsholder til indhold 6">
            <a:extLst>
              <a:ext uri="{FF2B5EF4-FFF2-40B4-BE49-F238E27FC236}">
                <a16:creationId xmlns:a16="http://schemas.microsoft.com/office/drawing/2014/main" id="{28B8314F-0EE9-56FB-48F6-E99C5E5AB050}"/>
              </a:ext>
            </a:extLst>
          </p:cNvPr>
          <p:cNvPicPr>
            <a:picLocks noGrp="1" noChangeAspect="1"/>
          </p:cNvPicPr>
          <p:nvPr>
            <p:ph idx="1"/>
          </p:nvPr>
        </p:nvPicPr>
        <p:blipFill rotWithShape="1">
          <a:blip r:embed="rId3"/>
          <a:srcRect l="5804" r="11610"/>
          <a:stretch/>
        </p:blipFill>
        <p:spPr>
          <a:xfrm>
            <a:off x="6255943" y="4219247"/>
            <a:ext cx="4181475" cy="2638753"/>
          </a:xfrm>
        </p:spPr>
      </p:pic>
      <p:sp>
        <p:nvSpPr>
          <p:cNvPr id="8" name="Tekstfelt 7">
            <a:extLst>
              <a:ext uri="{FF2B5EF4-FFF2-40B4-BE49-F238E27FC236}">
                <a16:creationId xmlns:a16="http://schemas.microsoft.com/office/drawing/2014/main" id="{E9EE02C8-F0B8-52B3-F985-0282587CF5E7}"/>
              </a:ext>
            </a:extLst>
          </p:cNvPr>
          <p:cNvSpPr txBox="1"/>
          <p:nvPr/>
        </p:nvSpPr>
        <p:spPr>
          <a:xfrm>
            <a:off x="6255943" y="1828800"/>
            <a:ext cx="4583507" cy="2308324"/>
          </a:xfrm>
          <a:prstGeom prst="rect">
            <a:avLst/>
          </a:prstGeom>
          <a:noFill/>
        </p:spPr>
        <p:txBody>
          <a:bodyPr wrap="square" rtlCol="0">
            <a:spAutoFit/>
          </a:bodyPr>
          <a:lstStyle/>
          <a:p>
            <a:r>
              <a:rPr lang="da-DK"/>
              <a:t>4% af danskerne mener, at de spiser lige så sunde eller sundere end for 3 år siden</a:t>
            </a:r>
          </a:p>
          <a:p>
            <a:endParaRPr lang="da-DK"/>
          </a:p>
          <a:p>
            <a:r>
              <a:rPr lang="da-DK"/>
              <a:t>Realiteterne siger, at flere var moderat eller svært overvægtige end for 3 år siden (+1,6%)</a:t>
            </a:r>
          </a:p>
          <a:p>
            <a:endParaRPr lang="da-DK"/>
          </a:p>
          <a:p>
            <a:r>
              <a:rPr lang="da-DK"/>
              <a:t>Realiteterne siger, at flere danskere har et usundt kostmønster (+4%)</a:t>
            </a:r>
          </a:p>
        </p:txBody>
      </p:sp>
      <p:sp>
        <p:nvSpPr>
          <p:cNvPr id="9" name="Tekstfelt 8">
            <a:extLst>
              <a:ext uri="{FF2B5EF4-FFF2-40B4-BE49-F238E27FC236}">
                <a16:creationId xmlns:a16="http://schemas.microsoft.com/office/drawing/2014/main" id="{78114C41-3926-0F17-7ED6-07443FCEF99F}"/>
              </a:ext>
            </a:extLst>
          </p:cNvPr>
          <p:cNvSpPr txBox="1"/>
          <p:nvPr/>
        </p:nvSpPr>
        <p:spPr>
          <a:xfrm>
            <a:off x="5587307" y="6668230"/>
            <a:ext cx="6604693" cy="230832"/>
          </a:xfrm>
          <a:prstGeom prst="rect">
            <a:avLst/>
          </a:prstGeom>
          <a:noFill/>
        </p:spPr>
        <p:txBody>
          <a:bodyPr wrap="none" rtlCol="0">
            <a:spAutoFit/>
          </a:bodyPr>
          <a:lstStyle/>
          <a:p>
            <a:r>
              <a:rPr lang="da-DK" sz="900">
                <a:hlinkClick r:id="rId4"/>
              </a:rPr>
              <a:t>https://www.arla.dk/om-arla/nyheder/2022/pressrelease/danskerne-mener-selv-de-spiser-sundt-men-realiteten-er-en-anden-3196440/</a:t>
            </a:r>
            <a:endParaRPr lang="da-DK" sz="900"/>
          </a:p>
        </p:txBody>
      </p:sp>
      <p:sp>
        <p:nvSpPr>
          <p:cNvPr id="10" name="Rektangel 9">
            <a:extLst>
              <a:ext uri="{FF2B5EF4-FFF2-40B4-BE49-F238E27FC236}">
                <a16:creationId xmlns:a16="http://schemas.microsoft.com/office/drawing/2014/main" id="{201426C0-AF19-7C8E-737E-22DC7D86DB0A}"/>
              </a:ext>
            </a:extLst>
          </p:cNvPr>
          <p:cNvSpPr/>
          <p:nvPr/>
        </p:nvSpPr>
        <p:spPr>
          <a:xfrm>
            <a:off x="6167534" y="1828801"/>
            <a:ext cx="4432041" cy="2308323"/>
          </a:xfrm>
          <a:custGeom>
            <a:avLst/>
            <a:gdLst>
              <a:gd name="connsiteX0" fmla="*/ 0 w 4432041"/>
              <a:gd name="connsiteY0" fmla="*/ 0 h 2308323"/>
              <a:gd name="connsiteX1" fmla="*/ 465364 w 4432041"/>
              <a:gd name="connsiteY1" fmla="*/ 0 h 2308323"/>
              <a:gd name="connsiteX2" fmla="*/ 1063690 w 4432041"/>
              <a:gd name="connsiteY2" fmla="*/ 0 h 2308323"/>
              <a:gd name="connsiteX3" fmla="*/ 1617695 w 4432041"/>
              <a:gd name="connsiteY3" fmla="*/ 0 h 2308323"/>
              <a:gd name="connsiteX4" fmla="*/ 2171700 w 4432041"/>
              <a:gd name="connsiteY4" fmla="*/ 0 h 2308323"/>
              <a:gd name="connsiteX5" fmla="*/ 2770026 w 4432041"/>
              <a:gd name="connsiteY5" fmla="*/ 0 h 2308323"/>
              <a:gd name="connsiteX6" fmla="*/ 3191070 w 4432041"/>
              <a:gd name="connsiteY6" fmla="*/ 0 h 2308323"/>
              <a:gd name="connsiteX7" fmla="*/ 3833715 w 4432041"/>
              <a:gd name="connsiteY7" fmla="*/ 0 h 2308323"/>
              <a:gd name="connsiteX8" fmla="*/ 4432041 w 4432041"/>
              <a:gd name="connsiteY8" fmla="*/ 0 h 2308323"/>
              <a:gd name="connsiteX9" fmla="*/ 4432041 w 4432041"/>
              <a:gd name="connsiteY9" fmla="*/ 623247 h 2308323"/>
              <a:gd name="connsiteX10" fmla="*/ 4432041 w 4432041"/>
              <a:gd name="connsiteY10" fmla="*/ 1131078 h 2308323"/>
              <a:gd name="connsiteX11" fmla="*/ 4432041 w 4432041"/>
              <a:gd name="connsiteY11" fmla="*/ 1685076 h 2308323"/>
              <a:gd name="connsiteX12" fmla="*/ 4432041 w 4432041"/>
              <a:gd name="connsiteY12" fmla="*/ 2308323 h 2308323"/>
              <a:gd name="connsiteX13" fmla="*/ 3789395 w 4432041"/>
              <a:gd name="connsiteY13" fmla="*/ 2308323 h 2308323"/>
              <a:gd name="connsiteX14" fmla="*/ 3235390 w 4432041"/>
              <a:gd name="connsiteY14" fmla="*/ 2308323 h 2308323"/>
              <a:gd name="connsiteX15" fmla="*/ 2814346 w 4432041"/>
              <a:gd name="connsiteY15" fmla="*/ 2308323 h 2308323"/>
              <a:gd name="connsiteX16" fmla="*/ 2304661 w 4432041"/>
              <a:gd name="connsiteY16" fmla="*/ 2308323 h 2308323"/>
              <a:gd name="connsiteX17" fmla="*/ 1839297 w 4432041"/>
              <a:gd name="connsiteY17" fmla="*/ 2308323 h 2308323"/>
              <a:gd name="connsiteX18" fmla="*/ 1329612 w 4432041"/>
              <a:gd name="connsiteY18" fmla="*/ 2308323 h 2308323"/>
              <a:gd name="connsiteX19" fmla="*/ 864248 w 4432041"/>
              <a:gd name="connsiteY19" fmla="*/ 2308323 h 2308323"/>
              <a:gd name="connsiteX20" fmla="*/ 0 w 4432041"/>
              <a:gd name="connsiteY20" fmla="*/ 2308323 h 2308323"/>
              <a:gd name="connsiteX21" fmla="*/ 0 w 4432041"/>
              <a:gd name="connsiteY21" fmla="*/ 1708159 h 2308323"/>
              <a:gd name="connsiteX22" fmla="*/ 0 w 4432041"/>
              <a:gd name="connsiteY22" fmla="*/ 1154162 h 2308323"/>
              <a:gd name="connsiteX23" fmla="*/ 0 w 4432041"/>
              <a:gd name="connsiteY23" fmla="*/ 553998 h 2308323"/>
              <a:gd name="connsiteX24" fmla="*/ 0 w 4432041"/>
              <a:gd name="connsiteY24" fmla="*/ 0 h 2308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432041" h="2308323" extrusionOk="0">
                <a:moveTo>
                  <a:pt x="0" y="0"/>
                </a:moveTo>
                <a:cubicBezTo>
                  <a:pt x="93622" y="-29884"/>
                  <a:pt x="337031" y="52613"/>
                  <a:pt x="465364" y="0"/>
                </a:cubicBezTo>
                <a:cubicBezTo>
                  <a:pt x="593697" y="-52613"/>
                  <a:pt x="921193" y="15085"/>
                  <a:pt x="1063690" y="0"/>
                </a:cubicBezTo>
                <a:cubicBezTo>
                  <a:pt x="1206187" y="-15085"/>
                  <a:pt x="1424868" y="27329"/>
                  <a:pt x="1617695" y="0"/>
                </a:cubicBezTo>
                <a:cubicBezTo>
                  <a:pt x="1810522" y="-27329"/>
                  <a:pt x="1973781" y="22905"/>
                  <a:pt x="2171700" y="0"/>
                </a:cubicBezTo>
                <a:cubicBezTo>
                  <a:pt x="2369620" y="-22905"/>
                  <a:pt x="2575915" y="65593"/>
                  <a:pt x="2770026" y="0"/>
                </a:cubicBezTo>
                <a:cubicBezTo>
                  <a:pt x="2964137" y="-65593"/>
                  <a:pt x="3006364" y="34197"/>
                  <a:pt x="3191070" y="0"/>
                </a:cubicBezTo>
                <a:cubicBezTo>
                  <a:pt x="3375776" y="-34197"/>
                  <a:pt x="3604238" y="55823"/>
                  <a:pt x="3833715" y="0"/>
                </a:cubicBezTo>
                <a:cubicBezTo>
                  <a:pt x="4063193" y="-55823"/>
                  <a:pt x="4282116" y="48144"/>
                  <a:pt x="4432041" y="0"/>
                </a:cubicBezTo>
                <a:cubicBezTo>
                  <a:pt x="4435099" y="134012"/>
                  <a:pt x="4405659" y="457991"/>
                  <a:pt x="4432041" y="623247"/>
                </a:cubicBezTo>
                <a:cubicBezTo>
                  <a:pt x="4458423" y="788503"/>
                  <a:pt x="4397213" y="941688"/>
                  <a:pt x="4432041" y="1131078"/>
                </a:cubicBezTo>
                <a:cubicBezTo>
                  <a:pt x="4466869" y="1320468"/>
                  <a:pt x="4384762" y="1540536"/>
                  <a:pt x="4432041" y="1685076"/>
                </a:cubicBezTo>
                <a:cubicBezTo>
                  <a:pt x="4479320" y="1829616"/>
                  <a:pt x="4396148" y="2164979"/>
                  <a:pt x="4432041" y="2308323"/>
                </a:cubicBezTo>
                <a:cubicBezTo>
                  <a:pt x="4213999" y="2314946"/>
                  <a:pt x="3972926" y="2275404"/>
                  <a:pt x="3789395" y="2308323"/>
                </a:cubicBezTo>
                <a:cubicBezTo>
                  <a:pt x="3605864" y="2341242"/>
                  <a:pt x="3459331" y="2282407"/>
                  <a:pt x="3235390" y="2308323"/>
                </a:cubicBezTo>
                <a:cubicBezTo>
                  <a:pt x="3011450" y="2334239"/>
                  <a:pt x="2934205" y="2294853"/>
                  <a:pt x="2814346" y="2308323"/>
                </a:cubicBezTo>
                <a:cubicBezTo>
                  <a:pt x="2694487" y="2321793"/>
                  <a:pt x="2472913" y="2290619"/>
                  <a:pt x="2304661" y="2308323"/>
                </a:cubicBezTo>
                <a:cubicBezTo>
                  <a:pt x="2136409" y="2326027"/>
                  <a:pt x="2054398" y="2292461"/>
                  <a:pt x="1839297" y="2308323"/>
                </a:cubicBezTo>
                <a:cubicBezTo>
                  <a:pt x="1624196" y="2324185"/>
                  <a:pt x="1471370" y="2268202"/>
                  <a:pt x="1329612" y="2308323"/>
                </a:cubicBezTo>
                <a:cubicBezTo>
                  <a:pt x="1187855" y="2348444"/>
                  <a:pt x="1060909" y="2282968"/>
                  <a:pt x="864248" y="2308323"/>
                </a:cubicBezTo>
                <a:cubicBezTo>
                  <a:pt x="667587" y="2333678"/>
                  <a:pt x="222458" y="2229398"/>
                  <a:pt x="0" y="2308323"/>
                </a:cubicBezTo>
                <a:cubicBezTo>
                  <a:pt x="-28088" y="2104600"/>
                  <a:pt x="53262" y="1933136"/>
                  <a:pt x="0" y="1708159"/>
                </a:cubicBezTo>
                <a:cubicBezTo>
                  <a:pt x="-53262" y="1483182"/>
                  <a:pt x="24826" y="1362449"/>
                  <a:pt x="0" y="1154162"/>
                </a:cubicBezTo>
                <a:cubicBezTo>
                  <a:pt x="-24826" y="945875"/>
                  <a:pt x="37653" y="816503"/>
                  <a:pt x="0" y="553998"/>
                </a:cubicBezTo>
                <a:cubicBezTo>
                  <a:pt x="-37653" y="291493"/>
                  <a:pt x="41940" y="119526"/>
                  <a:pt x="0" y="0"/>
                </a:cubicBezTo>
                <a:close/>
              </a:path>
            </a:pathLst>
          </a:custGeom>
          <a:noFill/>
          <a:ln w="28575">
            <a:solidFill>
              <a:srgbClr val="FF0000"/>
            </a:solidFill>
            <a:extLst>
              <a:ext uri="{C807C97D-BFC1-408E-A445-0C87EB9F89A2}">
                <ask:lineSketchStyleProps xmlns:ask="http://schemas.microsoft.com/office/drawing/2018/sketchyshapes" sd="3597573597">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Tree>
    <p:extLst>
      <p:ext uri="{BB962C8B-B14F-4D97-AF65-F5344CB8AC3E}">
        <p14:creationId xmlns:p14="http://schemas.microsoft.com/office/powerpoint/2010/main" val="542366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50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64EFA1E-5264-DE82-A015-8EE10D6FFB7C}"/>
              </a:ext>
            </a:extLst>
          </p:cNvPr>
          <p:cNvSpPr>
            <a:spLocks noGrp="1"/>
          </p:cNvSpPr>
          <p:nvPr>
            <p:ph type="title"/>
          </p:nvPr>
        </p:nvSpPr>
        <p:spPr/>
        <p:txBody>
          <a:bodyPr/>
          <a:lstStyle/>
          <a:p>
            <a:r>
              <a:rPr lang="da-DK"/>
              <a:t>Vi spiller ind i kostrådene (2023)</a:t>
            </a:r>
          </a:p>
        </p:txBody>
      </p:sp>
      <p:sp>
        <p:nvSpPr>
          <p:cNvPr id="3" name="Pladsholder til indhold 2">
            <a:extLst>
              <a:ext uri="{FF2B5EF4-FFF2-40B4-BE49-F238E27FC236}">
                <a16:creationId xmlns:a16="http://schemas.microsoft.com/office/drawing/2014/main" id="{3495A2C6-9F8F-4B13-5A93-8365DB1EE69C}"/>
              </a:ext>
            </a:extLst>
          </p:cNvPr>
          <p:cNvSpPr>
            <a:spLocks noGrp="1"/>
          </p:cNvSpPr>
          <p:nvPr>
            <p:ph idx="1"/>
          </p:nvPr>
        </p:nvSpPr>
        <p:spPr>
          <a:xfrm>
            <a:off x="6260840" y="1825625"/>
            <a:ext cx="5092959" cy="4351338"/>
          </a:xfrm>
        </p:spPr>
        <p:txBody>
          <a:bodyPr/>
          <a:lstStyle/>
          <a:p>
            <a:endParaRPr lang="da-DK"/>
          </a:p>
        </p:txBody>
      </p:sp>
      <p:pic>
        <p:nvPicPr>
          <p:cNvPr id="5" name="Billede 4">
            <a:extLst>
              <a:ext uri="{FF2B5EF4-FFF2-40B4-BE49-F238E27FC236}">
                <a16:creationId xmlns:a16="http://schemas.microsoft.com/office/drawing/2014/main" id="{A8FB3998-35CF-9A79-0CDC-E10CC5E75AD9}"/>
              </a:ext>
            </a:extLst>
          </p:cNvPr>
          <p:cNvPicPr>
            <a:picLocks noChangeAspect="1"/>
          </p:cNvPicPr>
          <p:nvPr/>
        </p:nvPicPr>
        <p:blipFill rotWithShape="1">
          <a:blip r:embed="rId2"/>
          <a:srcRect b="39601"/>
          <a:stretch/>
        </p:blipFill>
        <p:spPr>
          <a:xfrm>
            <a:off x="1267962" y="1472130"/>
            <a:ext cx="8679601" cy="4661337"/>
          </a:xfrm>
          <a:prstGeom prst="rect">
            <a:avLst/>
          </a:prstGeom>
        </p:spPr>
      </p:pic>
      <p:sp>
        <p:nvSpPr>
          <p:cNvPr id="6" name="Tekstfelt 5">
            <a:extLst>
              <a:ext uri="{FF2B5EF4-FFF2-40B4-BE49-F238E27FC236}">
                <a16:creationId xmlns:a16="http://schemas.microsoft.com/office/drawing/2014/main" id="{6A975431-A135-ACDF-7764-ED5BB3E96A2D}"/>
              </a:ext>
            </a:extLst>
          </p:cNvPr>
          <p:cNvSpPr txBox="1"/>
          <p:nvPr/>
        </p:nvSpPr>
        <p:spPr>
          <a:xfrm>
            <a:off x="1703071" y="6283550"/>
            <a:ext cx="4581330" cy="230832"/>
          </a:xfrm>
          <a:prstGeom prst="rect">
            <a:avLst/>
          </a:prstGeom>
          <a:noFill/>
        </p:spPr>
        <p:txBody>
          <a:bodyPr wrap="square" rtlCol="0">
            <a:spAutoFit/>
          </a:bodyPr>
          <a:lstStyle/>
          <a:p>
            <a:r>
              <a:rPr lang="da-DK" sz="900">
                <a:hlinkClick r:id="rId3"/>
              </a:rPr>
              <a:t>https://www.ernaeringsfokus.dk/ernaering-sundhed/kostanbefalinger/de-officielle-kostraad/</a:t>
            </a:r>
            <a:endParaRPr lang="da-DK" sz="900"/>
          </a:p>
        </p:txBody>
      </p:sp>
      <p:sp>
        <p:nvSpPr>
          <p:cNvPr id="7" name="Rektangel 6">
            <a:extLst>
              <a:ext uri="{FF2B5EF4-FFF2-40B4-BE49-F238E27FC236}">
                <a16:creationId xmlns:a16="http://schemas.microsoft.com/office/drawing/2014/main" id="{ADF39192-5F3D-8019-FABB-6D28C52A61C2}"/>
              </a:ext>
            </a:extLst>
          </p:cNvPr>
          <p:cNvSpPr/>
          <p:nvPr/>
        </p:nvSpPr>
        <p:spPr>
          <a:xfrm>
            <a:off x="1703071" y="3158629"/>
            <a:ext cx="7995111" cy="1635043"/>
          </a:xfrm>
          <a:custGeom>
            <a:avLst/>
            <a:gdLst>
              <a:gd name="connsiteX0" fmla="*/ 0 w 7995111"/>
              <a:gd name="connsiteY0" fmla="*/ 0 h 1635043"/>
              <a:gd name="connsiteX1" fmla="*/ 411177 w 7995111"/>
              <a:gd name="connsiteY1" fmla="*/ 0 h 1635043"/>
              <a:gd name="connsiteX2" fmla="*/ 1062208 w 7995111"/>
              <a:gd name="connsiteY2" fmla="*/ 0 h 1635043"/>
              <a:gd name="connsiteX3" fmla="*/ 1633287 w 7995111"/>
              <a:gd name="connsiteY3" fmla="*/ 0 h 1635043"/>
              <a:gd name="connsiteX4" fmla="*/ 2204366 w 7995111"/>
              <a:gd name="connsiteY4" fmla="*/ 0 h 1635043"/>
              <a:gd name="connsiteX5" fmla="*/ 2855397 w 7995111"/>
              <a:gd name="connsiteY5" fmla="*/ 0 h 1635043"/>
              <a:gd name="connsiteX6" fmla="*/ 3186623 w 7995111"/>
              <a:gd name="connsiteY6" fmla="*/ 0 h 1635043"/>
              <a:gd name="connsiteX7" fmla="*/ 3917604 w 7995111"/>
              <a:gd name="connsiteY7" fmla="*/ 0 h 1635043"/>
              <a:gd name="connsiteX8" fmla="*/ 4408733 w 7995111"/>
              <a:gd name="connsiteY8" fmla="*/ 0 h 1635043"/>
              <a:gd name="connsiteX9" fmla="*/ 5139714 w 7995111"/>
              <a:gd name="connsiteY9" fmla="*/ 0 h 1635043"/>
              <a:gd name="connsiteX10" fmla="*/ 5630842 w 7995111"/>
              <a:gd name="connsiteY10" fmla="*/ 0 h 1635043"/>
              <a:gd name="connsiteX11" fmla="*/ 6281873 w 7995111"/>
              <a:gd name="connsiteY11" fmla="*/ 0 h 1635043"/>
              <a:gd name="connsiteX12" fmla="*/ 7012855 w 7995111"/>
              <a:gd name="connsiteY12" fmla="*/ 0 h 1635043"/>
              <a:gd name="connsiteX13" fmla="*/ 7995111 w 7995111"/>
              <a:gd name="connsiteY13" fmla="*/ 0 h 1635043"/>
              <a:gd name="connsiteX14" fmla="*/ 7995111 w 7995111"/>
              <a:gd name="connsiteY14" fmla="*/ 561365 h 1635043"/>
              <a:gd name="connsiteX15" fmla="*/ 7995111 w 7995111"/>
              <a:gd name="connsiteY15" fmla="*/ 1139080 h 1635043"/>
              <a:gd name="connsiteX16" fmla="*/ 7995111 w 7995111"/>
              <a:gd name="connsiteY16" fmla="*/ 1635043 h 1635043"/>
              <a:gd name="connsiteX17" fmla="*/ 7264129 w 7995111"/>
              <a:gd name="connsiteY17" fmla="*/ 1635043 h 1635043"/>
              <a:gd name="connsiteX18" fmla="*/ 6773001 w 7995111"/>
              <a:gd name="connsiteY18" fmla="*/ 1635043 h 1635043"/>
              <a:gd name="connsiteX19" fmla="*/ 6361824 w 7995111"/>
              <a:gd name="connsiteY19" fmla="*/ 1635043 h 1635043"/>
              <a:gd name="connsiteX20" fmla="*/ 5710794 w 7995111"/>
              <a:gd name="connsiteY20" fmla="*/ 1635043 h 1635043"/>
              <a:gd name="connsiteX21" fmla="*/ 5059763 w 7995111"/>
              <a:gd name="connsiteY21" fmla="*/ 1635043 h 1635043"/>
              <a:gd name="connsiteX22" fmla="*/ 4648586 w 7995111"/>
              <a:gd name="connsiteY22" fmla="*/ 1635043 h 1635043"/>
              <a:gd name="connsiteX23" fmla="*/ 4317360 w 7995111"/>
              <a:gd name="connsiteY23" fmla="*/ 1635043 h 1635043"/>
              <a:gd name="connsiteX24" fmla="*/ 3746281 w 7995111"/>
              <a:gd name="connsiteY24" fmla="*/ 1635043 h 1635043"/>
              <a:gd name="connsiteX25" fmla="*/ 3175201 w 7995111"/>
              <a:gd name="connsiteY25" fmla="*/ 1635043 h 1635043"/>
              <a:gd name="connsiteX26" fmla="*/ 2524171 w 7995111"/>
              <a:gd name="connsiteY26" fmla="*/ 1635043 h 1635043"/>
              <a:gd name="connsiteX27" fmla="*/ 2192945 w 7995111"/>
              <a:gd name="connsiteY27" fmla="*/ 1635043 h 1635043"/>
              <a:gd name="connsiteX28" fmla="*/ 1621865 w 7995111"/>
              <a:gd name="connsiteY28" fmla="*/ 1635043 h 1635043"/>
              <a:gd name="connsiteX29" fmla="*/ 1290639 w 7995111"/>
              <a:gd name="connsiteY29" fmla="*/ 1635043 h 1635043"/>
              <a:gd name="connsiteX30" fmla="*/ 639609 w 7995111"/>
              <a:gd name="connsiteY30" fmla="*/ 1635043 h 1635043"/>
              <a:gd name="connsiteX31" fmla="*/ 0 w 7995111"/>
              <a:gd name="connsiteY31" fmla="*/ 1635043 h 1635043"/>
              <a:gd name="connsiteX32" fmla="*/ 0 w 7995111"/>
              <a:gd name="connsiteY32" fmla="*/ 1057328 h 1635043"/>
              <a:gd name="connsiteX33" fmla="*/ 0 w 7995111"/>
              <a:gd name="connsiteY33" fmla="*/ 545014 h 1635043"/>
              <a:gd name="connsiteX34" fmla="*/ 0 w 7995111"/>
              <a:gd name="connsiteY34" fmla="*/ 0 h 163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995111" h="1635043" extrusionOk="0">
                <a:moveTo>
                  <a:pt x="0" y="0"/>
                </a:moveTo>
                <a:cubicBezTo>
                  <a:pt x="89298" y="-24388"/>
                  <a:pt x="318631" y="46480"/>
                  <a:pt x="411177" y="0"/>
                </a:cubicBezTo>
                <a:cubicBezTo>
                  <a:pt x="503723" y="-46480"/>
                  <a:pt x="788393" y="68460"/>
                  <a:pt x="1062208" y="0"/>
                </a:cubicBezTo>
                <a:cubicBezTo>
                  <a:pt x="1336023" y="-68460"/>
                  <a:pt x="1387465" y="24951"/>
                  <a:pt x="1633287" y="0"/>
                </a:cubicBezTo>
                <a:cubicBezTo>
                  <a:pt x="1879109" y="-24951"/>
                  <a:pt x="2055974" y="21659"/>
                  <a:pt x="2204366" y="0"/>
                </a:cubicBezTo>
                <a:cubicBezTo>
                  <a:pt x="2352758" y="-21659"/>
                  <a:pt x="2701179" y="45161"/>
                  <a:pt x="2855397" y="0"/>
                </a:cubicBezTo>
                <a:cubicBezTo>
                  <a:pt x="3009615" y="-45161"/>
                  <a:pt x="3055011" y="35786"/>
                  <a:pt x="3186623" y="0"/>
                </a:cubicBezTo>
                <a:cubicBezTo>
                  <a:pt x="3318235" y="-35786"/>
                  <a:pt x="3751189" y="74287"/>
                  <a:pt x="3917604" y="0"/>
                </a:cubicBezTo>
                <a:cubicBezTo>
                  <a:pt x="4084019" y="-74287"/>
                  <a:pt x="4301724" y="2632"/>
                  <a:pt x="4408733" y="0"/>
                </a:cubicBezTo>
                <a:cubicBezTo>
                  <a:pt x="4515742" y="-2632"/>
                  <a:pt x="4804367" y="26642"/>
                  <a:pt x="5139714" y="0"/>
                </a:cubicBezTo>
                <a:cubicBezTo>
                  <a:pt x="5475061" y="-26642"/>
                  <a:pt x="5437942" y="35632"/>
                  <a:pt x="5630842" y="0"/>
                </a:cubicBezTo>
                <a:cubicBezTo>
                  <a:pt x="5823742" y="-35632"/>
                  <a:pt x="6082024" y="64325"/>
                  <a:pt x="6281873" y="0"/>
                </a:cubicBezTo>
                <a:cubicBezTo>
                  <a:pt x="6481722" y="-64325"/>
                  <a:pt x="6655531" y="26780"/>
                  <a:pt x="7012855" y="0"/>
                </a:cubicBezTo>
                <a:cubicBezTo>
                  <a:pt x="7370179" y="-26780"/>
                  <a:pt x="7783010" y="42377"/>
                  <a:pt x="7995111" y="0"/>
                </a:cubicBezTo>
                <a:cubicBezTo>
                  <a:pt x="8034367" y="213833"/>
                  <a:pt x="7979896" y="348961"/>
                  <a:pt x="7995111" y="561365"/>
                </a:cubicBezTo>
                <a:cubicBezTo>
                  <a:pt x="8010326" y="773769"/>
                  <a:pt x="7945940" y="856234"/>
                  <a:pt x="7995111" y="1139080"/>
                </a:cubicBezTo>
                <a:cubicBezTo>
                  <a:pt x="8044282" y="1421926"/>
                  <a:pt x="7988288" y="1465781"/>
                  <a:pt x="7995111" y="1635043"/>
                </a:cubicBezTo>
                <a:cubicBezTo>
                  <a:pt x="7796999" y="1636060"/>
                  <a:pt x="7564513" y="1556794"/>
                  <a:pt x="7264129" y="1635043"/>
                </a:cubicBezTo>
                <a:cubicBezTo>
                  <a:pt x="6963745" y="1713292"/>
                  <a:pt x="6990555" y="1619557"/>
                  <a:pt x="6773001" y="1635043"/>
                </a:cubicBezTo>
                <a:cubicBezTo>
                  <a:pt x="6555447" y="1650529"/>
                  <a:pt x="6481452" y="1624028"/>
                  <a:pt x="6361824" y="1635043"/>
                </a:cubicBezTo>
                <a:cubicBezTo>
                  <a:pt x="6242196" y="1646058"/>
                  <a:pt x="6025792" y="1628529"/>
                  <a:pt x="5710794" y="1635043"/>
                </a:cubicBezTo>
                <a:cubicBezTo>
                  <a:pt x="5395796" y="1641557"/>
                  <a:pt x="5318204" y="1612820"/>
                  <a:pt x="5059763" y="1635043"/>
                </a:cubicBezTo>
                <a:cubicBezTo>
                  <a:pt x="4801322" y="1657266"/>
                  <a:pt x="4837697" y="1600484"/>
                  <a:pt x="4648586" y="1635043"/>
                </a:cubicBezTo>
                <a:cubicBezTo>
                  <a:pt x="4459475" y="1669602"/>
                  <a:pt x="4455739" y="1615982"/>
                  <a:pt x="4317360" y="1635043"/>
                </a:cubicBezTo>
                <a:cubicBezTo>
                  <a:pt x="4178981" y="1654104"/>
                  <a:pt x="4003794" y="1578975"/>
                  <a:pt x="3746281" y="1635043"/>
                </a:cubicBezTo>
                <a:cubicBezTo>
                  <a:pt x="3488768" y="1691111"/>
                  <a:pt x="3440306" y="1605328"/>
                  <a:pt x="3175201" y="1635043"/>
                </a:cubicBezTo>
                <a:cubicBezTo>
                  <a:pt x="2910096" y="1664758"/>
                  <a:pt x="2793340" y="1566065"/>
                  <a:pt x="2524171" y="1635043"/>
                </a:cubicBezTo>
                <a:cubicBezTo>
                  <a:pt x="2255002" y="1704021"/>
                  <a:pt x="2304700" y="1619888"/>
                  <a:pt x="2192945" y="1635043"/>
                </a:cubicBezTo>
                <a:cubicBezTo>
                  <a:pt x="2081190" y="1650198"/>
                  <a:pt x="1891980" y="1628746"/>
                  <a:pt x="1621865" y="1635043"/>
                </a:cubicBezTo>
                <a:cubicBezTo>
                  <a:pt x="1351750" y="1641340"/>
                  <a:pt x="1439173" y="1629062"/>
                  <a:pt x="1290639" y="1635043"/>
                </a:cubicBezTo>
                <a:cubicBezTo>
                  <a:pt x="1142105" y="1641024"/>
                  <a:pt x="873067" y="1578041"/>
                  <a:pt x="639609" y="1635043"/>
                </a:cubicBezTo>
                <a:cubicBezTo>
                  <a:pt x="406151" y="1692045"/>
                  <a:pt x="279346" y="1606994"/>
                  <a:pt x="0" y="1635043"/>
                </a:cubicBezTo>
                <a:cubicBezTo>
                  <a:pt x="-840" y="1408743"/>
                  <a:pt x="52265" y="1333926"/>
                  <a:pt x="0" y="1057328"/>
                </a:cubicBezTo>
                <a:cubicBezTo>
                  <a:pt x="-52265" y="780731"/>
                  <a:pt x="45314" y="721443"/>
                  <a:pt x="0" y="545014"/>
                </a:cubicBezTo>
                <a:cubicBezTo>
                  <a:pt x="-45314" y="368585"/>
                  <a:pt x="19029" y="129113"/>
                  <a:pt x="0" y="0"/>
                </a:cubicBezTo>
                <a:close/>
              </a:path>
            </a:pathLst>
          </a:custGeom>
          <a:noFill/>
          <a:ln w="28575">
            <a:solidFill>
              <a:srgbClr val="FF0000"/>
            </a:solidFill>
            <a:extLst>
              <a:ext uri="{C807C97D-BFC1-408E-A445-0C87EB9F89A2}">
                <ask:lineSketchStyleProps xmlns:ask="http://schemas.microsoft.com/office/drawing/2018/sketchyshapes" sd="3597573597">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Tree>
    <p:extLst>
      <p:ext uri="{BB962C8B-B14F-4D97-AF65-F5344CB8AC3E}">
        <p14:creationId xmlns:p14="http://schemas.microsoft.com/office/powerpoint/2010/main" val="2011512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200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8F94C02-8AAD-8A47-909A-4649B421697B}"/>
              </a:ext>
            </a:extLst>
          </p:cNvPr>
          <p:cNvSpPr>
            <a:spLocks noGrp="1"/>
          </p:cNvSpPr>
          <p:nvPr>
            <p:ph type="title"/>
          </p:nvPr>
        </p:nvSpPr>
        <p:spPr/>
        <p:txBody>
          <a:bodyPr/>
          <a:lstStyle/>
          <a:p>
            <a:r>
              <a:rPr lang="da-DK"/>
              <a:t>Markedsføring </a:t>
            </a:r>
            <a:br>
              <a:rPr lang="da-DK"/>
            </a:br>
            <a:r>
              <a:rPr lang="da-DK"/>
              <a:t>– mediebilledet skifter stadig</a:t>
            </a:r>
          </a:p>
        </p:txBody>
      </p:sp>
      <p:sp>
        <p:nvSpPr>
          <p:cNvPr id="3" name="Pladsholder til indhold 2">
            <a:extLst>
              <a:ext uri="{FF2B5EF4-FFF2-40B4-BE49-F238E27FC236}">
                <a16:creationId xmlns:a16="http://schemas.microsoft.com/office/drawing/2014/main" id="{E83609EC-586A-678E-7531-CD178628C069}"/>
              </a:ext>
            </a:extLst>
          </p:cNvPr>
          <p:cNvSpPr>
            <a:spLocks noGrp="1"/>
          </p:cNvSpPr>
          <p:nvPr>
            <p:ph idx="1"/>
          </p:nvPr>
        </p:nvSpPr>
        <p:spPr/>
        <p:txBody>
          <a:bodyPr/>
          <a:lstStyle/>
          <a:p>
            <a:endParaRPr lang="da-DK"/>
          </a:p>
        </p:txBody>
      </p:sp>
      <p:pic>
        <p:nvPicPr>
          <p:cNvPr id="5" name="Billede 4">
            <a:extLst>
              <a:ext uri="{FF2B5EF4-FFF2-40B4-BE49-F238E27FC236}">
                <a16:creationId xmlns:a16="http://schemas.microsoft.com/office/drawing/2014/main" id="{BC09154C-722D-D28F-1E0A-5DFBBDAF00FF}"/>
              </a:ext>
            </a:extLst>
          </p:cNvPr>
          <p:cNvPicPr>
            <a:picLocks noChangeAspect="1"/>
          </p:cNvPicPr>
          <p:nvPr/>
        </p:nvPicPr>
        <p:blipFill rotWithShape="1">
          <a:blip r:embed="rId3"/>
          <a:srcRect l="468" t="8704" r="-468"/>
          <a:stretch/>
        </p:blipFill>
        <p:spPr>
          <a:xfrm>
            <a:off x="838200" y="1690689"/>
            <a:ext cx="3501795" cy="2596640"/>
          </a:xfrm>
          <a:prstGeom prst="rect">
            <a:avLst/>
          </a:prstGeom>
        </p:spPr>
      </p:pic>
      <p:sp>
        <p:nvSpPr>
          <p:cNvPr id="6" name="Pladsholder til indhold 2">
            <a:extLst>
              <a:ext uri="{FF2B5EF4-FFF2-40B4-BE49-F238E27FC236}">
                <a16:creationId xmlns:a16="http://schemas.microsoft.com/office/drawing/2014/main" id="{0D54852F-5CDB-2CBA-61EA-82CCC70DC1FF}"/>
              </a:ext>
            </a:extLst>
          </p:cNvPr>
          <p:cNvSpPr txBox="1">
            <a:spLocks/>
          </p:cNvSpPr>
          <p:nvPr/>
        </p:nvSpPr>
        <p:spPr>
          <a:xfrm>
            <a:off x="838200" y="5702060"/>
            <a:ext cx="5257800" cy="474902"/>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da-DK" err="1"/>
              <a:t>DRs</a:t>
            </a:r>
            <a:r>
              <a:rPr lang="da-DK"/>
              <a:t> medierapport for 2022</a:t>
            </a:r>
          </a:p>
        </p:txBody>
      </p:sp>
      <p:pic>
        <p:nvPicPr>
          <p:cNvPr id="4" name="Billede 3">
            <a:extLst>
              <a:ext uri="{FF2B5EF4-FFF2-40B4-BE49-F238E27FC236}">
                <a16:creationId xmlns:a16="http://schemas.microsoft.com/office/drawing/2014/main" id="{BF1F7865-B099-0A63-40C5-A3AF3E8074A0}"/>
              </a:ext>
            </a:extLst>
          </p:cNvPr>
          <p:cNvPicPr>
            <a:picLocks noChangeAspect="1"/>
          </p:cNvPicPr>
          <p:nvPr/>
        </p:nvPicPr>
        <p:blipFill>
          <a:blip r:embed="rId4"/>
          <a:stretch>
            <a:fillRect/>
          </a:stretch>
        </p:blipFill>
        <p:spPr>
          <a:xfrm>
            <a:off x="4444419" y="1671607"/>
            <a:ext cx="3476892" cy="2460446"/>
          </a:xfrm>
          <a:prstGeom prst="rect">
            <a:avLst/>
          </a:prstGeom>
        </p:spPr>
      </p:pic>
      <p:pic>
        <p:nvPicPr>
          <p:cNvPr id="7" name="Billede 6">
            <a:extLst>
              <a:ext uri="{FF2B5EF4-FFF2-40B4-BE49-F238E27FC236}">
                <a16:creationId xmlns:a16="http://schemas.microsoft.com/office/drawing/2014/main" id="{DE1BD6E7-B90F-FB28-3BF4-64795E99D162}"/>
              </a:ext>
            </a:extLst>
          </p:cNvPr>
          <p:cNvPicPr>
            <a:picLocks noChangeAspect="1"/>
          </p:cNvPicPr>
          <p:nvPr/>
        </p:nvPicPr>
        <p:blipFill rotWithShape="1">
          <a:blip r:embed="rId5"/>
          <a:srcRect t="8965"/>
          <a:stretch/>
        </p:blipFill>
        <p:spPr>
          <a:xfrm>
            <a:off x="8025735" y="1690689"/>
            <a:ext cx="3485793" cy="2596640"/>
          </a:xfrm>
          <a:prstGeom prst="rect">
            <a:avLst/>
          </a:prstGeom>
        </p:spPr>
      </p:pic>
      <p:sp>
        <p:nvSpPr>
          <p:cNvPr id="8" name="Rektangel 7">
            <a:extLst>
              <a:ext uri="{FF2B5EF4-FFF2-40B4-BE49-F238E27FC236}">
                <a16:creationId xmlns:a16="http://schemas.microsoft.com/office/drawing/2014/main" id="{11F706B9-177A-D6E9-F11E-58C5741ABAF0}"/>
              </a:ext>
            </a:extLst>
          </p:cNvPr>
          <p:cNvSpPr/>
          <p:nvPr/>
        </p:nvSpPr>
        <p:spPr>
          <a:xfrm>
            <a:off x="2714920" y="1771607"/>
            <a:ext cx="1520195" cy="1037767"/>
          </a:xfrm>
          <a:custGeom>
            <a:avLst/>
            <a:gdLst>
              <a:gd name="connsiteX0" fmla="*/ 0 w 1520195"/>
              <a:gd name="connsiteY0" fmla="*/ 0 h 1037767"/>
              <a:gd name="connsiteX1" fmla="*/ 476328 w 1520195"/>
              <a:gd name="connsiteY1" fmla="*/ 0 h 1037767"/>
              <a:gd name="connsiteX2" fmla="*/ 998261 w 1520195"/>
              <a:gd name="connsiteY2" fmla="*/ 0 h 1037767"/>
              <a:gd name="connsiteX3" fmla="*/ 1520195 w 1520195"/>
              <a:gd name="connsiteY3" fmla="*/ 0 h 1037767"/>
              <a:gd name="connsiteX4" fmla="*/ 1520195 w 1520195"/>
              <a:gd name="connsiteY4" fmla="*/ 518884 h 1037767"/>
              <a:gd name="connsiteX5" fmla="*/ 1520195 w 1520195"/>
              <a:gd name="connsiteY5" fmla="*/ 1037767 h 1037767"/>
              <a:gd name="connsiteX6" fmla="*/ 1013463 w 1520195"/>
              <a:gd name="connsiteY6" fmla="*/ 1037767 h 1037767"/>
              <a:gd name="connsiteX7" fmla="*/ 521934 w 1520195"/>
              <a:gd name="connsiteY7" fmla="*/ 1037767 h 1037767"/>
              <a:gd name="connsiteX8" fmla="*/ 0 w 1520195"/>
              <a:gd name="connsiteY8" fmla="*/ 1037767 h 1037767"/>
              <a:gd name="connsiteX9" fmla="*/ 0 w 1520195"/>
              <a:gd name="connsiteY9" fmla="*/ 498128 h 1037767"/>
              <a:gd name="connsiteX10" fmla="*/ 0 w 1520195"/>
              <a:gd name="connsiteY10" fmla="*/ 0 h 1037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0195" h="1037767" extrusionOk="0">
                <a:moveTo>
                  <a:pt x="0" y="0"/>
                </a:moveTo>
                <a:cubicBezTo>
                  <a:pt x="218733" y="-27091"/>
                  <a:pt x="281323" y="42388"/>
                  <a:pt x="476328" y="0"/>
                </a:cubicBezTo>
                <a:cubicBezTo>
                  <a:pt x="671333" y="-42388"/>
                  <a:pt x="757709" y="40032"/>
                  <a:pt x="998261" y="0"/>
                </a:cubicBezTo>
                <a:cubicBezTo>
                  <a:pt x="1238813" y="-40032"/>
                  <a:pt x="1292632" y="3228"/>
                  <a:pt x="1520195" y="0"/>
                </a:cubicBezTo>
                <a:cubicBezTo>
                  <a:pt x="1556807" y="118174"/>
                  <a:pt x="1480706" y="316681"/>
                  <a:pt x="1520195" y="518884"/>
                </a:cubicBezTo>
                <a:cubicBezTo>
                  <a:pt x="1559684" y="721087"/>
                  <a:pt x="1494669" y="883296"/>
                  <a:pt x="1520195" y="1037767"/>
                </a:cubicBezTo>
                <a:cubicBezTo>
                  <a:pt x="1339752" y="1061469"/>
                  <a:pt x="1153240" y="1001246"/>
                  <a:pt x="1013463" y="1037767"/>
                </a:cubicBezTo>
                <a:cubicBezTo>
                  <a:pt x="873686" y="1074288"/>
                  <a:pt x="696159" y="1000639"/>
                  <a:pt x="521934" y="1037767"/>
                </a:cubicBezTo>
                <a:cubicBezTo>
                  <a:pt x="347709" y="1074895"/>
                  <a:pt x="123674" y="1006092"/>
                  <a:pt x="0" y="1037767"/>
                </a:cubicBezTo>
                <a:cubicBezTo>
                  <a:pt x="-22211" y="793705"/>
                  <a:pt x="25655" y="621693"/>
                  <a:pt x="0" y="498128"/>
                </a:cubicBezTo>
                <a:cubicBezTo>
                  <a:pt x="-25655" y="374563"/>
                  <a:pt x="38961" y="134122"/>
                  <a:pt x="0" y="0"/>
                </a:cubicBezTo>
                <a:close/>
              </a:path>
            </a:pathLst>
          </a:custGeom>
          <a:noFill/>
          <a:ln w="28575">
            <a:solidFill>
              <a:srgbClr val="FF0000"/>
            </a:solidFill>
            <a:extLst>
              <a:ext uri="{C807C97D-BFC1-408E-A445-0C87EB9F89A2}">
                <ask:lineSketchStyleProps xmlns:ask="http://schemas.microsoft.com/office/drawing/2018/sketchyshapes" sd="3597573597">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9" name="Rektangel 8">
            <a:extLst>
              <a:ext uri="{FF2B5EF4-FFF2-40B4-BE49-F238E27FC236}">
                <a16:creationId xmlns:a16="http://schemas.microsoft.com/office/drawing/2014/main" id="{9185862C-E03A-F46A-2AE8-76ABD5273729}"/>
              </a:ext>
            </a:extLst>
          </p:cNvPr>
          <p:cNvSpPr/>
          <p:nvPr/>
        </p:nvSpPr>
        <p:spPr>
          <a:xfrm>
            <a:off x="6309107" y="1744706"/>
            <a:ext cx="1520195" cy="1088139"/>
          </a:xfrm>
          <a:custGeom>
            <a:avLst/>
            <a:gdLst>
              <a:gd name="connsiteX0" fmla="*/ 0 w 1520195"/>
              <a:gd name="connsiteY0" fmla="*/ 0 h 1088139"/>
              <a:gd name="connsiteX1" fmla="*/ 476328 w 1520195"/>
              <a:gd name="connsiteY1" fmla="*/ 0 h 1088139"/>
              <a:gd name="connsiteX2" fmla="*/ 998261 w 1520195"/>
              <a:gd name="connsiteY2" fmla="*/ 0 h 1088139"/>
              <a:gd name="connsiteX3" fmla="*/ 1520195 w 1520195"/>
              <a:gd name="connsiteY3" fmla="*/ 0 h 1088139"/>
              <a:gd name="connsiteX4" fmla="*/ 1520195 w 1520195"/>
              <a:gd name="connsiteY4" fmla="*/ 544070 h 1088139"/>
              <a:gd name="connsiteX5" fmla="*/ 1520195 w 1520195"/>
              <a:gd name="connsiteY5" fmla="*/ 1088139 h 1088139"/>
              <a:gd name="connsiteX6" fmla="*/ 1013463 w 1520195"/>
              <a:gd name="connsiteY6" fmla="*/ 1088139 h 1088139"/>
              <a:gd name="connsiteX7" fmla="*/ 521934 w 1520195"/>
              <a:gd name="connsiteY7" fmla="*/ 1088139 h 1088139"/>
              <a:gd name="connsiteX8" fmla="*/ 0 w 1520195"/>
              <a:gd name="connsiteY8" fmla="*/ 1088139 h 1088139"/>
              <a:gd name="connsiteX9" fmla="*/ 0 w 1520195"/>
              <a:gd name="connsiteY9" fmla="*/ 522307 h 1088139"/>
              <a:gd name="connsiteX10" fmla="*/ 0 w 1520195"/>
              <a:gd name="connsiteY10" fmla="*/ 0 h 1088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0195" h="1088139" extrusionOk="0">
                <a:moveTo>
                  <a:pt x="0" y="0"/>
                </a:moveTo>
                <a:cubicBezTo>
                  <a:pt x="218733" y="-27091"/>
                  <a:pt x="281323" y="42388"/>
                  <a:pt x="476328" y="0"/>
                </a:cubicBezTo>
                <a:cubicBezTo>
                  <a:pt x="671333" y="-42388"/>
                  <a:pt x="757709" y="40032"/>
                  <a:pt x="998261" y="0"/>
                </a:cubicBezTo>
                <a:cubicBezTo>
                  <a:pt x="1238813" y="-40032"/>
                  <a:pt x="1292632" y="3228"/>
                  <a:pt x="1520195" y="0"/>
                </a:cubicBezTo>
                <a:cubicBezTo>
                  <a:pt x="1566963" y="176659"/>
                  <a:pt x="1473146" y="360461"/>
                  <a:pt x="1520195" y="544070"/>
                </a:cubicBezTo>
                <a:cubicBezTo>
                  <a:pt x="1567244" y="727679"/>
                  <a:pt x="1489272" y="878510"/>
                  <a:pt x="1520195" y="1088139"/>
                </a:cubicBezTo>
                <a:cubicBezTo>
                  <a:pt x="1339752" y="1111841"/>
                  <a:pt x="1153240" y="1051618"/>
                  <a:pt x="1013463" y="1088139"/>
                </a:cubicBezTo>
                <a:cubicBezTo>
                  <a:pt x="873686" y="1124660"/>
                  <a:pt x="696159" y="1051011"/>
                  <a:pt x="521934" y="1088139"/>
                </a:cubicBezTo>
                <a:cubicBezTo>
                  <a:pt x="347709" y="1125267"/>
                  <a:pt x="123674" y="1056464"/>
                  <a:pt x="0" y="1088139"/>
                </a:cubicBezTo>
                <a:cubicBezTo>
                  <a:pt x="-40715" y="875795"/>
                  <a:pt x="29751" y="721520"/>
                  <a:pt x="0" y="522307"/>
                </a:cubicBezTo>
                <a:cubicBezTo>
                  <a:pt x="-29751" y="323094"/>
                  <a:pt x="17588" y="252776"/>
                  <a:pt x="0" y="0"/>
                </a:cubicBezTo>
                <a:close/>
              </a:path>
            </a:pathLst>
          </a:custGeom>
          <a:noFill/>
          <a:ln w="28575">
            <a:solidFill>
              <a:srgbClr val="FF0000"/>
            </a:solidFill>
            <a:extLst>
              <a:ext uri="{C807C97D-BFC1-408E-A445-0C87EB9F89A2}">
                <ask:lineSketchStyleProps xmlns:ask="http://schemas.microsoft.com/office/drawing/2018/sketchyshapes" sd="3597573597">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0" name="Rektangel 9">
            <a:extLst>
              <a:ext uri="{FF2B5EF4-FFF2-40B4-BE49-F238E27FC236}">
                <a16:creationId xmlns:a16="http://schemas.microsoft.com/office/drawing/2014/main" id="{ED2EE30E-FCD5-A67C-8253-857CA91F9258}"/>
              </a:ext>
            </a:extLst>
          </p:cNvPr>
          <p:cNvSpPr/>
          <p:nvPr/>
        </p:nvSpPr>
        <p:spPr>
          <a:xfrm>
            <a:off x="9885817" y="1756481"/>
            <a:ext cx="1520195" cy="983750"/>
          </a:xfrm>
          <a:custGeom>
            <a:avLst/>
            <a:gdLst>
              <a:gd name="connsiteX0" fmla="*/ 0 w 1520195"/>
              <a:gd name="connsiteY0" fmla="*/ 0 h 983750"/>
              <a:gd name="connsiteX1" fmla="*/ 476328 w 1520195"/>
              <a:gd name="connsiteY1" fmla="*/ 0 h 983750"/>
              <a:gd name="connsiteX2" fmla="*/ 998261 w 1520195"/>
              <a:gd name="connsiteY2" fmla="*/ 0 h 983750"/>
              <a:gd name="connsiteX3" fmla="*/ 1520195 w 1520195"/>
              <a:gd name="connsiteY3" fmla="*/ 0 h 983750"/>
              <a:gd name="connsiteX4" fmla="*/ 1520195 w 1520195"/>
              <a:gd name="connsiteY4" fmla="*/ 491875 h 983750"/>
              <a:gd name="connsiteX5" fmla="*/ 1520195 w 1520195"/>
              <a:gd name="connsiteY5" fmla="*/ 983750 h 983750"/>
              <a:gd name="connsiteX6" fmla="*/ 1013463 w 1520195"/>
              <a:gd name="connsiteY6" fmla="*/ 983750 h 983750"/>
              <a:gd name="connsiteX7" fmla="*/ 521934 w 1520195"/>
              <a:gd name="connsiteY7" fmla="*/ 983750 h 983750"/>
              <a:gd name="connsiteX8" fmla="*/ 0 w 1520195"/>
              <a:gd name="connsiteY8" fmla="*/ 983750 h 983750"/>
              <a:gd name="connsiteX9" fmla="*/ 0 w 1520195"/>
              <a:gd name="connsiteY9" fmla="*/ 472200 h 983750"/>
              <a:gd name="connsiteX10" fmla="*/ 0 w 1520195"/>
              <a:gd name="connsiteY10" fmla="*/ 0 h 983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0195" h="983750" extrusionOk="0">
                <a:moveTo>
                  <a:pt x="0" y="0"/>
                </a:moveTo>
                <a:cubicBezTo>
                  <a:pt x="218733" y="-27091"/>
                  <a:pt x="281323" y="42388"/>
                  <a:pt x="476328" y="0"/>
                </a:cubicBezTo>
                <a:cubicBezTo>
                  <a:pt x="671333" y="-42388"/>
                  <a:pt x="757709" y="40032"/>
                  <a:pt x="998261" y="0"/>
                </a:cubicBezTo>
                <a:cubicBezTo>
                  <a:pt x="1238813" y="-40032"/>
                  <a:pt x="1292632" y="3228"/>
                  <a:pt x="1520195" y="0"/>
                </a:cubicBezTo>
                <a:cubicBezTo>
                  <a:pt x="1535662" y="201997"/>
                  <a:pt x="1500517" y="351486"/>
                  <a:pt x="1520195" y="491875"/>
                </a:cubicBezTo>
                <a:cubicBezTo>
                  <a:pt x="1539873" y="632265"/>
                  <a:pt x="1500790" y="825166"/>
                  <a:pt x="1520195" y="983750"/>
                </a:cubicBezTo>
                <a:cubicBezTo>
                  <a:pt x="1339752" y="1007452"/>
                  <a:pt x="1153240" y="947229"/>
                  <a:pt x="1013463" y="983750"/>
                </a:cubicBezTo>
                <a:cubicBezTo>
                  <a:pt x="873686" y="1020271"/>
                  <a:pt x="696159" y="946622"/>
                  <a:pt x="521934" y="983750"/>
                </a:cubicBezTo>
                <a:cubicBezTo>
                  <a:pt x="347709" y="1020878"/>
                  <a:pt x="123674" y="952075"/>
                  <a:pt x="0" y="983750"/>
                </a:cubicBezTo>
                <a:cubicBezTo>
                  <a:pt x="-25412" y="857020"/>
                  <a:pt x="20642" y="690315"/>
                  <a:pt x="0" y="472200"/>
                </a:cubicBezTo>
                <a:cubicBezTo>
                  <a:pt x="-20642" y="254085"/>
                  <a:pt x="906" y="199380"/>
                  <a:pt x="0" y="0"/>
                </a:cubicBezTo>
                <a:close/>
              </a:path>
            </a:pathLst>
          </a:custGeom>
          <a:noFill/>
          <a:ln w="28575">
            <a:solidFill>
              <a:srgbClr val="FF0000"/>
            </a:solidFill>
            <a:extLst>
              <a:ext uri="{C807C97D-BFC1-408E-A445-0C87EB9F89A2}">
                <ask:lineSketchStyleProps xmlns:ask="http://schemas.microsoft.com/office/drawing/2018/sketchyshapes" sd="3597573597">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Tree>
    <p:extLst>
      <p:ext uri="{BB962C8B-B14F-4D97-AF65-F5344CB8AC3E}">
        <p14:creationId xmlns:p14="http://schemas.microsoft.com/office/powerpoint/2010/main" val="3099274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604664-14E0-D1E5-8B57-FF6C67C64026}"/>
              </a:ext>
            </a:extLst>
          </p:cNvPr>
          <p:cNvSpPr>
            <a:spLocks noGrp="1"/>
          </p:cNvSpPr>
          <p:nvPr>
            <p:ph type="title"/>
          </p:nvPr>
        </p:nvSpPr>
        <p:spPr/>
        <p:txBody>
          <a:bodyPr/>
          <a:lstStyle/>
          <a:p>
            <a:r>
              <a:rPr lang="da-DK"/>
              <a:t>Vi spiller ind i en stigende trend</a:t>
            </a:r>
          </a:p>
        </p:txBody>
      </p:sp>
      <p:sp>
        <p:nvSpPr>
          <p:cNvPr id="3" name="Pladsholder til indhold 2">
            <a:extLst>
              <a:ext uri="{FF2B5EF4-FFF2-40B4-BE49-F238E27FC236}">
                <a16:creationId xmlns:a16="http://schemas.microsoft.com/office/drawing/2014/main" id="{0A453B0E-8893-FDA3-3523-C3EF3ACAFA10}"/>
              </a:ext>
            </a:extLst>
          </p:cNvPr>
          <p:cNvSpPr>
            <a:spLocks noGrp="1"/>
          </p:cNvSpPr>
          <p:nvPr>
            <p:ph idx="1"/>
          </p:nvPr>
        </p:nvSpPr>
        <p:spPr>
          <a:xfrm>
            <a:off x="6335485" y="1825625"/>
            <a:ext cx="4683967" cy="2382481"/>
          </a:xfrm>
        </p:spPr>
        <p:txBody>
          <a:bodyPr>
            <a:normAutofit fontScale="92500" lnSpcReduction="10000"/>
          </a:bodyPr>
          <a:lstStyle/>
          <a:p>
            <a:r>
              <a:rPr lang="da-DK"/>
              <a:t>+12% fremgang ift. før Corona</a:t>
            </a:r>
          </a:p>
          <a:p>
            <a:r>
              <a:rPr lang="da-DK"/>
              <a:t>Alle typer motion er i spil – ex.:</a:t>
            </a:r>
          </a:p>
          <a:p>
            <a:pPr lvl="1"/>
            <a:r>
              <a:rPr lang="da-DK"/>
              <a:t>Vandreture</a:t>
            </a:r>
          </a:p>
          <a:p>
            <a:pPr lvl="1"/>
            <a:r>
              <a:rPr lang="da-DK"/>
              <a:t>Fitness</a:t>
            </a:r>
          </a:p>
          <a:p>
            <a:pPr lvl="1"/>
            <a:r>
              <a:rPr lang="da-DK"/>
              <a:t>Løb</a:t>
            </a:r>
          </a:p>
          <a:p>
            <a:pPr lvl="1"/>
            <a:r>
              <a:rPr lang="da-DK"/>
              <a:t>Svømning</a:t>
            </a:r>
          </a:p>
        </p:txBody>
      </p:sp>
      <p:pic>
        <p:nvPicPr>
          <p:cNvPr id="5" name="Billede 4">
            <a:extLst>
              <a:ext uri="{FF2B5EF4-FFF2-40B4-BE49-F238E27FC236}">
                <a16:creationId xmlns:a16="http://schemas.microsoft.com/office/drawing/2014/main" id="{FD712798-22FC-83DE-3098-64E91AFE1DB4}"/>
              </a:ext>
            </a:extLst>
          </p:cNvPr>
          <p:cNvPicPr>
            <a:picLocks noChangeAspect="1"/>
          </p:cNvPicPr>
          <p:nvPr/>
        </p:nvPicPr>
        <p:blipFill rotWithShape="1">
          <a:blip r:embed="rId2"/>
          <a:srcRect l="5724" t="5551" r="4850" b="9713"/>
          <a:stretch/>
        </p:blipFill>
        <p:spPr>
          <a:xfrm>
            <a:off x="923730" y="2023492"/>
            <a:ext cx="4599615" cy="2320160"/>
          </a:xfrm>
          <a:prstGeom prst="rect">
            <a:avLst/>
          </a:prstGeom>
          <a:effectLst>
            <a:outerShdw blurRad="50800" dist="38100" dir="2700000" algn="tl" rotWithShape="0">
              <a:prstClr val="black">
                <a:alpha val="40000"/>
              </a:prstClr>
            </a:outerShdw>
          </a:effectLst>
        </p:spPr>
      </p:pic>
      <p:pic>
        <p:nvPicPr>
          <p:cNvPr id="7" name="Billede 6">
            <a:extLst>
              <a:ext uri="{FF2B5EF4-FFF2-40B4-BE49-F238E27FC236}">
                <a16:creationId xmlns:a16="http://schemas.microsoft.com/office/drawing/2014/main" id="{2A54F440-D8E8-FE07-703F-58F12B8E36A4}"/>
              </a:ext>
            </a:extLst>
          </p:cNvPr>
          <p:cNvPicPr>
            <a:picLocks noChangeAspect="1"/>
          </p:cNvPicPr>
          <p:nvPr/>
        </p:nvPicPr>
        <p:blipFill rotWithShape="1">
          <a:blip r:embed="rId3"/>
          <a:srcRect l="3269" r="3587"/>
          <a:stretch/>
        </p:blipFill>
        <p:spPr>
          <a:xfrm>
            <a:off x="4655976" y="4187292"/>
            <a:ext cx="6612294" cy="2124608"/>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1628327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915"/>
        <p:cNvGrpSpPr/>
        <p:nvPr/>
      </p:nvGrpSpPr>
      <p:grpSpPr>
        <a:xfrm>
          <a:off x="0" y="0"/>
          <a:ext cx="0" cy="0"/>
          <a:chOff x="0" y="0"/>
          <a:chExt cx="0" cy="0"/>
        </a:xfrm>
      </p:grpSpPr>
      <p:pic>
        <p:nvPicPr>
          <p:cNvPr id="916" name="Google Shape;916;p167"/>
          <p:cNvPicPr preferRelativeResize="0"/>
          <p:nvPr/>
        </p:nvPicPr>
        <p:blipFill rotWithShape="1">
          <a:blip r:embed="rId3">
            <a:alphaModFix/>
          </a:blip>
          <a:srcRect/>
          <a:stretch/>
        </p:blipFill>
        <p:spPr>
          <a:xfrm>
            <a:off x="796925" y="1692101"/>
            <a:ext cx="1192603" cy="1192603"/>
          </a:xfrm>
          <a:prstGeom prst="rect">
            <a:avLst/>
          </a:prstGeom>
          <a:noFill/>
          <a:ln>
            <a:noFill/>
          </a:ln>
        </p:spPr>
      </p:pic>
      <p:pic>
        <p:nvPicPr>
          <p:cNvPr id="917" name="Google Shape;917;p167"/>
          <p:cNvPicPr preferRelativeResize="0"/>
          <p:nvPr/>
        </p:nvPicPr>
        <p:blipFill rotWithShape="1">
          <a:blip r:embed="rId4">
            <a:alphaModFix/>
          </a:blip>
          <a:srcRect/>
          <a:stretch/>
        </p:blipFill>
        <p:spPr>
          <a:xfrm>
            <a:off x="2355053" y="1692101"/>
            <a:ext cx="1192603" cy="1192603"/>
          </a:xfrm>
          <a:prstGeom prst="rect">
            <a:avLst/>
          </a:prstGeom>
          <a:noFill/>
          <a:ln>
            <a:noFill/>
          </a:ln>
        </p:spPr>
      </p:pic>
      <p:pic>
        <p:nvPicPr>
          <p:cNvPr id="918" name="Google Shape;918;p167"/>
          <p:cNvPicPr preferRelativeResize="0"/>
          <p:nvPr/>
        </p:nvPicPr>
        <p:blipFill rotWithShape="1">
          <a:blip r:embed="rId5">
            <a:alphaModFix/>
          </a:blip>
          <a:srcRect/>
          <a:stretch/>
        </p:blipFill>
        <p:spPr>
          <a:xfrm>
            <a:off x="7029437" y="1690688"/>
            <a:ext cx="1192603" cy="1192603"/>
          </a:xfrm>
          <a:prstGeom prst="rect">
            <a:avLst/>
          </a:prstGeom>
          <a:noFill/>
          <a:ln>
            <a:noFill/>
          </a:ln>
        </p:spPr>
      </p:pic>
      <p:pic>
        <p:nvPicPr>
          <p:cNvPr id="919" name="Google Shape;919;p167"/>
          <p:cNvPicPr preferRelativeResize="0"/>
          <p:nvPr/>
        </p:nvPicPr>
        <p:blipFill rotWithShape="1">
          <a:blip r:embed="rId6">
            <a:alphaModFix/>
          </a:blip>
          <a:srcRect/>
          <a:stretch/>
        </p:blipFill>
        <p:spPr>
          <a:xfrm>
            <a:off x="3913181" y="1719454"/>
            <a:ext cx="1192603" cy="1192603"/>
          </a:xfrm>
          <a:prstGeom prst="rect">
            <a:avLst/>
          </a:prstGeom>
          <a:noFill/>
          <a:ln>
            <a:noFill/>
          </a:ln>
        </p:spPr>
      </p:pic>
      <p:sp>
        <p:nvSpPr>
          <p:cNvPr id="2" name="Titel 1">
            <a:extLst>
              <a:ext uri="{FF2B5EF4-FFF2-40B4-BE49-F238E27FC236}">
                <a16:creationId xmlns:a16="http://schemas.microsoft.com/office/drawing/2014/main" id="{E42487AB-3FB2-026A-188E-A7ED3CA5464E}"/>
              </a:ext>
            </a:extLst>
          </p:cNvPr>
          <p:cNvSpPr txBox="1">
            <a:spLocks/>
          </p:cNvSpPr>
          <p:nvPr/>
        </p:nvSpPr>
        <p:spPr>
          <a:xfrm>
            <a:off x="838200" y="365125"/>
            <a:ext cx="10515600" cy="963879"/>
          </a:xfrm>
          <a:prstGeom prst="rect">
            <a:avLst/>
          </a:prstGeom>
        </p:spPr>
        <p:txBody>
          <a:bodyPr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a-DK">
                <a:solidFill>
                  <a:srgbClr val="2A402F"/>
                </a:solidFill>
                <a:latin typeface="Arial Black" panose="020B0A04020102020204" pitchFamily="34" charset="0"/>
              </a:rPr>
              <a:t>Vores kanaler til markedsføring</a:t>
            </a:r>
          </a:p>
        </p:txBody>
      </p:sp>
      <p:pic>
        <p:nvPicPr>
          <p:cNvPr id="1026" name="Picture 2" descr="Youtube Logo PNG Vector (EPS) Free Download">
            <a:extLst>
              <a:ext uri="{FF2B5EF4-FFF2-40B4-BE49-F238E27FC236}">
                <a16:creationId xmlns:a16="http://schemas.microsoft.com/office/drawing/2014/main" id="{B06E2AF5-BF6A-01A0-1A62-D78A101241A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71309" y="1719454"/>
            <a:ext cx="1192603" cy="119260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Email Logo - Free Vectors &amp; PSDs to Download">
            <a:extLst>
              <a:ext uri="{FF2B5EF4-FFF2-40B4-BE49-F238E27FC236}">
                <a16:creationId xmlns:a16="http://schemas.microsoft.com/office/drawing/2014/main" id="{7DA4DF29-248B-66E3-3A01-B6366D6BC429}"/>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7193" t="10848" r="6971" b="10750"/>
          <a:stretch/>
        </p:blipFill>
        <p:spPr bwMode="auto">
          <a:xfrm>
            <a:off x="8587565" y="1719157"/>
            <a:ext cx="1305701" cy="1192604"/>
          </a:xfrm>
          <a:prstGeom prst="rect">
            <a:avLst/>
          </a:prstGeom>
          <a:noFill/>
          <a:extLst>
            <a:ext uri="{909E8E84-426E-40DD-AFC4-6F175D3DCCD1}">
              <a14:hiddenFill xmlns:a14="http://schemas.microsoft.com/office/drawing/2010/main">
                <a:solidFill>
                  <a:srgbClr val="FFFFFF"/>
                </a:solidFill>
              </a14:hiddenFill>
            </a:ext>
          </a:extLst>
        </p:spPr>
      </p:pic>
      <p:sp>
        <p:nvSpPr>
          <p:cNvPr id="3" name="Pladsholder til indhold 2">
            <a:extLst>
              <a:ext uri="{FF2B5EF4-FFF2-40B4-BE49-F238E27FC236}">
                <a16:creationId xmlns:a16="http://schemas.microsoft.com/office/drawing/2014/main" id="{9B1C0B67-4942-C743-A5DB-288FF9E423F9}"/>
              </a:ext>
            </a:extLst>
          </p:cNvPr>
          <p:cNvSpPr txBox="1">
            <a:spLocks/>
          </p:cNvSpPr>
          <p:nvPr/>
        </p:nvSpPr>
        <p:spPr>
          <a:xfrm>
            <a:off x="838200" y="3536828"/>
            <a:ext cx="10515600" cy="320040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a-DK"/>
              <a:t>Facebook (krav for B2C)</a:t>
            </a:r>
          </a:p>
          <a:p>
            <a:r>
              <a:rPr lang="da-DK"/>
              <a:t>Instagram</a:t>
            </a:r>
          </a:p>
          <a:p>
            <a:r>
              <a:rPr lang="da-DK"/>
              <a:t>LinkedIn (krav for B2B)</a:t>
            </a:r>
          </a:p>
          <a:p>
            <a:r>
              <a:rPr lang="da-DK" err="1"/>
              <a:t>Youtube</a:t>
            </a:r>
            <a:endParaRPr lang="da-DK"/>
          </a:p>
          <a:p>
            <a:r>
              <a:rPr lang="da-DK"/>
              <a:t>Google Ads</a:t>
            </a:r>
          </a:p>
          <a:p>
            <a:r>
              <a:rPr lang="da-DK"/>
              <a:t>Email</a:t>
            </a:r>
          </a:p>
          <a:p>
            <a:endParaRPr lang="da-DK"/>
          </a:p>
        </p:txBody>
      </p:sp>
    </p:spTree>
    <p:extLst>
      <p:ext uri="{BB962C8B-B14F-4D97-AF65-F5344CB8AC3E}">
        <p14:creationId xmlns:p14="http://schemas.microsoft.com/office/powerpoint/2010/main" val="3848084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82796EA-2BB6-D741-F3AC-EE18FADB8731}"/>
              </a:ext>
            </a:extLst>
          </p:cNvPr>
          <p:cNvSpPr>
            <a:spLocks noGrp="1"/>
          </p:cNvSpPr>
          <p:nvPr>
            <p:ph type="title"/>
          </p:nvPr>
        </p:nvSpPr>
        <p:spPr/>
        <p:txBody>
          <a:bodyPr/>
          <a:lstStyle/>
          <a:p>
            <a:r>
              <a:rPr lang="da-DK"/>
              <a:t>Se flere information i oversigten…(Teams)</a:t>
            </a:r>
          </a:p>
        </p:txBody>
      </p:sp>
      <p:pic>
        <p:nvPicPr>
          <p:cNvPr id="5" name="Pladsholder til indhold 4">
            <a:extLst>
              <a:ext uri="{FF2B5EF4-FFF2-40B4-BE49-F238E27FC236}">
                <a16:creationId xmlns:a16="http://schemas.microsoft.com/office/drawing/2014/main" id="{4E0116F8-93B3-55F2-8C00-EBD28F17ECF6}"/>
              </a:ext>
            </a:extLst>
          </p:cNvPr>
          <p:cNvPicPr>
            <a:picLocks noGrp="1" noChangeAspect="1"/>
          </p:cNvPicPr>
          <p:nvPr>
            <p:ph idx="1"/>
          </p:nvPr>
        </p:nvPicPr>
        <p:blipFill>
          <a:blip r:embed="rId2"/>
          <a:stretch>
            <a:fillRect/>
          </a:stretch>
        </p:blipFill>
        <p:spPr>
          <a:xfrm>
            <a:off x="1585057" y="2108310"/>
            <a:ext cx="9021886" cy="3679104"/>
          </a:xfrm>
        </p:spPr>
      </p:pic>
    </p:spTree>
    <p:extLst>
      <p:ext uri="{BB962C8B-B14F-4D97-AF65-F5344CB8AC3E}">
        <p14:creationId xmlns:p14="http://schemas.microsoft.com/office/powerpoint/2010/main" val="28556127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4D7B8EF-50B8-4863-8DF6-488102DD5DD9}"/>
              </a:ext>
            </a:extLst>
          </p:cNvPr>
          <p:cNvSpPr>
            <a:spLocks noGrp="1"/>
          </p:cNvSpPr>
          <p:nvPr>
            <p:ph type="title"/>
          </p:nvPr>
        </p:nvSpPr>
        <p:spPr/>
        <p:txBody>
          <a:bodyPr>
            <a:normAutofit/>
          </a:bodyPr>
          <a:lstStyle/>
          <a:p>
            <a:r>
              <a:rPr lang="da-DK"/>
              <a:t>3 former: Paid – </a:t>
            </a:r>
            <a:r>
              <a:rPr lang="da-DK" err="1"/>
              <a:t>Owned</a:t>
            </a:r>
            <a:r>
              <a:rPr lang="da-DK"/>
              <a:t> - Earned</a:t>
            </a:r>
          </a:p>
        </p:txBody>
      </p:sp>
      <p:sp>
        <p:nvSpPr>
          <p:cNvPr id="3" name="Pladsholder til indhold 2">
            <a:extLst>
              <a:ext uri="{FF2B5EF4-FFF2-40B4-BE49-F238E27FC236}">
                <a16:creationId xmlns:a16="http://schemas.microsoft.com/office/drawing/2014/main" id="{1B4F748E-3279-4650-8016-5C3DAC042135}"/>
              </a:ext>
            </a:extLst>
          </p:cNvPr>
          <p:cNvSpPr>
            <a:spLocks noGrp="1"/>
          </p:cNvSpPr>
          <p:nvPr>
            <p:ph idx="1"/>
          </p:nvPr>
        </p:nvSpPr>
        <p:spPr/>
        <p:txBody>
          <a:bodyPr/>
          <a:lstStyle/>
          <a:p>
            <a:endParaRPr lang="da-DK"/>
          </a:p>
        </p:txBody>
      </p:sp>
      <p:pic>
        <p:nvPicPr>
          <p:cNvPr id="58370" name="Picture 2" descr="Paid, owned, earned and hijacked media | Leaderlab">
            <a:extLst>
              <a:ext uri="{FF2B5EF4-FFF2-40B4-BE49-F238E27FC236}">
                <a16:creationId xmlns:a16="http://schemas.microsoft.com/office/drawing/2014/main" id="{D3314D9E-B16D-4A03-8D10-1C634BD294F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82297" y="1374142"/>
            <a:ext cx="7311085" cy="5485219"/>
          </a:xfrm>
          <a:prstGeom prst="rect">
            <a:avLst/>
          </a:prstGeom>
          <a:noFill/>
          <a:extLst>
            <a:ext uri="{909E8E84-426E-40DD-AFC4-6F175D3DCCD1}">
              <a14:hiddenFill xmlns:a14="http://schemas.microsoft.com/office/drawing/2010/main">
                <a:solidFill>
                  <a:srgbClr val="FFFFFF"/>
                </a:solidFill>
              </a14:hiddenFill>
            </a:ext>
          </a:extLst>
        </p:spPr>
      </p:pic>
      <p:sp>
        <p:nvSpPr>
          <p:cNvPr id="6" name="Pladsholder til slidenummer 5">
            <a:extLst>
              <a:ext uri="{FF2B5EF4-FFF2-40B4-BE49-F238E27FC236}">
                <a16:creationId xmlns:a16="http://schemas.microsoft.com/office/drawing/2014/main" id="{B2925837-03F3-4003-A6F2-BC699B149974}"/>
              </a:ext>
            </a:extLst>
          </p:cNvPr>
          <p:cNvSpPr>
            <a:spLocks noGrp="1"/>
          </p:cNvSpPr>
          <p:nvPr>
            <p:ph type="sldNum" sz="quarter" idx="11"/>
          </p:nvPr>
        </p:nvSpPr>
        <p:spPr>
          <a:xfrm>
            <a:off x="4038600" y="6356350"/>
            <a:ext cx="4114800" cy="365125"/>
          </a:xfrm>
          <a:prstGeom prst="rect">
            <a:avLst/>
          </a:prstGeom>
        </p:spPr>
        <p:txBody>
          <a:bodyPr vert="horz" lIns="91440" tIns="45720" rIns="91440" bIns="45720" rtlCol="0" anchor="ctr"/>
          <a:lstStyle>
            <a:defPPr>
              <a:defRPr lang="da-DK"/>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da-DK"/>
          </a:p>
        </p:txBody>
      </p:sp>
      <p:sp>
        <p:nvSpPr>
          <p:cNvPr id="4" name="Rektangel 3">
            <a:extLst>
              <a:ext uri="{FF2B5EF4-FFF2-40B4-BE49-F238E27FC236}">
                <a16:creationId xmlns:a16="http://schemas.microsoft.com/office/drawing/2014/main" id="{BCDDF8BA-32E1-7A34-16F1-3F70A3388313}"/>
              </a:ext>
            </a:extLst>
          </p:cNvPr>
          <p:cNvSpPr/>
          <p:nvPr/>
        </p:nvSpPr>
        <p:spPr>
          <a:xfrm>
            <a:off x="2295331" y="5010538"/>
            <a:ext cx="6391469" cy="1595534"/>
          </a:xfrm>
          <a:custGeom>
            <a:avLst/>
            <a:gdLst>
              <a:gd name="connsiteX0" fmla="*/ 0 w 6391469"/>
              <a:gd name="connsiteY0" fmla="*/ 0 h 1595534"/>
              <a:gd name="connsiteX1" fmla="*/ 703062 w 6391469"/>
              <a:gd name="connsiteY1" fmla="*/ 0 h 1595534"/>
              <a:gd name="connsiteX2" fmla="*/ 1406123 w 6391469"/>
              <a:gd name="connsiteY2" fmla="*/ 0 h 1595534"/>
              <a:gd name="connsiteX3" fmla="*/ 2045270 w 6391469"/>
              <a:gd name="connsiteY3" fmla="*/ 0 h 1595534"/>
              <a:gd name="connsiteX4" fmla="*/ 2812246 w 6391469"/>
              <a:gd name="connsiteY4" fmla="*/ 0 h 1595534"/>
              <a:gd name="connsiteX5" fmla="*/ 3451393 w 6391469"/>
              <a:gd name="connsiteY5" fmla="*/ 0 h 1595534"/>
              <a:gd name="connsiteX6" fmla="*/ 4026625 w 6391469"/>
              <a:gd name="connsiteY6" fmla="*/ 0 h 1595534"/>
              <a:gd name="connsiteX7" fmla="*/ 4729687 w 6391469"/>
              <a:gd name="connsiteY7" fmla="*/ 0 h 1595534"/>
              <a:gd name="connsiteX8" fmla="*/ 5496663 w 6391469"/>
              <a:gd name="connsiteY8" fmla="*/ 0 h 1595534"/>
              <a:gd name="connsiteX9" fmla="*/ 6391469 w 6391469"/>
              <a:gd name="connsiteY9" fmla="*/ 0 h 1595534"/>
              <a:gd name="connsiteX10" fmla="*/ 6391469 w 6391469"/>
              <a:gd name="connsiteY10" fmla="*/ 547800 h 1595534"/>
              <a:gd name="connsiteX11" fmla="*/ 6391469 w 6391469"/>
              <a:gd name="connsiteY11" fmla="*/ 1079645 h 1595534"/>
              <a:gd name="connsiteX12" fmla="*/ 6391469 w 6391469"/>
              <a:gd name="connsiteY12" fmla="*/ 1595534 h 1595534"/>
              <a:gd name="connsiteX13" fmla="*/ 5752322 w 6391469"/>
              <a:gd name="connsiteY13" fmla="*/ 1595534 h 1595534"/>
              <a:gd name="connsiteX14" fmla="*/ 5177090 w 6391469"/>
              <a:gd name="connsiteY14" fmla="*/ 1595534 h 1595534"/>
              <a:gd name="connsiteX15" fmla="*/ 4601858 w 6391469"/>
              <a:gd name="connsiteY15" fmla="*/ 1595534 h 1595534"/>
              <a:gd name="connsiteX16" fmla="*/ 4090540 w 6391469"/>
              <a:gd name="connsiteY16" fmla="*/ 1595534 h 1595534"/>
              <a:gd name="connsiteX17" fmla="*/ 3643137 w 6391469"/>
              <a:gd name="connsiteY17" fmla="*/ 1595534 h 1595534"/>
              <a:gd name="connsiteX18" fmla="*/ 2940076 w 6391469"/>
              <a:gd name="connsiteY18" fmla="*/ 1595534 h 1595534"/>
              <a:gd name="connsiteX19" fmla="*/ 2492673 w 6391469"/>
              <a:gd name="connsiteY19" fmla="*/ 1595534 h 1595534"/>
              <a:gd name="connsiteX20" fmla="*/ 1789611 w 6391469"/>
              <a:gd name="connsiteY20" fmla="*/ 1595534 h 1595534"/>
              <a:gd name="connsiteX21" fmla="*/ 1342208 w 6391469"/>
              <a:gd name="connsiteY21" fmla="*/ 1595534 h 1595534"/>
              <a:gd name="connsiteX22" fmla="*/ 894806 w 6391469"/>
              <a:gd name="connsiteY22" fmla="*/ 1595534 h 1595534"/>
              <a:gd name="connsiteX23" fmla="*/ 0 w 6391469"/>
              <a:gd name="connsiteY23" fmla="*/ 1595534 h 1595534"/>
              <a:gd name="connsiteX24" fmla="*/ 0 w 6391469"/>
              <a:gd name="connsiteY24" fmla="*/ 1031779 h 1595534"/>
              <a:gd name="connsiteX25" fmla="*/ 0 w 6391469"/>
              <a:gd name="connsiteY25" fmla="*/ 547800 h 1595534"/>
              <a:gd name="connsiteX26" fmla="*/ 0 w 6391469"/>
              <a:gd name="connsiteY26" fmla="*/ 0 h 1595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391469" h="1595534" extrusionOk="0">
                <a:moveTo>
                  <a:pt x="0" y="0"/>
                </a:moveTo>
                <a:cubicBezTo>
                  <a:pt x="309612" y="30139"/>
                  <a:pt x="542288" y="33791"/>
                  <a:pt x="703062" y="0"/>
                </a:cubicBezTo>
                <a:cubicBezTo>
                  <a:pt x="863836" y="-33791"/>
                  <a:pt x="1063409" y="28528"/>
                  <a:pt x="1406123" y="0"/>
                </a:cubicBezTo>
                <a:cubicBezTo>
                  <a:pt x="1748837" y="-28528"/>
                  <a:pt x="1734250" y="18830"/>
                  <a:pt x="2045270" y="0"/>
                </a:cubicBezTo>
                <a:cubicBezTo>
                  <a:pt x="2356290" y="-18830"/>
                  <a:pt x="2510744" y="15301"/>
                  <a:pt x="2812246" y="0"/>
                </a:cubicBezTo>
                <a:cubicBezTo>
                  <a:pt x="3113748" y="-15301"/>
                  <a:pt x="3299371" y="31382"/>
                  <a:pt x="3451393" y="0"/>
                </a:cubicBezTo>
                <a:cubicBezTo>
                  <a:pt x="3603415" y="-31382"/>
                  <a:pt x="3829962" y="-6463"/>
                  <a:pt x="4026625" y="0"/>
                </a:cubicBezTo>
                <a:cubicBezTo>
                  <a:pt x="4223288" y="6463"/>
                  <a:pt x="4546918" y="34782"/>
                  <a:pt x="4729687" y="0"/>
                </a:cubicBezTo>
                <a:cubicBezTo>
                  <a:pt x="4912456" y="-34782"/>
                  <a:pt x="5328685" y="-34940"/>
                  <a:pt x="5496663" y="0"/>
                </a:cubicBezTo>
                <a:cubicBezTo>
                  <a:pt x="5664641" y="34940"/>
                  <a:pt x="6058262" y="27782"/>
                  <a:pt x="6391469" y="0"/>
                </a:cubicBezTo>
                <a:cubicBezTo>
                  <a:pt x="6403253" y="254627"/>
                  <a:pt x="6404954" y="385831"/>
                  <a:pt x="6391469" y="547800"/>
                </a:cubicBezTo>
                <a:cubicBezTo>
                  <a:pt x="6377984" y="709769"/>
                  <a:pt x="6386838" y="856787"/>
                  <a:pt x="6391469" y="1079645"/>
                </a:cubicBezTo>
                <a:cubicBezTo>
                  <a:pt x="6396100" y="1302504"/>
                  <a:pt x="6374576" y="1453751"/>
                  <a:pt x="6391469" y="1595534"/>
                </a:cubicBezTo>
                <a:cubicBezTo>
                  <a:pt x="6111293" y="1585483"/>
                  <a:pt x="5968679" y="1597292"/>
                  <a:pt x="5752322" y="1595534"/>
                </a:cubicBezTo>
                <a:cubicBezTo>
                  <a:pt x="5535965" y="1593776"/>
                  <a:pt x="5310607" y="1600112"/>
                  <a:pt x="5177090" y="1595534"/>
                </a:cubicBezTo>
                <a:cubicBezTo>
                  <a:pt x="5043573" y="1590956"/>
                  <a:pt x="4719585" y="1595532"/>
                  <a:pt x="4601858" y="1595534"/>
                </a:cubicBezTo>
                <a:cubicBezTo>
                  <a:pt x="4484131" y="1595536"/>
                  <a:pt x="4333712" y="1605339"/>
                  <a:pt x="4090540" y="1595534"/>
                </a:cubicBezTo>
                <a:cubicBezTo>
                  <a:pt x="3847368" y="1585729"/>
                  <a:pt x="3768867" y="1597652"/>
                  <a:pt x="3643137" y="1595534"/>
                </a:cubicBezTo>
                <a:cubicBezTo>
                  <a:pt x="3517407" y="1593416"/>
                  <a:pt x="3172671" y="1577199"/>
                  <a:pt x="2940076" y="1595534"/>
                </a:cubicBezTo>
                <a:cubicBezTo>
                  <a:pt x="2707481" y="1613869"/>
                  <a:pt x="2676111" y="1610011"/>
                  <a:pt x="2492673" y="1595534"/>
                </a:cubicBezTo>
                <a:cubicBezTo>
                  <a:pt x="2309235" y="1581057"/>
                  <a:pt x="2018954" y="1575689"/>
                  <a:pt x="1789611" y="1595534"/>
                </a:cubicBezTo>
                <a:cubicBezTo>
                  <a:pt x="1560268" y="1615379"/>
                  <a:pt x="1514277" y="1578934"/>
                  <a:pt x="1342208" y="1595534"/>
                </a:cubicBezTo>
                <a:cubicBezTo>
                  <a:pt x="1170139" y="1612134"/>
                  <a:pt x="1109626" y="1607422"/>
                  <a:pt x="894806" y="1595534"/>
                </a:cubicBezTo>
                <a:cubicBezTo>
                  <a:pt x="679986" y="1583646"/>
                  <a:pt x="182737" y="1555704"/>
                  <a:pt x="0" y="1595534"/>
                </a:cubicBezTo>
                <a:cubicBezTo>
                  <a:pt x="-4424" y="1343902"/>
                  <a:pt x="-18438" y="1190458"/>
                  <a:pt x="0" y="1031779"/>
                </a:cubicBezTo>
                <a:cubicBezTo>
                  <a:pt x="18438" y="873101"/>
                  <a:pt x="14691" y="750712"/>
                  <a:pt x="0" y="547800"/>
                </a:cubicBezTo>
                <a:cubicBezTo>
                  <a:pt x="-14691" y="344888"/>
                  <a:pt x="-24303" y="249560"/>
                  <a:pt x="0" y="0"/>
                </a:cubicBezTo>
                <a:close/>
              </a:path>
            </a:pathLst>
          </a:custGeom>
          <a:noFill/>
          <a:ln w="28575">
            <a:solidFill>
              <a:srgbClr val="FF0000"/>
            </a:solidFill>
            <a:extLst>
              <a:ext uri="{C807C97D-BFC1-408E-A445-0C87EB9F89A2}">
                <ask:lineSketchStyleProps xmlns:ask="http://schemas.microsoft.com/office/drawing/2018/sketchyshapes" sd="1768606573">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Tree>
    <p:extLst>
      <p:ext uri="{BB962C8B-B14F-4D97-AF65-F5344CB8AC3E}">
        <p14:creationId xmlns:p14="http://schemas.microsoft.com/office/powerpoint/2010/main" val="3376681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400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52B5FC0-E9E2-4587-9077-7DE7FDE53853}"/>
              </a:ext>
            </a:extLst>
          </p:cNvPr>
          <p:cNvSpPr>
            <a:spLocks noGrp="1"/>
          </p:cNvSpPr>
          <p:nvPr>
            <p:ph type="title"/>
          </p:nvPr>
        </p:nvSpPr>
        <p:spPr/>
        <p:txBody>
          <a:bodyPr>
            <a:normAutofit/>
          </a:bodyPr>
          <a:lstStyle/>
          <a:p>
            <a:r>
              <a:rPr lang="da-DK"/>
              <a:t>3 former: </a:t>
            </a:r>
            <a:r>
              <a:rPr lang="da-DK" err="1"/>
              <a:t>Paid</a:t>
            </a:r>
            <a:r>
              <a:rPr lang="da-DK"/>
              <a:t> – </a:t>
            </a:r>
            <a:r>
              <a:rPr lang="da-DK" err="1"/>
              <a:t>Owned</a:t>
            </a:r>
            <a:r>
              <a:rPr lang="da-DK"/>
              <a:t> - </a:t>
            </a:r>
            <a:r>
              <a:rPr lang="da-DK" err="1"/>
              <a:t>Earned</a:t>
            </a:r>
            <a:endParaRPr lang="da-DK"/>
          </a:p>
        </p:txBody>
      </p:sp>
      <p:sp>
        <p:nvSpPr>
          <p:cNvPr id="3" name="Pladsholder til indhold 2">
            <a:extLst>
              <a:ext uri="{FF2B5EF4-FFF2-40B4-BE49-F238E27FC236}">
                <a16:creationId xmlns:a16="http://schemas.microsoft.com/office/drawing/2014/main" id="{A30CC457-F60D-4A41-9867-E83FE7F41187}"/>
              </a:ext>
            </a:extLst>
          </p:cNvPr>
          <p:cNvSpPr>
            <a:spLocks noGrp="1"/>
          </p:cNvSpPr>
          <p:nvPr>
            <p:ph idx="1"/>
          </p:nvPr>
        </p:nvSpPr>
        <p:spPr/>
        <p:txBody>
          <a:bodyPr/>
          <a:lstStyle/>
          <a:p>
            <a:endParaRPr lang="da-DK"/>
          </a:p>
        </p:txBody>
      </p:sp>
      <p:graphicFrame>
        <p:nvGraphicFramePr>
          <p:cNvPr id="6" name="Objekt 5">
            <a:extLst>
              <a:ext uri="{FF2B5EF4-FFF2-40B4-BE49-F238E27FC236}">
                <a16:creationId xmlns:a16="http://schemas.microsoft.com/office/drawing/2014/main" id="{4625F29F-F64F-4009-BBCD-CD7448D51B3F}"/>
              </a:ext>
            </a:extLst>
          </p:cNvPr>
          <p:cNvGraphicFramePr>
            <a:graphicFrameLocks noChangeAspect="1"/>
          </p:cNvGraphicFramePr>
          <p:nvPr/>
        </p:nvGraphicFramePr>
        <p:xfrm>
          <a:off x="720725" y="1554163"/>
          <a:ext cx="10428288" cy="5189537"/>
        </p:xfrm>
        <a:graphic>
          <a:graphicData uri="http://schemas.openxmlformats.org/presentationml/2006/ole">
            <mc:AlternateContent xmlns:mc="http://schemas.openxmlformats.org/markup-compatibility/2006">
              <mc:Choice xmlns:v="urn:schemas-microsoft-com:vml" Requires="v">
                <p:oleObj r:id="rId3" imgW="19428480" imgH="9663480" progId="">
                  <p:embed/>
                </p:oleObj>
              </mc:Choice>
              <mc:Fallback>
                <p:oleObj r:id="rId3" imgW="19428480" imgH="9663480" progId="">
                  <p:embed/>
                  <p:pic>
                    <p:nvPicPr>
                      <p:cNvPr id="6" name="Objekt 5">
                        <a:extLst>
                          <a:ext uri="{FF2B5EF4-FFF2-40B4-BE49-F238E27FC236}">
                            <a16:creationId xmlns:a16="http://schemas.microsoft.com/office/drawing/2014/main" id="{4625F29F-F64F-4009-BBCD-CD7448D51B3F}"/>
                          </a:ext>
                        </a:extLst>
                      </p:cNvPr>
                      <p:cNvPicPr/>
                      <p:nvPr/>
                    </p:nvPicPr>
                    <p:blipFill>
                      <a:blip r:embed="rId4"/>
                      <a:stretch>
                        <a:fillRect/>
                      </a:stretch>
                    </p:blipFill>
                    <p:spPr>
                      <a:xfrm>
                        <a:off x="720725" y="1554163"/>
                        <a:ext cx="10428288" cy="5189537"/>
                      </a:xfrm>
                      <a:prstGeom prst="rect">
                        <a:avLst/>
                      </a:prstGeom>
                    </p:spPr>
                  </p:pic>
                </p:oleObj>
              </mc:Fallback>
            </mc:AlternateContent>
          </a:graphicData>
        </a:graphic>
      </p:graphicFrame>
      <p:sp>
        <p:nvSpPr>
          <p:cNvPr id="10" name="Pladsholder til slidenummer 9">
            <a:extLst>
              <a:ext uri="{FF2B5EF4-FFF2-40B4-BE49-F238E27FC236}">
                <a16:creationId xmlns:a16="http://schemas.microsoft.com/office/drawing/2014/main" id="{689113F2-7212-41DC-BF8C-54DFE6AEE23B}"/>
              </a:ext>
            </a:extLst>
          </p:cNvPr>
          <p:cNvSpPr>
            <a:spLocks noGrp="1"/>
          </p:cNvSpPr>
          <p:nvPr>
            <p:ph type="sldNum" sz="quarter" idx="11"/>
          </p:nvPr>
        </p:nvSpPr>
        <p:spPr>
          <a:xfrm>
            <a:off x="4038600" y="6356350"/>
            <a:ext cx="4114800" cy="365125"/>
          </a:xfrm>
          <a:prstGeom prst="rect">
            <a:avLst/>
          </a:prstGeom>
        </p:spPr>
        <p:txBody>
          <a:bodyPr vert="horz" lIns="91440" tIns="45720" rIns="91440" bIns="45720" rtlCol="0" anchor="ctr"/>
          <a:lstStyle>
            <a:defPPr>
              <a:defRPr lang="da-DK"/>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da-DK"/>
          </a:p>
        </p:txBody>
      </p:sp>
      <p:sp>
        <p:nvSpPr>
          <p:cNvPr id="4" name="Rektangel 3">
            <a:extLst>
              <a:ext uri="{FF2B5EF4-FFF2-40B4-BE49-F238E27FC236}">
                <a16:creationId xmlns:a16="http://schemas.microsoft.com/office/drawing/2014/main" id="{4DCFE530-DBCC-F4C4-C044-DAD296EE0DFA}"/>
              </a:ext>
            </a:extLst>
          </p:cNvPr>
          <p:cNvSpPr/>
          <p:nvPr/>
        </p:nvSpPr>
        <p:spPr>
          <a:xfrm>
            <a:off x="838200" y="3685592"/>
            <a:ext cx="4666862" cy="783771"/>
          </a:xfrm>
          <a:custGeom>
            <a:avLst/>
            <a:gdLst>
              <a:gd name="connsiteX0" fmla="*/ 0 w 4666862"/>
              <a:gd name="connsiteY0" fmla="*/ 0 h 783771"/>
              <a:gd name="connsiteX1" fmla="*/ 713363 w 4666862"/>
              <a:gd name="connsiteY1" fmla="*/ 0 h 783771"/>
              <a:gd name="connsiteX2" fmla="*/ 1426726 w 4666862"/>
              <a:gd name="connsiteY2" fmla="*/ 0 h 783771"/>
              <a:gd name="connsiteX3" fmla="*/ 2093421 w 4666862"/>
              <a:gd name="connsiteY3" fmla="*/ 0 h 783771"/>
              <a:gd name="connsiteX4" fmla="*/ 2853453 w 4666862"/>
              <a:gd name="connsiteY4" fmla="*/ 0 h 783771"/>
              <a:gd name="connsiteX5" fmla="*/ 3520147 w 4666862"/>
              <a:gd name="connsiteY5" fmla="*/ 0 h 783771"/>
              <a:gd name="connsiteX6" fmla="*/ 4666862 w 4666862"/>
              <a:gd name="connsiteY6" fmla="*/ 0 h 783771"/>
              <a:gd name="connsiteX7" fmla="*/ 4666862 w 4666862"/>
              <a:gd name="connsiteY7" fmla="*/ 399723 h 783771"/>
              <a:gd name="connsiteX8" fmla="*/ 4666862 w 4666862"/>
              <a:gd name="connsiteY8" fmla="*/ 783771 h 783771"/>
              <a:gd name="connsiteX9" fmla="*/ 3906830 w 4666862"/>
              <a:gd name="connsiteY9" fmla="*/ 783771 h 783771"/>
              <a:gd name="connsiteX10" fmla="*/ 3240136 w 4666862"/>
              <a:gd name="connsiteY10" fmla="*/ 783771 h 783771"/>
              <a:gd name="connsiteX11" fmla="*/ 2526772 w 4666862"/>
              <a:gd name="connsiteY11" fmla="*/ 783771 h 783771"/>
              <a:gd name="connsiteX12" fmla="*/ 1766741 w 4666862"/>
              <a:gd name="connsiteY12" fmla="*/ 783771 h 783771"/>
              <a:gd name="connsiteX13" fmla="*/ 1193383 w 4666862"/>
              <a:gd name="connsiteY13" fmla="*/ 783771 h 783771"/>
              <a:gd name="connsiteX14" fmla="*/ 573357 w 4666862"/>
              <a:gd name="connsiteY14" fmla="*/ 783771 h 783771"/>
              <a:gd name="connsiteX15" fmla="*/ 0 w 4666862"/>
              <a:gd name="connsiteY15" fmla="*/ 783771 h 783771"/>
              <a:gd name="connsiteX16" fmla="*/ 0 w 4666862"/>
              <a:gd name="connsiteY16" fmla="*/ 407561 h 783771"/>
              <a:gd name="connsiteX17" fmla="*/ 0 w 4666862"/>
              <a:gd name="connsiteY17" fmla="*/ 0 h 783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66862" h="783771" extrusionOk="0">
                <a:moveTo>
                  <a:pt x="0" y="0"/>
                </a:moveTo>
                <a:cubicBezTo>
                  <a:pt x="191601" y="34504"/>
                  <a:pt x="425258" y="-29831"/>
                  <a:pt x="713363" y="0"/>
                </a:cubicBezTo>
                <a:cubicBezTo>
                  <a:pt x="1001468" y="29831"/>
                  <a:pt x="1071695" y="6450"/>
                  <a:pt x="1426726" y="0"/>
                </a:cubicBezTo>
                <a:cubicBezTo>
                  <a:pt x="1781757" y="-6450"/>
                  <a:pt x="1930357" y="30536"/>
                  <a:pt x="2093421" y="0"/>
                </a:cubicBezTo>
                <a:cubicBezTo>
                  <a:pt x="2256486" y="-30536"/>
                  <a:pt x="2627363" y="9354"/>
                  <a:pt x="2853453" y="0"/>
                </a:cubicBezTo>
                <a:cubicBezTo>
                  <a:pt x="3079543" y="-9354"/>
                  <a:pt x="3188035" y="25249"/>
                  <a:pt x="3520147" y="0"/>
                </a:cubicBezTo>
                <a:cubicBezTo>
                  <a:pt x="3852259" y="-25249"/>
                  <a:pt x="4153348" y="-30249"/>
                  <a:pt x="4666862" y="0"/>
                </a:cubicBezTo>
                <a:cubicBezTo>
                  <a:pt x="4666664" y="131791"/>
                  <a:pt x="4652031" y="300476"/>
                  <a:pt x="4666862" y="399723"/>
                </a:cubicBezTo>
                <a:cubicBezTo>
                  <a:pt x="4681693" y="498970"/>
                  <a:pt x="4676987" y="598955"/>
                  <a:pt x="4666862" y="783771"/>
                </a:cubicBezTo>
                <a:cubicBezTo>
                  <a:pt x="4421449" y="808406"/>
                  <a:pt x="4283037" y="778636"/>
                  <a:pt x="3906830" y="783771"/>
                </a:cubicBezTo>
                <a:cubicBezTo>
                  <a:pt x="3530623" y="788906"/>
                  <a:pt x="3505885" y="772344"/>
                  <a:pt x="3240136" y="783771"/>
                </a:cubicBezTo>
                <a:cubicBezTo>
                  <a:pt x="2974387" y="795198"/>
                  <a:pt x="2815415" y="787128"/>
                  <a:pt x="2526772" y="783771"/>
                </a:cubicBezTo>
                <a:cubicBezTo>
                  <a:pt x="2238129" y="780414"/>
                  <a:pt x="2063070" y="784792"/>
                  <a:pt x="1766741" y="783771"/>
                </a:cubicBezTo>
                <a:cubicBezTo>
                  <a:pt x="1470412" y="782750"/>
                  <a:pt x="1367591" y="788702"/>
                  <a:pt x="1193383" y="783771"/>
                </a:cubicBezTo>
                <a:cubicBezTo>
                  <a:pt x="1019175" y="778840"/>
                  <a:pt x="718709" y="780926"/>
                  <a:pt x="573357" y="783771"/>
                </a:cubicBezTo>
                <a:cubicBezTo>
                  <a:pt x="428005" y="786616"/>
                  <a:pt x="165507" y="782908"/>
                  <a:pt x="0" y="783771"/>
                </a:cubicBezTo>
                <a:cubicBezTo>
                  <a:pt x="9472" y="655017"/>
                  <a:pt x="-17730" y="536404"/>
                  <a:pt x="0" y="407561"/>
                </a:cubicBezTo>
                <a:cubicBezTo>
                  <a:pt x="17730" y="278718"/>
                  <a:pt x="-2558" y="166133"/>
                  <a:pt x="0" y="0"/>
                </a:cubicBezTo>
                <a:close/>
              </a:path>
            </a:pathLst>
          </a:custGeom>
          <a:noFill/>
          <a:ln w="28575">
            <a:solidFill>
              <a:srgbClr val="FF0000"/>
            </a:solidFill>
            <a:extLst>
              <a:ext uri="{C807C97D-BFC1-408E-A445-0C87EB9F89A2}">
                <ask:lineSketchStyleProps xmlns:ask="http://schemas.microsoft.com/office/drawing/2018/sketchyshapes" sd="1768606573">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Tree>
    <p:extLst>
      <p:ext uri="{BB962C8B-B14F-4D97-AF65-F5344CB8AC3E}">
        <p14:creationId xmlns:p14="http://schemas.microsoft.com/office/powerpoint/2010/main" val="1629660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400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21D8DD-34CA-4237-85F0-0A493640F9BC}"/>
              </a:ext>
            </a:extLst>
          </p:cNvPr>
          <p:cNvSpPr>
            <a:spLocks noGrp="1"/>
          </p:cNvSpPr>
          <p:nvPr>
            <p:ph type="title"/>
          </p:nvPr>
        </p:nvSpPr>
        <p:spPr/>
        <p:txBody>
          <a:bodyPr>
            <a:normAutofit/>
          </a:bodyPr>
          <a:lstStyle/>
          <a:p>
            <a:r>
              <a:rPr lang="da-DK"/>
              <a:t>Medier/kanaler og deres anvendelse</a:t>
            </a:r>
          </a:p>
        </p:txBody>
      </p:sp>
      <p:graphicFrame>
        <p:nvGraphicFramePr>
          <p:cNvPr id="6" name="Objekt 5">
            <a:extLst>
              <a:ext uri="{FF2B5EF4-FFF2-40B4-BE49-F238E27FC236}">
                <a16:creationId xmlns:a16="http://schemas.microsoft.com/office/drawing/2014/main" id="{331F2B11-4300-405F-A6CB-22CE2B11767C}"/>
              </a:ext>
            </a:extLst>
          </p:cNvPr>
          <p:cNvGraphicFramePr>
            <a:graphicFrameLocks noChangeAspect="1"/>
          </p:cNvGraphicFramePr>
          <p:nvPr/>
        </p:nvGraphicFramePr>
        <p:xfrm>
          <a:off x="850582" y="1572234"/>
          <a:ext cx="10442258" cy="4523650"/>
        </p:xfrm>
        <a:graphic>
          <a:graphicData uri="http://schemas.openxmlformats.org/presentationml/2006/ole">
            <mc:AlternateContent xmlns:mc="http://schemas.openxmlformats.org/markup-compatibility/2006">
              <mc:Choice xmlns:v="urn:schemas-microsoft-com:vml" Requires="v">
                <p:oleObj r:id="rId2" imgW="13307760" imgH="5765040" progId="">
                  <p:embed/>
                </p:oleObj>
              </mc:Choice>
              <mc:Fallback>
                <p:oleObj r:id="rId2" imgW="13307760" imgH="5765040" progId="">
                  <p:embed/>
                  <p:pic>
                    <p:nvPicPr>
                      <p:cNvPr id="6" name="Objekt 5">
                        <a:extLst>
                          <a:ext uri="{FF2B5EF4-FFF2-40B4-BE49-F238E27FC236}">
                            <a16:creationId xmlns:a16="http://schemas.microsoft.com/office/drawing/2014/main" id="{331F2B11-4300-405F-A6CB-22CE2B11767C}"/>
                          </a:ext>
                        </a:extLst>
                      </p:cNvPr>
                      <p:cNvPicPr/>
                      <p:nvPr/>
                    </p:nvPicPr>
                    <p:blipFill>
                      <a:blip r:embed="rId3"/>
                      <a:stretch>
                        <a:fillRect/>
                      </a:stretch>
                    </p:blipFill>
                    <p:spPr>
                      <a:xfrm>
                        <a:off x="850582" y="1572234"/>
                        <a:ext cx="10442258" cy="4523650"/>
                      </a:xfrm>
                      <a:prstGeom prst="rect">
                        <a:avLst/>
                      </a:prstGeom>
                    </p:spPr>
                  </p:pic>
                </p:oleObj>
              </mc:Fallback>
            </mc:AlternateContent>
          </a:graphicData>
        </a:graphic>
      </p:graphicFrame>
      <p:sp>
        <p:nvSpPr>
          <p:cNvPr id="3" name="Tekstfelt 2">
            <a:extLst>
              <a:ext uri="{FF2B5EF4-FFF2-40B4-BE49-F238E27FC236}">
                <a16:creationId xmlns:a16="http://schemas.microsoft.com/office/drawing/2014/main" id="{8408AFC5-DACA-D7D0-861F-5B1047CA68AE}"/>
              </a:ext>
            </a:extLst>
          </p:cNvPr>
          <p:cNvSpPr txBox="1"/>
          <p:nvPr/>
        </p:nvSpPr>
        <p:spPr>
          <a:xfrm>
            <a:off x="4668253" y="5726552"/>
            <a:ext cx="156410" cy="369332"/>
          </a:xfrm>
          <a:prstGeom prst="rect">
            <a:avLst/>
          </a:prstGeom>
          <a:noFill/>
        </p:spPr>
        <p:txBody>
          <a:bodyPr wrap="square" rtlCol="0">
            <a:spAutoFit/>
          </a:bodyPr>
          <a:lstStyle/>
          <a:p>
            <a:r>
              <a:rPr lang="da-DK"/>
              <a:t>x</a:t>
            </a:r>
          </a:p>
        </p:txBody>
      </p:sp>
      <p:sp>
        <p:nvSpPr>
          <p:cNvPr id="4" name="Tekstfelt 3">
            <a:extLst>
              <a:ext uri="{FF2B5EF4-FFF2-40B4-BE49-F238E27FC236}">
                <a16:creationId xmlns:a16="http://schemas.microsoft.com/office/drawing/2014/main" id="{FE72FD8C-5BC4-EBE3-832F-D3287AD9B0B6}"/>
              </a:ext>
            </a:extLst>
          </p:cNvPr>
          <p:cNvSpPr txBox="1"/>
          <p:nvPr/>
        </p:nvSpPr>
        <p:spPr>
          <a:xfrm>
            <a:off x="10595811" y="5726552"/>
            <a:ext cx="156410" cy="369332"/>
          </a:xfrm>
          <a:prstGeom prst="rect">
            <a:avLst/>
          </a:prstGeom>
          <a:noFill/>
        </p:spPr>
        <p:txBody>
          <a:bodyPr wrap="square" rtlCol="0">
            <a:spAutoFit/>
          </a:bodyPr>
          <a:lstStyle/>
          <a:p>
            <a:r>
              <a:rPr lang="da-DK"/>
              <a:t>x</a:t>
            </a:r>
          </a:p>
        </p:txBody>
      </p:sp>
    </p:spTree>
    <p:extLst>
      <p:ext uri="{BB962C8B-B14F-4D97-AF65-F5344CB8AC3E}">
        <p14:creationId xmlns:p14="http://schemas.microsoft.com/office/powerpoint/2010/main" val="16117757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E7CC6D3-7D19-FE7D-86FA-353AC8D87E05}"/>
              </a:ext>
            </a:extLst>
          </p:cNvPr>
          <p:cNvSpPr>
            <a:spLocks noGrp="1"/>
          </p:cNvSpPr>
          <p:nvPr>
            <p:ph type="title"/>
          </p:nvPr>
        </p:nvSpPr>
        <p:spPr/>
        <p:txBody>
          <a:bodyPr/>
          <a:lstStyle/>
          <a:p>
            <a:r>
              <a:rPr lang="da-DK"/>
              <a:t>Kommunikationsformer på SoMe</a:t>
            </a:r>
          </a:p>
        </p:txBody>
      </p:sp>
      <p:graphicFrame>
        <p:nvGraphicFramePr>
          <p:cNvPr id="6" name="Tabel">
            <a:extLst>
              <a:ext uri="{FF2B5EF4-FFF2-40B4-BE49-F238E27FC236}">
                <a16:creationId xmlns:a16="http://schemas.microsoft.com/office/drawing/2014/main" id="{562D548A-CD96-608E-0F5E-7773512E1800}"/>
              </a:ext>
            </a:extLst>
          </p:cNvPr>
          <p:cNvGraphicFramePr/>
          <p:nvPr/>
        </p:nvGraphicFramePr>
        <p:xfrm>
          <a:off x="838200" y="1868675"/>
          <a:ext cx="10673928" cy="4372868"/>
        </p:xfrm>
        <a:graphic>
          <a:graphicData uri="http://schemas.openxmlformats.org/drawingml/2006/table">
            <a:tbl>
              <a:tblPr bandRow="1"/>
              <a:tblGrid>
                <a:gridCol w="1822881">
                  <a:extLst>
                    <a:ext uri="{9D8B030D-6E8A-4147-A177-3AD203B41FA5}">
                      <a16:colId xmlns:a16="http://schemas.microsoft.com/office/drawing/2014/main" val="20000"/>
                    </a:ext>
                  </a:extLst>
                </a:gridCol>
                <a:gridCol w="1144437">
                  <a:extLst>
                    <a:ext uri="{9D8B030D-6E8A-4147-A177-3AD203B41FA5}">
                      <a16:colId xmlns:a16="http://schemas.microsoft.com/office/drawing/2014/main" val="20001"/>
                    </a:ext>
                  </a:extLst>
                </a:gridCol>
                <a:gridCol w="1210235">
                  <a:extLst>
                    <a:ext uri="{9D8B030D-6E8A-4147-A177-3AD203B41FA5}">
                      <a16:colId xmlns:a16="http://schemas.microsoft.com/office/drawing/2014/main" val="20002"/>
                    </a:ext>
                  </a:extLst>
                </a:gridCol>
                <a:gridCol w="1667435">
                  <a:extLst>
                    <a:ext uri="{9D8B030D-6E8A-4147-A177-3AD203B41FA5}">
                      <a16:colId xmlns:a16="http://schemas.microsoft.com/office/drawing/2014/main" val="20003"/>
                    </a:ext>
                  </a:extLst>
                </a:gridCol>
                <a:gridCol w="3043504">
                  <a:extLst>
                    <a:ext uri="{9D8B030D-6E8A-4147-A177-3AD203B41FA5}">
                      <a16:colId xmlns:a16="http://schemas.microsoft.com/office/drawing/2014/main" val="20004"/>
                    </a:ext>
                  </a:extLst>
                </a:gridCol>
                <a:gridCol w="1785436">
                  <a:extLst>
                    <a:ext uri="{9D8B030D-6E8A-4147-A177-3AD203B41FA5}">
                      <a16:colId xmlns:a16="http://schemas.microsoft.com/office/drawing/2014/main" val="20005"/>
                    </a:ext>
                  </a:extLst>
                </a:gridCol>
              </a:tblGrid>
              <a:tr h="469806">
                <a:tc>
                  <a:txBody>
                    <a:bodyPr/>
                    <a:lstStyle/>
                    <a:p>
                      <a:pPr defTabSz="914400">
                        <a:defRPr sz="2600"/>
                      </a:pPr>
                      <a:endParaRPr/>
                    </a:p>
                  </a:txBody>
                  <a:tcPr marL="52070" marR="52070" marT="52070" marB="52070" anchor="ctr" horzOverflow="overflow"/>
                </a:tc>
                <a:tc>
                  <a:txBody>
                    <a:bodyPr/>
                    <a:lstStyle/>
                    <a:p>
                      <a:pPr defTabSz="457200"/>
                      <a:r>
                        <a:rPr sz="2493" b="1">
                          <a:latin typeface="Helvetica Neue"/>
                          <a:ea typeface="Helvetica Neue"/>
                          <a:cs typeface="Helvetica Neue"/>
                          <a:sym typeface="Helvetica Neue"/>
                        </a:rPr>
                        <a:t>Posts</a:t>
                      </a:r>
                    </a:p>
                  </a:txBody>
                  <a:tcPr marL="52070" marR="52070" marT="52070" marB="52070" anchor="ctr" horzOverflow="overflow"/>
                </a:tc>
                <a:tc>
                  <a:txBody>
                    <a:bodyPr/>
                    <a:lstStyle/>
                    <a:p>
                      <a:pPr defTabSz="457200"/>
                      <a:r>
                        <a:rPr sz="2493" b="1">
                          <a:latin typeface="Helvetica Neue"/>
                          <a:ea typeface="Helvetica Neue"/>
                          <a:cs typeface="Helvetica Neue"/>
                          <a:sym typeface="Helvetica Neue"/>
                        </a:rPr>
                        <a:t>Stories</a:t>
                      </a:r>
                    </a:p>
                  </a:txBody>
                  <a:tcPr marL="52070" marR="52070" marT="52070" marB="52070" anchor="ctr" horzOverflow="overflow"/>
                </a:tc>
                <a:tc>
                  <a:txBody>
                    <a:bodyPr/>
                    <a:lstStyle/>
                    <a:p>
                      <a:pPr defTabSz="457200"/>
                      <a:r>
                        <a:rPr sz="2493" b="1">
                          <a:latin typeface="Helvetica Neue"/>
                          <a:ea typeface="Helvetica Neue"/>
                          <a:cs typeface="Helvetica Neue"/>
                          <a:sym typeface="Helvetica Neue"/>
                        </a:rPr>
                        <a:t>Live video</a:t>
                      </a:r>
                    </a:p>
                  </a:txBody>
                  <a:tcPr marL="52070" marR="52070" marT="52070" marB="52070" anchor="ctr" horzOverflow="overflow"/>
                </a:tc>
                <a:tc>
                  <a:txBody>
                    <a:bodyPr/>
                    <a:lstStyle/>
                    <a:p>
                      <a:pPr defTabSz="457200"/>
                      <a:r>
                        <a:rPr sz="2493" b="1">
                          <a:latin typeface="Helvetica Neue"/>
                          <a:ea typeface="Helvetica Neue"/>
                          <a:cs typeface="Helvetica Neue"/>
                          <a:sym typeface="Helvetica Neue"/>
                        </a:rPr>
                        <a:t>Short video </a:t>
                      </a:r>
                      <a:r>
                        <a:rPr lang="da-DK" sz="2493" b="1">
                          <a:latin typeface="Helvetica Neue"/>
                          <a:ea typeface="Helvetica Neue"/>
                          <a:cs typeface="Helvetica Neue"/>
                          <a:sym typeface="Helvetica Neue"/>
                        </a:rPr>
                        <a:t>+</a:t>
                      </a:r>
                      <a:r>
                        <a:rPr sz="2493" b="1">
                          <a:latin typeface="Helvetica Neue"/>
                          <a:ea typeface="Helvetica Neue"/>
                          <a:cs typeface="Helvetica Neue"/>
                          <a:sym typeface="Helvetica Neue"/>
                        </a:rPr>
                        <a:t>music</a:t>
                      </a:r>
                    </a:p>
                  </a:txBody>
                  <a:tcPr marL="52070" marR="52070" marT="52070" marB="52070" anchor="ctr" horzOverflow="overflow"/>
                </a:tc>
                <a:tc>
                  <a:txBody>
                    <a:bodyPr/>
                    <a:lstStyle/>
                    <a:p>
                      <a:pPr defTabSz="457200"/>
                      <a:r>
                        <a:rPr sz="2493" b="1">
                          <a:latin typeface="Helvetica Neue"/>
                          <a:ea typeface="Helvetica Neue"/>
                          <a:cs typeface="Helvetica Neue"/>
                          <a:sym typeface="Helvetica Neue"/>
                        </a:rPr>
                        <a:t>DM/chat</a:t>
                      </a:r>
                    </a:p>
                  </a:txBody>
                  <a:tcPr marL="52070" marR="52070" marT="52070" marB="52070" anchor="ctr" horzOverflow="overflow"/>
                </a:tc>
                <a:extLst>
                  <a:ext uri="{0D108BD9-81ED-4DB2-BD59-A6C34878D82A}">
                    <a16:rowId xmlns:a16="http://schemas.microsoft.com/office/drawing/2014/main" val="10000"/>
                  </a:ext>
                </a:extLst>
              </a:tr>
              <a:tr h="442153">
                <a:tc>
                  <a:txBody>
                    <a:bodyPr/>
                    <a:lstStyle/>
                    <a:p>
                      <a:pPr defTabSz="457200"/>
                      <a:r>
                        <a:rPr sz="2493" b="1">
                          <a:latin typeface="Helvetica Neue"/>
                          <a:ea typeface="Helvetica Neue"/>
                          <a:cs typeface="Helvetica Neue"/>
                          <a:sym typeface="Helvetica Neue"/>
                        </a:rPr>
                        <a:t>Facebook</a:t>
                      </a:r>
                    </a:p>
                  </a:txBody>
                  <a:tcPr marL="52070" marR="52070" marT="52070" marB="52070" anchor="ctr" horzOverflow="overflow"/>
                </a:tc>
                <a:tc>
                  <a:txBody>
                    <a:bodyPr/>
                    <a:lstStyle/>
                    <a:p>
                      <a:pPr defTabSz="457200"/>
                      <a:r>
                        <a:rPr sz="2493">
                          <a:latin typeface="Times Roman"/>
                          <a:ea typeface="Times Roman"/>
                          <a:cs typeface="Times Roman"/>
                          <a:sym typeface="Times Roman"/>
                        </a:rPr>
                        <a:t>🍭</a:t>
                      </a:r>
                    </a:p>
                  </a:txBody>
                  <a:tcPr marL="52070" marR="52070" marT="52070" marB="52070" anchor="ctr" horzOverflow="overflow"/>
                </a:tc>
                <a:tc>
                  <a:txBody>
                    <a:bodyPr/>
                    <a:lstStyle/>
                    <a:p>
                      <a:pPr defTabSz="457200"/>
                      <a:r>
                        <a:rPr sz="2493">
                          <a:latin typeface="Times Roman"/>
                          <a:ea typeface="Times Roman"/>
                          <a:cs typeface="Times Roman"/>
                          <a:sym typeface="Times Roman"/>
                        </a:rPr>
                        <a:t>👍</a:t>
                      </a:r>
                    </a:p>
                  </a:txBody>
                  <a:tcPr marL="52070" marR="52070" marT="52070" marB="52070" anchor="ctr" horzOverflow="overflow"/>
                </a:tc>
                <a:tc>
                  <a:txBody>
                    <a:bodyPr/>
                    <a:lstStyle/>
                    <a:p>
                      <a:pPr defTabSz="457200"/>
                      <a:r>
                        <a:rPr sz="2493">
                          <a:latin typeface="Times Roman"/>
                          <a:ea typeface="Times Roman"/>
                          <a:cs typeface="Times Roman"/>
                          <a:sym typeface="Times Roman"/>
                        </a:rPr>
                        <a:t>🎃</a:t>
                      </a:r>
                    </a:p>
                  </a:txBody>
                  <a:tcPr marL="52070" marR="52070" marT="52070" marB="52070" anchor="ctr" horzOverflow="overflow"/>
                </a:tc>
                <a:tc>
                  <a:txBody>
                    <a:bodyPr/>
                    <a:lstStyle/>
                    <a:p>
                      <a:pPr defTabSz="457200"/>
                      <a:r>
                        <a:rPr sz="2493">
                          <a:latin typeface="Times Roman"/>
                          <a:ea typeface="Times Roman"/>
                          <a:cs typeface="Times Roman"/>
                          <a:sym typeface="Times Roman"/>
                        </a:rPr>
                        <a:t>-</a:t>
                      </a:r>
                    </a:p>
                  </a:txBody>
                  <a:tcPr marL="52070" marR="52070" marT="52070" marB="52070" anchor="ctr" horzOverflow="overflow"/>
                </a:tc>
                <a:tc>
                  <a:txBody>
                    <a:bodyPr/>
                    <a:lstStyle/>
                    <a:p>
                      <a:pPr defTabSz="457200"/>
                      <a:r>
                        <a:rPr sz="2493">
                          <a:latin typeface="Times Roman"/>
                          <a:ea typeface="Times Roman"/>
                          <a:cs typeface="Times Roman"/>
                          <a:sym typeface="Times Roman"/>
                        </a:rPr>
                        <a:t>👻</a:t>
                      </a:r>
                    </a:p>
                  </a:txBody>
                  <a:tcPr marL="52070" marR="52070" marT="52070" marB="52070" anchor="ctr" horzOverflow="overflow"/>
                </a:tc>
                <a:extLst>
                  <a:ext uri="{0D108BD9-81ED-4DB2-BD59-A6C34878D82A}">
                    <a16:rowId xmlns:a16="http://schemas.microsoft.com/office/drawing/2014/main" val="10001"/>
                  </a:ext>
                </a:extLst>
              </a:tr>
              <a:tr h="442153">
                <a:tc>
                  <a:txBody>
                    <a:bodyPr/>
                    <a:lstStyle/>
                    <a:p>
                      <a:pPr defTabSz="457200"/>
                      <a:r>
                        <a:rPr sz="2493" b="1">
                          <a:latin typeface="Helvetica Neue"/>
                          <a:ea typeface="Helvetica Neue"/>
                          <a:cs typeface="Helvetica Neue"/>
                          <a:sym typeface="Helvetica Neue"/>
                        </a:rPr>
                        <a:t>Instagram</a:t>
                      </a:r>
                    </a:p>
                  </a:txBody>
                  <a:tcPr marL="52070" marR="52070" marT="52070" marB="52070" anchor="ctr" horzOverflow="overflow"/>
                </a:tc>
                <a:tc>
                  <a:txBody>
                    <a:bodyPr/>
                    <a:lstStyle/>
                    <a:p>
                      <a:pPr defTabSz="457200"/>
                      <a:r>
                        <a:rPr sz="2493">
                          <a:latin typeface="Times Roman"/>
                          <a:ea typeface="Times Roman"/>
                          <a:cs typeface="Times Roman"/>
                          <a:sym typeface="Times Roman"/>
                        </a:rPr>
                        <a:t>🍭</a:t>
                      </a:r>
                    </a:p>
                  </a:txBody>
                  <a:tcPr marL="52070" marR="52070" marT="52070" marB="52070" anchor="ctr" horzOverflow="overflow"/>
                </a:tc>
                <a:tc>
                  <a:txBody>
                    <a:bodyPr/>
                    <a:lstStyle/>
                    <a:p>
                      <a:pPr defTabSz="457200"/>
                      <a:r>
                        <a:rPr sz="2493">
                          <a:latin typeface="Times Roman"/>
                          <a:ea typeface="Times Roman"/>
                          <a:cs typeface="Times Roman"/>
                          <a:sym typeface="Times Roman"/>
                        </a:rPr>
                        <a:t>👍</a:t>
                      </a:r>
                    </a:p>
                  </a:txBody>
                  <a:tcPr marL="52070" marR="52070" marT="52070" marB="52070" anchor="ctr" horzOverflow="overflow"/>
                </a:tc>
                <a:tc>
                  <a:txBody>
                    <a:bodyPr/>
                    <a:lstStyle/>
                    <a:p>
                      <a:pPr defTabSz="457200"/>
                      <a:r>
                        <a:rPr sz="2493">
                          <a:latin typeface="Times Roman"/>
                          <a:ea typeface="Times Roman"/>
                          <a:cs typeface="Times Roman"/>
                          <a:sym typeface="Times Roman"/>
                        </a:rPr>
                        <a:t>🎃</a:t>
                      </a:r>
                    </a:p>
                  </a:txBody>
                  <a:tcPr marL="52070" marR="52070" marT="52070" marB="52070" anchor="ctr" horzOverflow="overflow"/>
                </a:tc>
                <a:tc>
                  <a:txBody>
                    <a:bodyPr/>
                    <a:lstStyle/>
                    <a:p>
                      <a:pPr defTabSz="457200"/>
                      <a:r>
                        <a:rPr sz="2493">
                          <a:latin typeface="Helvetica Neue"/>
                          <a:ea typeface="Helvetica Neue"/>
                          <a:cs typeface="Helvetica Neue"/>
                          <a:sym typeface="Helvetica Neue"/>
                        </a:rPr>
                        <a:t>Reels</a:t>
                      </a:r>
                    </a:p>
                  </a:txBody>
                  <a:tcPr marL="52070" marR="52070" marT="52070" marB="52070" anchor="ctr" horzOverflow="overflow"/>
                </a:tc>
                <a:tc>
                  <a:txBody>
                    <a:bodyPr/>
                    <a:lstStyle/>
                    <a:p>
                      <a:pPr defTabSz="457200"/>
                      <a:r>
                        <a:rPr sz="2493">
                          <a:latin typeface="Times Roman"/>
                          <a:ea typeface="Times Roman"/>
                          <a:cs typeface="Times Roman"/>
                          <a:sym typeface="Times Roman"/>
                        </a:rPr>
                        <a:t>👻</a:t>
                      </a:r>
                    </a:p>
                  </a:txBody>
                  <a:tcPr marL="52070" marR="52070" marT="52070" marB="52070" anchor="ctr" horzOverflow="overflow"/>
                </a:tc>
                <a:extLst>
                  <a:ext uri="{0D108BD9-81ED-4DB2-BD59-A6C34878D82A}">
                    <a16:rowId xmlns:a16="http://schemas.microsoft.com/office/drawing/2014/main" val="10002"/>
                  </a:ext>
                </a:extLst>
              </a:tr>
              <a:tr h="442153">
                <a:tc>
                  <a:txBody>
                    <a:bodyPr/>
                    <a:lstStyle/>
                    <a:p>
                      <a:pPr defTabSz="457200"/>
                      <a:r>
                        <a:rPr sz="2493" b="1">
                          <a:latin typeface="Helvetica Neue"/>
                          <a:ea typeface="Helvetica Neue"/>
                          <a:cs typeface="Helvetica Neue"/>
                          <a:sym typeface="Helvetica Neue"/>
                        </a:rPr>
                        <a:t>YouTube</a:t>
                      </a:r>
                    </a:p>
                  </a:txBody>
                  <a:tcPr marL="52070" marR="52070" marT="52070" marB="52070" anchor="ctr" horzOverflow="overflow"/>
                </a:tc>
                <a:tc>
                  <a:txBody>
                    <a:bodyPr/>
                    <a:lstStyle/>
                    <a:p>
                      <a:pPr defTabSz="457200"/>
                      <a:r>
                        <a:rPr sz="2493">
                          <a:latin typeface="Times Roman"/>
                          <a:ea typeface="Times Roman"/>
                          <a:cs typeface="Times Roman"/>
                          <a:sym typeface="Times Roman"/>
                        </a:rPr>
                        <a:t>🍭</a:t>
                      </a:r>
                    </a:p>
                  </a:txBody>
                  <a:tcPr marL="52070" marR="52070" marT="52070" marB="52070" anchor="ctr" horzOverflow="overflow"/>
                </a:tc>
                <a:tc>
                  <a:txBody>
                    <a:bodyPr/>
                    <a:lstStyle/>
                    <a:p>
                      <a:pPr defTabSz="457200"/>
                      <a:r>
                        <a:rPr sz="2493">
                          <a:latin typeface="Times Roman"/>
                          <a:ea typeface="Times Roman"/>
                          <a:cs typeface="Times Roman"/>
                          <a:sym typeface="Times Roman"/>
                        </a:rPr>
                        <a:t>👍</a:t>
                      </a:r>
                    </a:p>
                  </a:txBody>
                  <a:tcPr marL="52070" marR="52070" marT="52070" marB="52070" anchor="ctr" horzOverflow="overflow"/>
                </a:tc>
                <a:tc>
                  <a:txBody>
                    <a:bodyPr/>
                    <a:lstStyle/>
                    <a:p>
                      <a:pPr defTabSz="457200"/>
                      <a:r>
                        <a:rPr sz="2493">
                          <a:latin typeface="Times Roman"/>
                          <a:ea typeface="Times Roman"/>
                          <a:cs typeface="Times Roman"/>
                          <a:sym typeface="Times Roman"/>
                        </a:rPr>
                        <a:t>🎃</a:t>
                      </a:r>
                    </a:p>
                  </a:txBody>
                  <a:tcPr marL="52070" marR="52070" marT="52070" marB="52070" anchor="ctr" horzOverflow="overflow"/>
                </a:tc>
                <a:tc>
                  <a:txBody>
                    <a:bodyPr/>
                    <a:lstStyle/>
                    <a:p>
                      <a:pPr defTabSz="457200"/>
                      <a:r>
                        <a:rPr sz="2493">
                          <a:latin typeface="Helvetica Neue"/>
                          <a:ea typeface="Helvetica Neue"/>
                          <a:cs typeface="Helvetica Neue"/>
                          <a:sym typeface="Helvetica Neue"/>
                        </a:rPr>
                        <a:t>Shorts</a:t>
                      </a:r>
                    </a:p>
                  </a:txBody>
                  <a:tcPr marL="52070" marR="52070" marT="52070" marB="52070" anchor="ctr" horzOverflow="overflow"/>
                </a:tc>
                <a:tc>
                  <a:txBody>
                    <a:bodyPr/>
                    <a:lstStyle/>
                    <a:p>
                      <a:pPr defTabSz="457200"/>
                      <a:r>
                        <a:rPr sz="2493">
                          <a:latin typeface="Times Roman"/>
                          <a:ea typeface="Times Roman"/>
                          <a:cs typeface="Times Roman"/>
                          <a:sym typeface="Times Roman"/>
                        </a:rPr>
                        <a:t>-</a:t>
                      </a:r>
                    </a:p>
                  </a:txBody>
                  <a:tcPr marL="52070" marR="52070" marT="52070" marB="52070" anchor="ctr" horzOverflow="overflow"/>
                </a:tc>
                <a:extLst>
                  <a:ext uri="{0D108BD9-81ED-4DB2-BD59-A6C34878D82A}">
                    <a16:rowId xmlns:a16="http://schemas.microsoft.com/office/drawing/2014/main" val="10003"/>
                  </a:ext>
                </a:extLst>
              </a:tr>
              <a:tr h="442153">
                <a:tc>
                  <a:txBody>
                    <a:bodyPr/>
                    <a:lstStyle/>
                    <a:p>
                      <a:pPr defTabSz="457200"/>
                      <a:r>
                        <a:rPr lang="da-DK" sz="2493" b="1">
                          <a:latin typeface="Helvetica Neue"/>
                          <a:ea typeface="Helvetica Neue"/>
                          <a:cs typeface="Helvetica Neue"/>
                          <a:sym typeface="Helvetica Neue"/>
                        </a:rPr>
                        <a:t>LinkedIn</a:t>
                      </a:r>
                    </a:p>
                  </a:txBody>
                  <a:tcPr marL="52070" marR="52070" marT="52070" marB="52070" anchor="ctr" horzOverflow="overflow"/>
                </a:tc>
                <a:tc>
                  <a:txBody>
                    <a:bodyPr/>
                    <a:lstStyle/>
                    <a:p>
                      <a:pPr defTabSz="457200"/>
                      <a:r>
                        <a:rPr lang="da-DK" sz="2493">
                          <a:latin typeface="Times Roman"/>
                          <a:ea typeface="Times Roman"/>
                          <a:cs typeface="Times Roman"/>
                          <a:sym typeface="Times Roman"/>
                        </a:rPr>
                        <a:t>🍭</a:t>
                      </a:r>
                    </a:p>
                  </a:txBody>
                  <a:tcPr marL="52070" marR="52070" marT="52070" marB="52070" anchor="ctr" horzOverflow="overflow"/>
                </a:tc>
                <a:tc>
                  <a:txBody>
                    <a:bodyPr/>
                    <a:lstStyle/>
                    <a:p>
                      <a:pPr defTabSz="457200"/>
                      <a:r>
                        <a:rPr lang="da-DK" sz="2493">
                          <a:latin typeface="Times Roman"/>
                          <a:ea typeface="Times Roman"/>
                          <a:cs typeface="Times Roman"/>
                          <a:sym typeface="Times Roman"/>
                        </a:rPr>
                        <a:t>(👍)</a:t>
                      </a:r>
                    </a:p>
                  </a:txBody>
                  <a:tcPr marL="52070" marR="52070" marT="52070" marB="52070" anchor="ctr" horzOverflow="overflow"/>
                </a:tc>
                <a:tc>
                  <a:txBody>
                    <a:bodyPr/>
                    <a:lstStyle/>
                    <a:p>
                      <a:pPr defTabSz="457200"/>
                      <a:r>
                        <a:rPr lang="da-DK" sz="2493">
                          <a:latin typeface="Times Roman"/>
                          <a:ea typeface="Times Roman"/>
                          <a:cs typeface="Times Roman"/>
                          <a:sym typeface="Times Roman"/>
                        </a:rPr>
                        <a:t>🎃</a:t>
                      </a:r>
                    </a:p>
                  </a:txBody>
                  <a:tcPr marL="52070" marR="52070" marT="52070" marB="52070" anchor="ctr" horzOverflow="overflow"/>
                </a:tc>
                <a:tc>
                  <a:txBody>
                    <a:bodyPr/>
                    <a:lstStyle/>
                    <a:p>
                      <a:pPr defTabSz="457200"/>
                      <a:r>
                        <a:rPr lang="da-DK" sz="2493">
                          <a:latin typeface="Times Roman"/>
                          <a:ea typeface="Times Roman"/>
                          <a:cs typeface="Times Roman"/>
                          <a:sym typeface="Times Roman"/>
                        </a:rPr>
                        <a:t>-</a:t>
                      </a:r>
                    </a:p>
                  </a:txBody>
                  <a:tcPr marL="52070" marR="52070" marT="52070" marB="52070" anchor="ctr" horzOverflow="overflow"/>
                </a:tc>
                <a:tc>
                  <a:txBody>
                    <a:bodyPr/>
                    <a:lstStyle/>
                    <a:p>
                      <a:pPr defTabSz="457200"/>
                      <a:r>
                        <a:rPr lang="da-DK" sz="2493">
                          <a:latin typeface="Times Roman"/>
                          <a:ea typeface="Times Roman"/>
                          <a:cs typeface="Times Roman"/>
                          <a:sym typeface="Times Roman"/>
                        </a:rPr>
                        <a:t>👻</a:t>
                      </a:r>
                    </a:p>
                  </a:txBody>
                  <a:tcPr marL="52070" marR="52070" marT="52070" marB="52070" anchor="ctr" horzOverflow="overflow"/>
                </a:tc>
                <a:extLst>
                  <a:ext uri="{0D108BD9-81ED-4DB2-BD59-A6C34878D82A}">
                    <a16:rowId xmlns:a16="http://schemas.microsoft.com/office/drawing/2014/main" val="10004"/>
                  </a:ext>
                </a:extLst>
              </a:tr>
              <a:tr h="442153">
                <a:tc>
                  <a:txBody>
                    <a:bodyPr/>
                    <a:lstStyle/>
                    <a:p>
                      <a:pPr defTabSz="457200"/>
                      <a:endParaRPr sz="2493" b="1">
                        <a:latin typeface="Helvetica Neue"/>
                        <a:ea typeface="Helvetica Neue"/>
                        <a:cs typeface="Helvetica Neue"/>
                        <a:sym typeface="Helvetica Neue"/>
                      </a:endParaRPr>
                    </a:p>
                  </a:txBody>
                  <a:tcPr marL="52070" marR="52070" marT="52070" marB="52070" anchor="ctr" horzOverflow="overflow"/>
                </a:tc>
                <a:tc>
                  <a:txBody>
                    <a:bodyPr/>
                    <a:lstStyle/>
                    <a:p>
                      <a:pPr defTabSz="457200"/>
                      <a:endParaRPr sz="2493">
                        <a:latin typeface="Times Roman"/>
                        <a:ea typeface="Times Roman"/>
                        <a:cs typeface="Times Roman"/>
                        <a:sym typeface="Times Roman"/>
                      </a:endParaRPr>
                    </a:p>
                  </a:txBody>
                  <a:tcPr marL="52070" marR="52070" marT="52070" marB="52070" anchor="ctr" horzOverflow="overflow"/>
                </a:tc>
                <a:tc>
                  <a:txBody>
                    <a:bodyPr/>
                    <a:lstStyle/>
                    <a:p>
                      <a:pPr defTabSz="457200"/>
                      <a:endParaRPr sz="2493">
                        <a:latin typeface="Apple Color Emoji"/>
                        <a:ea typeface="Apple Color Emoji"/>
                        <a:cs typeface="Apple Color Emoji"/>
                        <a:sym typeface="Apple Color Emoji"/>
                      </a:endParaRPr>
                    </a:p>
                  </a:txBody>
                  <a:tcPr marL="52070" marR="52070" marT="52070" marB="52070" anchor="ctr" horzOverflow="overflow"/>
                </a:tc>
                <a:tc>
                  <a:txBody>
                    <a:bodyPr/>
                    <a:lstStyle/>
                    <a:p>
                      <a:pPr defTabSz="457200"/>
                      <a:endParaRPr sz="2493">
                        <a:latin typeface="Times Roman"/>
                        <a:ea typeface="Times Roman"/>
                        <a:cs typeface="Times Roman"/>
                        <a:sym typeface="Times Roman"/>
                      </a:endParaRPr>
                    </a:p>
                  </a:txBody>
                  <a:tcPr marL="52070" marR="52070" marT="52070" marB="52070" anchor="ctr" horzOverflow="overflow"/>
                </a:tc>
                <a:tc>
                  <a:txBody>
                    <a:bodyPr/>
                    <a:lstStyle/>
                    <a:p>
                      <a:pPr defTabSz="457200"/>
                      <a:endParaRPr sz="2493" b="1">
                        <a:latin typeface="Helvetica Neue"/>
                        <a:ea typeface="Helvetica Neue"/>
                        <a:cs typeface="Helvetica Neue"/>
                        <a:sym typeface="Helvetica Neue"/>
                      </a:endParaRPr>
                    </a:p>
                  </a:txBody>
                  <a:tcPr marL="52070" marR="52070" marT="52070" marB="52070" anchor="ctr" horzOverflow="overflow"/>
                </a:tc>
                <a:tc>
                  <a:txBody>
                    <a:bodyPr/>
                    <a:lstStyle/>
                    <a:p>
                      <a:pPr defTabSz="457200"/>
                      <a:endParaRPr sz="2493">
                        <a:latin typeface="Times Roman"/>
                        <a:ea typeface="Times Roman"/>
                        <a:cs typeface="Times Roman"/>
                        <a:sym typeface="Times Roman"/>
                      </a:endParaRPr>
                    </a:p>
                  </a:txBody>
                  <a:tcPr marL="52070" marR="52070" marT="52070" marB="52070" anchor="ctr" horzOverflow="overflow"/>
                </a:tc>
                <a:extLst>
                  <a:ext uri="{0D108BD9-81ED-4DB2-BD59-A6C34878D82A}">
                    <a16:rowId xmlns:a16="http://schemas.microsoft.com/office/drawing/2014/main" val="10005"/>
                  </a:ext>
                </a:extLst>
              </a:tr>
              <a:tr h="442153">
                <a:tc>
                  <a:txBody>
                    <a:bodyPr/>
                    <a:lstStyle/>
                    <a:p>
                      <a:pPr defTabSz="457200"/>
                      <a:endParaRPr lang="da-DK" sz="2493" b="1">
                        <a:latin typeface="Helvetica Neue"/>
                        <a:ea typeface="Helvetica Neue"/>
                        <a:cs typeface="Helvetica Neue"/>
                        <a:sym typeface="Helvetica Neue"/>
                      </a:endParaRPr>
                    </a:p>
                  </a:txBody>
                  <a:tcPr marL="52070" marR="52070" marT="52070" marB="52070" anchor="ctr" horzOverflow="overflow"/>
                </a:tc>
                <a:tc>
                  <a:txBody>
                    <a:bodyPr/>
                    <a:lstStyle/>
                    <a:p>
                      <a:pPr defTabSz="457200"/>
                      <a:endParaRPr lang="da-DK" sz="2493">
                        <a:latin typeface="Times Roman"/>
                        <a:ea typeface="Times Roman"/>
                        <a:cs typeface="Times Roman"/>
                        <a:sym typeface="Times Roman"/>
                      </a:endParaRPr>
                    </a:p>
                  </a:txBody>
                  <a:tcPr marL="52070" marR="52070" marT="52070" marB="52070" anchor="ctr" horzOverflow="overflow"/>
                </a:tc>
                <a:tc>
                  <a:txBody>
                    <a:bodyPr/>
                    <a:lstStyle/>
                    <a:p>
                      <a:pPr defTabSz="457200"/>
                      <a:endParaRPr lang="da-DK" sz="2493">
                        <a:latin typeface="Times Roman"/>
                        <a:ea typeface="Times Roman"/>
                        <a:cs typeface="Times Roman"/>
                        <a:sym typeface="Times Roman"/>
                      </a:endParaRPr>
                    </a:p>
                  </a:txBody>
                  <a:tcPr marL="52070" marR="52070" marT="52070" marB="52070" anchor="ctr" horzOverflow="overflow"/>
                </a:tc>
                <a:tc>
                  <a:txBody>
                    <a:bodyPr/>
                    <a:lstStyle/>
                    <a:p>
                      <a:pPr defTabSz="457200"/>
                      <a:endParaRPr lang="da-DK" sz="2493">
                        <a:latin typeface="Times Roman"/>
                        <a:ea typeface="Times Roman"/>
                        <a:cs typeface="Times Roman"/>
                        <a:sym typeface="Times Roman"/>
                      </a:endParaRPr>
                    </a:p>
                  </a:txBody>
                  <a:tcPr marL="52070" marR="52070" marT="52070" marB="52070" anchor="ctr" horzOverflow="overflow"/>
                </a:tc>
                <a:tc>
                  <a:txBody>
                    <a:bodyPr/>
                    <a:lstStyle/>
                    <a:p>
                      <a:pPr defTabSz="457200"/>
                      <a:endParaRPr lang="da-DK" sz="2493">
                        <a:latin typeface="Times Roman"/>
                        <a:ea typeface="Times Roman"/>
                        <a:cs typeface="Times Roman"/>
                        <a:sym typeface="Times Roman"/>
                      </a:endParaRPr>
                    </a:p>
                  </a:txBody>
                  <a:tcPr marL="52070" marR="52070" marT="52070" marB="52070" anchor="ctr" horzOverflow="overflow"/>
                </a:tc>
                <a:tc>
                  <a:txBody>
                    <a:bodyPr/>
                    <a:lstStyle/>
                    <a:p>
                      <a:pPr defTabSz="457200"/>
                      <a:endParaRPr lang="da-DK" sz="2493">
                        <a:latin typeface="Times Roman"/>
                        <a:ea typeface="Times Roman"/>
                        <a:cs typeface="Times Roman"/>
                        <a:sym typeface="Times Roman"/>
                      </a:endParaRPr>
                    </a:p>
                  </a:txBody>
                  <a:tcPr marL="52070" marR="52070" marT="52070" marB="52070" anchor="ctr" horzOverflow="overflow"/>
                </a:tc>
                <a:extLst>
                  <a:ext uri="{0D108BD9-81ED-4DB2-BD59-A6C34878D82A}">
                    <a16:rowId xmlns:a16="http://schemas.microsoft.com/office/drawing/2014/main" val="10006"/>
                  </a:ext>
                </a:extLst>
              </a:tr>
              <a:tr h="442153">
                <a:tc>
                  <a:txBody>
                    <a:bodyPr/>
                    <a:lstStyle/>
                    <a:p>
                      <a:pPr defTabSz="457200"/>
                      <a:endParaRPr sz="2493" b="1">
                        <a:latin typeface="Helvetica Neue"/>
                        <a:ea typeface="Helvetica Neue"/>
                        <a:cs typeface="Helvetica Neue"/>
                        <a:sym typeface="Helvetica Neue"/>
                      </a:endParaRPr>
                    </a:p>
                  </a:txBody>
                  <a:tcPr marL="52070" marR="52070" marT="52070" marB="52070" anchor="ctr" horzOverflow="overflow"/>
                </a:tc>
                <a:tc>
                  <a:txBody>
                    <a:bodyPr/>
                    <a:lstStyle/>
                    <a:p>
                      <a:pPr defTabSz="457200"/>
                      <a:endParaRPr sz="2493">
                        <a:latin typeface="Times Roman"/>
                        <a:ea typeface="Times Roman"/>
                        <a:cs typeface="Times Roman"/>
                        <a:sym typeface="Times Roman"/>
                      </a:endParaRPr>
                    </a:p>
                  </a:txBody>
                  <a:tcPr marL="52070" marR="52070" marT="52070" marB="52070" anchor="ctr" horzOverflow="overflow"/>
                </a:tc>
                <a:tc>
                  <a:txBody>
                    <a:bodyPr/>
                    <a:lstStyle/>
                    <a:p>
                      <a:pPr defTabSz="457200"/>
                      <a:endParaRPr sz="2493">
                        <a:latin typeface="Apple Color Emoji"/>
                        <a:ea typeface="Apple Color Emoji"/>
                        <a:cs typeface="Apple Color Emoji"/>
                        <a:sym typeface="Apple Color Emoji"/>
                      </a:endParaRPr>
                    </a:p>
                  </a:txBody>
                  <a:tcPr marL="52070" marR="52070" marT="52070" marB="52070" anchor="ctr" horzOverflow="overflow"/>
                </a:tc>
                <a:tc>
                  <a:txBody>
                    <a:bodyPr/>
                    <a:lstStyle/>
                    <a:p>
                      <a:pPr defTabSz="457200"/>
                      <a:endParaRPr sz="2493">
                        <a:latin typeface="Times Roman"/>
                        <a:ea typeface="Times Roman"/>
                        <a:cs typeface="Times Roman"/>
                        <a:sym typeface="Times Roman"/>
                      </a:endParaRPr>
                    </a:p>
                  </a:txBody>
                  <a:tcPr marL="52070" marR="52070" marT="52070" marB="52070" anchor="ctr" horzOverflow="overflow"/>
                </a:tc>
                <a:tc>
                  <a:txBody>
                    <a:bodyPr/>
                    <a:lstStyle/>
                    <a:p>
                      <a:pPr defTabSz="457200"/>
                      <a:endParaRPr sz="2493" b="1">
                        <a:latin typeface="Helvetica Neue"/>
                        <a:ea typeface="Helvetica Neue"/>
                        <a:cs typeface="Helvetica Neue"/>
                        <a:sym typeface="Helvetica Neue"/>
                      </a:endParaRPr>
                    </a:p>
                  </a:txBody>
                  <a:tcPr marL="52070" marR="52070" marT="52070" marB="52070" anchor="ctr" horzOverflow="overflow"/>
                </a:tc>
                <a:tc>
                  <a:txBody>
                    <a:bodyPr/>
                    <a:lstStyle/>
                    <a:p>
                      <a:pPr defTabSz="457200"/>
                      <a:endParaRPr sz="2493">
                        <a:latin typeface="Times Roman"/>
                        <a:ea typeface="Times Roman"/>
                        <a:cs typeface="Times Roman"/>
                        <a:sym typeface="Times Roman"/>
                      </a:endParaRPr>
                    </a:p>
                  </a:txBody>
                  <a:tcPr marL="52070" marR="52070" marT="52070" marB="52070" anchor="ctr" horzOverflow="overflow"/>
                </a:tc>
                <a:extLst>
                  <a:ext uri="{0D108BD9-81ED-4DB2-BD59-A6C34878D82A}">
                    <a16:rowId xmlns:a16="http://schemas.microsoft.com/office/drawing/2014/main" val="10007"/>
                  </a:ext>
                </a:extLst>
              </a:tr>
              <a:tr h="455059">
                <a:tc>
                  <a:txBody>
                    <a:bodyPr/>
                    <a:lstStyle/>
                    <a:p>
                      <a:pPr defTabSz="457200"/>
                      <a:endParaRPr sz="2493" b="1">
                        <a:latin typeface="Helvetica Neue"/>
                        <a:ea typeface="Helvetica Neue"/>
                        <a:cs typeface="Helvetica Neue"/>
                        <a:sym typeface="Helvetica Neue"/>
                      </a:endParaRPr>
                    </a:p>
                  </a:txBody>
                  <a:tcPr marL="52070" marR="52070" marT="52070" marB="52070" anchor="ctr" horzOverflow="overflow"/>
                </a:tc>
                <a:tc>
                  <a:txBody>
                    <a:bodyPr/>
                    <a:lstStyle/>
                    <a:p>
                      <a:pPr defTabSz="457200"/>
                      <a:endParaRPr sz="2493">
                        <a:latin typeface="Times Roman"/>
                        <a:ea typeface="Times Roman"/>
                        <a:cs typeface="Times Roman"/>
                        <a:sym typeface="Times Roman"/>
                      </a:endParaRPr>
                    </a:p>
                  </a:txBody>
                  <a:tcPr marL="52070" marR="52070" marT="52070" marB="52070" anchor="ctr" horzOverflow="overflow"/>
                </a:tc>
                <a:tc>
                  <a:txBody>
                    <a:bodyPr/>
                    <a:lstStyle/>
                    <a:p>
                      <a:pPr defTabSz="457200">
                        <a:defRPr sz="2493">
                          <a:latin typeface="Helvetica Neue"/>
                          <a:ea typeface="Helvetica Neue"/>
                          <a:cs typeface="Helvetica Neue"/>
                          <a:sym typeface="Helvetica Neue"/>
                        </a:defRPr>
                      </a:pPr>
                      <a:endParaRPr/>
                    </a:p>
                  </a:txBody>
                  <a:tcPr marL="52070" marR="52070" marT="52070" marB="52070" anchor="ctr" horzOverflow="overflow"/>
                </a:tc>
                <a:tc>
                  <a:txBody>
                    <a:bodyPr/>
                    <a:lstStyle/>
                    <a:p>
                      <a:pPr defTabSz="457200"/>
                      <a:endParaRPr sz="2493">
                        <a:latin typeface="Times Roman"/>
                        <a:ea typeface="Times Roman"/>
                        <a:cs typeface="Times Roman"/>
                        <a:sym typeface="Times Roman"/>
                      </a:endParaRPr>
                    </a:p>
                  </a:txBody>
                  <a:tcPr marL="52070" marR="52070" marT="52070" marB="52070" anchor="ctr" horzOverflow="overflow"/>
                </a:tc>
                <a:tc>
                  <a:txBody>
                    <a:bodyPr/>
                    <a:lstStyle/>
                    <a:p>
                      <a:pPr defTabSz="457200"/>
                      <a:endParaRPr sz="2493">
                        <a:latin typeface="Times Roman"/>
                        <a:ea typeface="Times Roman"/>
                        <a:cs typeface="Times Roman"/>
                        <a:sym typeface="Times Roman"/>
                      </a:endParaRPr>
                    </a:p>
                  </a:txBody>
                  <a:tcPr marL="52070" marR="52070" marT="52070" marB="52070" anchor="ctr" horzOverflow="overflow"/>
                </a:tc>
                <a:tc>
                  <a:txBody>
                    <a:bodyPr/>
                    <a:lstStyle/>
                    <a:p>
                      <a:pPr defTabSz="457200"/>
                      <a:endParaRPr sz="2493">
                        <a:latin typeface="Times Roman"/>
                        <a:ea typeface="Times Roman"/>
                        <a:cs typeface="Times Roman"/>
                        <a:sym typeface="Times Roman"/>
                      </a:endParaRPr>
                    </a:p>
                  </a:txBody>
                  <a:tcPr marL="52070" marR="52070" marT="52070" marB="52070" anchor="ctr" horzOverflow="overflow"/>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5735091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9675F57-A17F-447D-B28E-E58C39027185}"/>
              </a:ext>
            </a:extLst>
          </p:cNvPr>
          <p:cNvSpPr>
            <a:spLocks noGrp="1"/>
          </p:cNvSpPr>
          <p:nvPr>
            <p:ph type="title"/>
          </p:nvPr>
        </p:nvSpPr>
        <p:spPr/>
        <p:txBody>
          <a:bodyPr>
            <a:normAutofit/>
          </a:bodyPr>
          <a:lstStyle/>
          <a:p>
            <a:r>
              <a:rPr lang="da-DK"/>
              <a:t>Hvor rammer vi kunder og med hvilket middel?</a:t>
            </a:r>
          </a:p>
        </p:txBody>
      </p:sp>
      <p:sp>
        <p:nvSpPr>
          <p:cNvPr id="3" name="Pladsholder til indhold 2">
            <a:extLst>
              <a:ext uri="{FF2B5EF4-FFF2-40B4-BE49-F238E27FC236}">
                <a16:creationId xmlns:a16="http://schemas.microsoft.com/office/drawing/2014/main" id="{4C725B15-C68E-4EAE-AF1F-160E3D1D8F79}"/>
              </a:ext>
            </a:extLst>
          </p:cNvPr>
          <p:cNvSpPr>
            <a:spLocks noGrp="1"/>
          </p:cNvSpPr>
          <p:nvPr>
            <p:ph idx="1"/>
          </p:nvPr>
        </p:nvSpPr>
        <p:spPr>
          <a:xfrm>
            <a:off x="838200" y="1553378"/>
            <a:ext cx="2956560" cy="4869455"/>
          </a:xfrm>
        </p:spPr>
        <p:txBody>
          <a:bodyPr/>
          <a:lstStyle/>
          <a:p>
            <a:pPr marL="0" indent="0">
              <a:buNone/>
            </a:pPr>
            <a:endParaRPr lang="da-DK"/>
          </a:p>
        </p:txBody>
      </p:sp>
      <p:graphicFrame>
        <p:nvGraphicFramePr>
          <p:cNvPr id="4" name="Objekt 3">
            <a:extLst>
              <a:ext uri="{FF2B5EF4-FFF2-40B4-BE49-F238E27FC236}">
                <a16:creationId xmlns:a16="http://schemas.microsoft.com/office/drawing/2014/main" id="{BB528974-BD4A-4394-A862-E912D7B75906}"/>
              </a:ext>
            </a:extLst>
          </p:cNvPr>
          <p:cNvGraphicFramePr>
            <a:graphicFrameLocks noChangeAspect="1"/>
          </p:cNvGraphicFramePr>
          <p:nvPr/>
        </p:nvGraphicFramePr>
        <p:xfrm>
          <a:off x="2698489" y="1897380"/>
          <a:ext cx="7826530" cy="4525453"/>
        </p:xfrm>
        <a:graphic>
          <a:graphicData uri="http://schemas.openxmlformats.org/presentationml/2006/ole">
            <mc:AlternateContent xmlns:mc="http://schemas.openxmlformats.org/markup-compatibility/2006">
              <mc:Choice xmlns:v="urn:schemas-microsoft-com:vml" Requires="v">
                <p:oleObj r:id="rId2" imgW="14691960" imgH="8494920" progId="">
                  <p:embed/>
                </p:oleObj>
              </mc:Choice>
              <mc:Fallback>
                <p:oleObj r:id="rId2" imgW="14691960" imgH="8494920" progId="">
                  <p:embed/>
                  <p:pic>
                    <p:nvPicPr>
                      <p:cNvPr id="4" name="Objekt 3">
                        <a:extLst>
                          <a:ext uri="{FF2B5EF4-FFF2-40B4-BE49-F238E27FC236}">
                            <a16:creationId xmlns:a16="http://schemas.microsoft.com/office/drawing/2014/main" id="{BB528974-BD4A-4394-A862-E912D7B75906}"/>
                          </a:ext>
                        </a:extLst>
                      </p:cNvPr>
                      <p:cNvPicPr/>
                      <p:nvPr/>
                    </p:nvPicPr>
                    <p:blipFill>
                      <a:blip r:embed="rId3"/>
                      <a:stretch>
                        <a:fillRect/>
                      </a:stretch>
                    </p:blipFill>
                    <p:spPr>
                      <a:xfrm>
                        <a:off x="2698489" y="1897380"/>
                        <a:ext cx="7826530" cy="4525453"/>
                      </a:xfrm>
                      <a:prstGeom prst="rect">
                        <a:avLst/>
                      </a:prstGeom>
                    </p:spPr>
                  </p:pic>
                </p:oleObj>
              </mc:Fallback>
            </mc:AlternateContent>
          </a:graphicData>
        </a:graphic>
      </p:graphicFrame>
    </p:spTree>
    <p:extLst>
      <p:ext uri="{BB962C8B-B14F-4D97-AF65-F5344CB8AC3E}">
        <p14:creationId xmlns:p14="http://schemas.microsoft.com/office/powerpoint/2010/main" val="1378955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02E03E5-E001-F9CF-7C1B-6554D675348A}"/>
              </a:ext>
            </a:extLst>
          </p:cNvPr>
          <p:cNvSpPr>
            <a:spLocks noGrp="1"/>
          </p:cNvSpPr>
          <p:nvPr>
            <p:ph type="title"/>
          </p:nvPr>
        </p:nvSpPr>
        <p:spPr>
          <a:xfrm>
            <a:off x="838199" y="365125"/>
            <a:ext cx="11095653" cy="1325563"/>
          </a:xfrm>
        </p:spPr>
        <p:txBody>
          <a:bodyPr/>
          <a:lstStyle/>
          <a:p>
            <a:r>
              <a:rPr lang="da-DK"/>
              <a:t>Hvor/hvordan bliver du  ramt på sociale medier?</a:t>
            </a:r>
          </a:p>
        </p:txBody>
      </p:sp>
      <p:sp>
        <p:nvSpPr>
          <p:cNvPr id="3" name="Pladsholder til indhold 2">
            <a:extLst>
              <a:ext uri="{FF2B5EF4-FFF2-40B4-BE49-F238E27FC236}">
                <a16:creationId xmlns:a16="http://schemas.microsoft.com/office/drawing/2014/main" id="{CBB33B80-60C7-BE99-2CE9-0B9D5F41AABE}"/>
              </a:ext>
            </a:extLst>
          </p:cNvPr>
          <p:cNvSpPr>
            <a:spLocks noGrp="1"/>
          </p:cNvSpPr>
          <p:nvPr>
            <p:ph idx="1"/>
          </p:nvPr>
        </p:nvSpPr>
        <p:spPr/>
        <p:txBody>
          <a:bodyPr/>
          <a:lstStyle/>
          <a:p>
            <a:r>
              <a:rPr lang="da-DK"/>
              <a:t>Vend med side-m/k hvilke sociale medier der rammer dig med </a:t>
            </a:r>
            <a:r>
              <a:rPr lang="da-DK" err="1"/>
              <a:t>markedføring</a:t>
            </a:r>
            <a:r>
              <a:rPr lang="da-DK"/>
              <a:t>?</a:t>
            </a:r>
          </a:p>
          <a:p>
            <a:r>
              <a:rPr lang="da-DK"/>
              <a:t>Hvor i tragten bliver du ramt?</a:t>
            </a:r>
          </a:p>
          <a:p>
            <a:pPr marL="0" indent="0">
              <a:buNone/>
            </a:pPr>
            <a:r>
              <a:rPr lang="da-DK"/>
              <a:t>(5 minutter)</a:t>
            </a:r>
          </a:p>
        </p:txBody>
      </p:sp>
      <p:pic>
        <p:nvPicPr>
          <p:cNvPr id="4" name="Onlinemedier 3" title="5 MINUTE TIMER - COUNTDOWN TIMER (MINIMAL)">
            <a:hlinkClick r:id="" action="ppaction://media"/>
            <a:extLst>
              <a:ext uri="{FF2B5EF4-FFF2-40B4-BE49-F238E27FC236}">
                <a16:creationId xmlns:a16="http://schemas.microsoft.com/office/drawing/2014/main" id="{8CFDA0AF-0E07-2490-93F3-91F35B8D48D0}"/>
              </a:ext>
            </a:extLst>
          </p:cNvPr>
          <p:cNvPicPr>
            <a:picLocks noRot="1" noChangeAspect="1"/>
          </p:cNvPicPr>
          <p:nvPr>
            <a:videoFile r:link="rId1"/>
          </p:nvPr>
        </p:nvPicPr>
        <p:blipFill>
          <a:blip r:embed="rId3"/>
          <a:stretch>
            <a:fillRect/>
          </a:stretch>
        </p:blipFill>
        <p:spPr>
          <a:xfrm>
            <a:off x="3731491" y="3556050"/>
            <a:ext cx="5137774" cy="2902842"/>
          </a:xfrm>
          <a:prstGeom prst="rect">
            <a:avLst/>
          </a:prstGeom>
        </p:spPr>
      </p:pic>
    </p:spTree>
    <p:extLst>
      <p:ext uri="{BB962C8B-B14F-4D97-AF65-F5344CB8AC3E}">
        <p14:creationId xmlns:p14="http://schemas.microsoft.com/office/powerpoint/2010/main" val="3979760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79CAA90-4C2B-4710-AC47-77A999821A5C}"/>
              </a:ext>
            </a:extLst>
          </p:cNvPr>
          <p:cNvSpPr>
            <a:spLocks noGrp="1"/>
          </p:cNvSpPr>
          <p:nvPr>
            <p:ph type="title"/>
          </p:nvPr>
        </p:nvSpPr>
        <p:spPr>
          <a:xfrm>
            <a:off x="838200" y="132222"/>
            <a:ext cx="10515600" cy="1325563"/>
          </a:xfrm>
        </p:spPr>
        <p:txBody>
          <a:bodyPr>
            <a:normAutofit/>
          </a:bodyPr>
          <a:lstStyle/>
          <a:p>
            <a:r>
              <a:rPr lang="da-DK"/>
              <a:t>Beslutningsskema:</a:t>
            </a:r>
            <a:br>
              <a:rPr lang="da-DK"/>
            </a:br>
            <a:r>
              <a:rPr lang="da-DK"/>
              <a:t>Hvilken kanal - hvilket indhold?</a:t>
            </a:r>
          </a:p>
        </p:txBody>
      </p:sp>
    </p:spTree>
    <p:extLst>
      <p:ext uri="{BB962C8B-B14F-4D97-AF65-F5344CB8AC3E}">
        <p14:creationId xmlns:p14="http://schemas.microsoft.com/office/powerpoint/2010/main" val="19698008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C3B65B7-C107-9B62-7EF6-0DC5BC6AD0FB}"/>
              </a:ext>
            </a:extLst>
          </p:cNvPr>
          <p:cNvSpPr>
            <a:spLocks noGrp="1"/>
          </p:cNvSpPr>
          <p:nvPr>
            <p:ph type="title"/>
          </p:nvPr>
        </p:nvSpPr>
        <p:spPr/>
        <p:txBody>
          <a:bodyPr/>
          <a:lstStyle/>
          <a:p>
            <a:r>
              <a:rPr lang="da-DK"/>
              <a:t>Tidsforbrug på medier/aktiviteter</a:t>
            </a:r>
          </a:p>
        </p:txBody>
      </p:sp>
      <p:pic>
        <p:nvPicPr>
          <p:cNvPr id="5" name="Billede 4">
            <a:extLst>
              <a:ext uri="{FF2B5EF4-FFF2-40B4-BE49-F238E27FC236}">
                <a16:creationId xmlns:a16="http://schemas.microsoft.com/office/drawing/2014/main" id="{B5079583-2D86-E4EE-2B4B-51A0C7868C97}"/>
              </a:ext>
            </a:extLst>
          </p:cNvPr>
          <p:cNvPicPr>
            <a:picLocks noChangeAspect="1"/>
          </p:cNvPicPr>
          <p:nvPr/>
        </p:nvPicPr>
        <p:blipFill>
          <a:blip r:embed="rId3"/>
          <a:stretch>
            <a:fillRect/>
          </a:stretch>
        </p:blipFill>
        <p:spPr>
          <a:xfrm>
            <a:off x="2547257" y="1595535"/>
            <a:ext cx="7226890" cy="5187042"/>
          </a:xfrm>
          <a:prstGeom prst="rect">
            <a:avLst/>
          </a:prstGeom>
        </p:spPr>
      </p:pic>
      <p:sp>
        <p:nvSpPr>
          <p:cNvPr id="6" name="Tekstfelt 5">
            <a:extLst>
              <a:ext uri="{FF2B5EF4-FFF2-40B4-BE49-F238E27FC236}">
                <a16:creationId xmlns:a16="http://schemas.microsoft.com/office/drawing/2014/main" id="{D98E9A15-E346-06E0-FCD3-03149FDBC4CC}"/>
              </a:ext>
            </a:extLst>
          </p:cNvPr>
          <p:cNvSpPr txBox="1"/>
          <p:nvPr/>
        </p:nvSpPr>
        <p:spPr>
          <a:xfrm>
            <a:off x="699247" y="6652244"/>
            <a:ext cx="3693459" cy="230832"/>
          </a:xfrm>
          <a:prstGeom prst="rect">
            <a:avLst/>
          </a:prstGeom>
          <a:noFill/>
        </p:spPr>
        <p:txBody>
          <a:bodyPr wrap="square" rtlCol="0">
            <a:spAutoFit/>
          </a:bodyPr>
          <a:lstStyle/>
          <a:p>
            <a:r>
              <a:rPr lang="da-DK" sz="900">
                <a:hlinkClick r:id="rId4"/>
              </a:rPr>
              <a:t>https://mediernesudvikling.kum.dk/2021/internetbrug-og-sociale-medier/</a:t>
            </a:r>
            <a:endParaRPr lang="da-DK" sz="900"/>
          </a:p>
        </p:txBody>
      </p:sp>
      <p:pic>
        <p:nvPicPr>
          <p:cNvPr id="4" name="Billede 3">
            <a:extLst>
              <a:ext uri="{FF2B5EF4-FFF2-40B4-BE49-F238E27FC236}">
                <a16:creationId xmlns:a16="http://schemas.microsoft.com/office/drawing/2014/main" id="{7130182B-7228-318A-6CE1-AF2A9D6980FA}"/>
              </a:ext>
            </a:extLst>
          </p:cNvPr>
          <p:cNvPicPr>
            <a:picLocks noChangeAspect="1"/>
          </p:cNvPicPr>
          <p:nvPr/>
        </p:nvPicPr>
        <p:blipFill>
          <a:blip r:embed="rId5"/>
          <a:stretch>
            <a:fillRect/>
          </a:stretch>
        </p:blipFill>
        <p:spPr>
          <a:xfrm>
            <a:off x="808755" y="6099451"/>
            <a:ext cx="1152525" cy="590550"/>
          </a:xfrm>
          <a:prstGeom prst="rect">
            <a:avLst/>
          </a:prstGeom>
        </p:spPr>
      </p:pic>
      <p:sp>
        <p:nvSpPr>
          <p:cNvPr id="7" name="Rektangel 6">
            <a:extLst>
              <a:ext uri="{FF2B5EF4-FFF2-40B4-BE49-F238E27FC236}">
                <a16:creationId xmlns:a16="http://schemas.microsoft.com/office/drawing/2014/main" id="{9EFC9C5E-96A6-8F12-F16C-C71DC0648999}"/>
              </a:ext>
            </a:extLst>
          </p:cNvPr>
          <p:cNvSpPr/>
          <p:nvPr/>
        </p:nvSpPr>
        <p:spPr>
          <a:xfrm>
            <a:off x="4092536" y="3529185"/>
            <a:ext cx="570904" cy="741063"/>
          </a:xfrm>
          <a:custGeom>
            <a:avLst/>
            <a:gdLst>
              <a:gd name="connsiteX0" fmla="*/ 0 w 570904"/>
              <a:gd name="connsiteY0" fmla="*/ 0 h 741063"/>
              <a:gd name="connsiteX1" fmla="*/ 570904 w 570904"/>
              <a:gd name="connsiteY1" fmla="*/ 0 h 741063"/>
              <a:gd name="connsiteX2" fmla="*/ 570904 w 570904"/>
              <a:gd name="connsiteY2" fmla="*/ 377942 h 741063"/>
              <a:gd name="connsiteX3" fmla="*/ 570904 w 570904"/>
              <a:gd name="connsiteY3" fmla="*/ 741063 h 741063"/>
              <a:gd name="connsiteX4" fmla="*/ 0 w 570904"/>
              <a:gd name="connsiteY4" fmla="*/ 741063 h 741063"/>
              <a:gd name="connsiteX5" fmla="*/ 0 w 570904"/>
              <a:gd name="connsiteY5" fmla="*/ 385353 h 741063"/>
              <a:gd name="connsiteX6" fmla="*/ 0 w 570904"/>
              <a:gd name="connsiteY6" fmla="*/ 0 h 741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904" h="741063" extrusionOk="0">
                <a:moveTo>
                  <a:pt x="0" y="0"/>
                </a:moveTo>
                <a:cubicBezTo>
                  <a:pt x="135711" y="-36307"/>
                  <a:pt x="451758" y="27108"/>
                  <a:pt x="570904" y="0"/>
                </a:cubicBezTo>
                <a:cubicBezTo>
                  <a:pt x="587756" y="148538"/>
                  <a:pt x="562314" y="285061"/>
                  <a:pt x="570904" y="377942"/>
                </a:cubicBezTo>
                <a:cubicBezTo>
                  <a:pt x="579494" y="470823"/>
                  <a:pt x="543218" y="586738"/>
                  <a:pt x="570904" y="741063"/>
                </a:cubicBezTo>
                <a:cubicBezTo>
                  <a:pt x="389232" y="761392"/>
                  <a:pt x="147660" y="684213"/>
                  <a:pt x="0" y="741063"/>
                </a:cubicBezTo>
                <a:cubicBezTo>
                  <a:pt x="-8053" y="567732"/>
                  <a:pt x="17105" y="495348"/>
                  <a:pt x="0" y="385353"/>
                </a:cubicBezTo>
                <a:cubicBezTo>
                  <a:pt x="-17105" y="275358"/>
                  <a:pt x="8217" y="172241"/>
                  <a:pt x="0" y="0"/>
                </a:cubicBezTo>
                <a:close/>
              </a:path>
            </a:pathLst>
          </a:custGeom>
          <a:noFill/>
          <a:ln w="28575">
            <a:solidFill>
              <a:srgbClr val="FF0000"/>
            </a:solidFill>
            <a:extLst>
              <a:ext uri="{C807C97D-BFC1-408E-A445-0C87EB9F89A2}">
                <ask:lineSketchStyleProps xmlns:ask="http://schemas.microsoft.com/office/drawing/2018/sketchyshapes" sd="3597573597">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8" name="Rektangel 7">
            <a:extLst>
              <a:ext uri="{FF2B5EF4-FFF2-40B4-BE49-F238E27FC236}">
                <a16:creationId xmlns:a16="http://schemas.microsoft.com/office/drawing/2014/main" id="{10AFF0A1-96F2-3093-D208-CE88E1507276}"/>
              </a:ext>
            </a:extLst>
          </p:cNvPr>
          <p:cNvSpPr/>
          <p:nvPr/>
        </p:nvSpPr>
        <p:spPr>
          <a:xfrm>
            <a:off x="5040464" y="3260231"/>
            <a:ext cx="570904" cy="1174609"/>
          </a:xfrm>
          <a:custGeom>
            <a:avLst/>
            <a:gdLst>
              <a:gd name="connsiteX0" fmla="*/ 0 w 570904"/>
              <a:gd name="connsiteY0" fmla="*/ 0 h 1174609"/>
              <a:gd name="connsiteX1" fmla="*/ 570904 w 570904"/>
              <a:gd name="connsiteY1" fmla="*/ 0 h 1174609"/>
              <a:gd name="connsiteX2" fmla="*/ 570904 w 570904"/>
              <a:gd name="connsiteY2" fmla="*/ 599051 h 1174609"/>
              <a:gd name="connsiteX3" fmla="*/ 570904 w 570904"/>
              <a:gd name="connsiteY3" fmla="*/ 1174609 h 1174609"/>
              <a:gd name="connsiteX4" fmla="*/ 0 w 570904"/>
              <a:gd name="connsiteY4" fmla="*/ 1174609 h 1174609"/>
              <a:gd name="connsiteX5" fmla="*/ 0 w 570904"/>
              <a:gd name="connsiteY5" fmla="*/ 610797 h 1174609"/>
              <a:gd name="connsiteX6" fmla="*/ 0 w 570904"/>
              <a:gd name="connsiteY6" fmla="*/ 0 h 1174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904" h="1174609" extrusionOk="0">
                <a:moveTo>
                  <a:pt x="0" y="0"/>
                </a:moveTo>
                <a:cubicBezTo>
                  <a:pt x="135711" y="-36307"/>
                  <a:pt x="451758" y="27108"/>
                  <a:pt x="570904" y="0"/>
                </a:cubicBezTo>
                <a:cubicBezTo>
                  <a:pt x="578231" y="189017"/>
                  <a:pt x="558191" y="422032"/>
                  <a:pt x="570904" y="599051"/>
                </a:cubicBezTo>
                <a:cubicBezTo>
                  <a:pt x="583617" y="776070"/>
                  <a:pt x="536725" y="894379"/>
                  <a:pt x="570904" y="1174609"/>
                </a:cubicBezTo>
                <a:cubicBezTo>
                  <a:pt x="389232" y="1194938"/>
                  <a:pt x="147660" y="1117759"/>
                  <a:pt x="0" y="1174609"/>
                </a:cubicBezTo>
                <a:cubicBezTo>
                  <a:pt x="-14619" y="1010450"/>
                  <a:pt x="56985" y="845372"/>
                  <a:pt x="0" y="610797"/>
                </a:cubicBezTo>
                <a:cubicBezTo>
                  <a:pt x="-56985" y="376222"/>
                  <a:pt x="36044" y="166191"/>
                  <a:pt x="0" y="0"/>
                </a:cubicBezTo>
                <a:close/>
              </a:path>
            </a:pathLst>
          </a:custGeom>
          <a:noFill/>
          <a:ln w="28575">
            <a:solidFill>
              <a:srgbClr val="FF0000"/>
            </a:solidFill>
            <a:extLst>
              <a:ext uri="{C807C97D-BFC1-408E-A445-0C87EB9F89A2}">
                <ask:lineSketchStyleProps xmlns:ask="http://schemas.microsoft.com/office/drawing/2018/sketchyshapes" sd="3597573597">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9" name="Rektangel 8">
            <a:extLst>
              <a:ext uri="{FF2B5EF4-FFF2-40B4-BE49-F238E27FC236}">
                <a16:creationId xmlns:a16="http://schemas.microsoft.com/office/drawing/2014/main" id="{82DA4D41-3F5D-16E4-CF9B-8217D20F6A34}"/>
              </a:ext>
            </a:extLst>
          </p:cNvPr>
          <p:cNvSpPr/>
          <p:nvPr/>
        </p:nvSpPr>
        <p:spPr>
          <a:xfrm>
            <a:off x="5988392" y="3429000"/>
            <a:ext cx="570904" cy="1005840"/>
          </a:xfrm>
          <a:custGeom>
            <a:avLst/>
            <a:gdLst>
              <a:gd name="connsiteX0" fmla="*/ 0 w 570904"/>
              <a:gd name="connsiteY0" fmla="*/ 0 h 1005840"/>
              <a:gd name="connsiteX1" fmla="*/ 570904 w 570904"/>
              <a:gd name="connsiteY1" fmla="*/ 0 h 1005840"/>
              <a:gd name="connsiteX2" fmla="*/ 570904 w 570904"/>
              <a:gd name="connsiteY2" fmla="*/ 512978 h 1005840"/>
              <a:gd name="connsiteX3" fmla="*/ 570904 w 570904"/>
              <a:gd name="connsiteY3" fmla="*/ 1005840 h 1005840"/>
              <a:gd name="connsiteX4" fmla="*/ 0 w 570904"/>
              <a:gd name="connsiteY4" fmla="*/ 1005840 h 1005840"/>
              <a:gd name="connsiteX5" fmla="*/ 0 w 570904"/>
              <a:gd name="connsiteY5" fmla="*/ 523037 h 1005840"/>
              <a:gd name="connsiteX6" fmla="*/ 0 w 570904"/>
              <a:gd name="connsiteY6" fmla="*/ 0 h 1005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904" h="1005840" extrusionOk="0">
                <a:moveTo>
                  <a:pt x="0" y="0"/>
                </a:moveTo>
                <a:cubicBezTo>
                  <a:pt x="135711" y="-36307"/>
                  <a:pt x="451758" y="27108"/>
                  <a:pt x="570904" y="0"/>
                </a:cubicBezTo>
                <a:cubicBezTo>
                  <a:pt x="603164" y="131264"/>
                  <a:pt x="513649" y="362308"/>
                  <a:pt x="570904" y="512978"/>
                </a:cubicBezTo>
                <a:cubicBezTo>
                  <a:pt x="628159" y="663648"/>
                  <a:pt x="537468" y="887293"/>
                  <a:pt x="570904" y="1005840"/>
                </a:cubicBezTo>
                <a:cubicBezTo>
                  <a:pt x="389232" y="1026169"/>
                  <a:pt x="147660" y="948990"/>
                  <a:pt x="0" y="1005840"/>
                </a:cubicBezTo>
                <a:cubicBezTo>
                  <a:pt x="-33309" y="876979"/>
                  <a:pt x="51495" y="694059"/>
                  <a:pt x="0" y="523037"/>
                </a:cubicBezTo>
                <a:cubicBezTo>
                  <a:pt x="-51495" y="352015"/>
                  <a:pt x="13041" y="212504"/>
                  <a:pt x="0" y="0"/>
                </a:cubicBezTo>
                <a:close/>
              </a:path>
            </a:pathLst>
          </a:custGeom>
          <a:noFill/>
          <a:ln w="28575">
            <a:solidFill>
              <a:srgbClr val="FF0000"/>
            </a:solidFill>
            <a:extLst>
              <a:ext uri="{C807C97D-BFC1-408E-A445-0C87EB9F89A2}">
                <ask:lineSketchStyleProps xmlns:ask="http://schemas.microsoft.com/office/drawing/2018/sketchyshapes" sd="3597573597">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0" name="Rektangel 9">
            <a:extLst>
              <a:ext uri="{FF2B5EF4-FFF2-40B4-BE49-F238E27FC236}">
                <a16:creationId xmlns:a16="http://schemas.microsoft.com/office/drawing/2014/main" id="{90381155-FA5E-9BE1-D9CF-995B3E45FB21}"/>
              </a:ext>
            </a:extLst>
          </p:cNvPr>
          <p:cNvSpPr/>
          <p:nvPr/>
        </p:nvSpPr>
        <p:spPr>
          <a:xfrm>
            <a:off x="6933341" y="3574905"/>
            <a:ext cx="570904" cy="722775"/>
          </a:xfrm>
          <a:custGeom>
            <a:avLst/>
            <a:gdLst>
              <a:gd name="connsiteX0" fmla="*/ 0 w 570904"/>
              <a:gd name="connsiteY0" fmla="*/ 0 h 722775"/>
              <a:gd name="connsiteX1" fmla="*/ 570904 w 570904"/>
              <a:gd name="connsiteY1" fmla="*/ 0 h 722775"/>
              <a:gd name="connsiteX2" fmla="*/ 570904 w 570904"/>
              <a:gd name="connsiteY2" fmla="*/ 368615 h 722775"/>
              <a:gd name="connsiteX3" fmla="*/ 570904 w 570904"/>
              <a:gd name="connsiteY3" fmla="*/ 722775 h 722775"/>
              <a:gd name="connsiteX4" fmla="*/ 0 w 570904"/>
              <a:gd name="connsiteY4" fmla="*/ 722775 h 722775"/>
              <a:gd name="connsiteX5" fmla="*/ 0 w 570904"/>
              <a:gd name="connsiteY5" fmla="*/ 375843 h 722775"/>
              <a:gd name="connsiteX6" fmla="*/ 0 w 570904"/>
              <a:gd name="connsiteY6" fmla="*/ 0 h 722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904" h="722775" extrusionOk="0">
                <a:moveTo>
                  <a:pt x="0" y="0"/>
                </a:moveTo>
                <a:cubicBezTo>
                  <a:pt x="135711" y="-36307"/>
                  <a:pt x="451758" y="27108"/>
                  <a:pt x="570904" y="0"/>
                </a:cubicBezTo>
                <a:cubicBezTo>
                  <a:pt x="595306" y="132945"/>
                  <a:pt x="536002" y="215941"/>
                  <a:pt x="570904" y="368615"/>
                </a:cubicBezTo>
                <a:cubicBezTo>
                  <a:pt x="605806" y="521290"/>
                  <a:pt x="551914" y="548016"/>
                  <a:pt x="570904" y="722775"/>
                </a:cubicBezTo>
                <a:cubicBezTo>
                  <a:pt x="389232" y="743104"/>
                  <a:pt x="147660" y="665925"/>
                  <a:pt x="0" y="722775"/>
                </a:cubicBezTo>
                <a:cubicBezTo>
                  <a:pt x="-27085" y="591285"/>
                  <a:pt x="2908" y="459455"/>
                  <a:pt x="0" y="375843"/>
                </a:cubicBezTo>
                <a:cubicBezTo>
                  <a:pt x="-2908" y="292231"/>
                  <a:pt x="24409" y="115200"/>
                  <a:pt x="0" y="0"/>
                </a:cubicBezTo>
                <a:close/>
              </a:path>
            </a:pathLst>
          </a:custGeom>
          <a:noFill/>
          <a:ln w="28575">
            <a:solidFill>
              <a:srgbClr val="FF0000"/>
            </a:solidFill>
            <a:extLst>
              <a:ext uri="{C807C97D-BFC1-408E-A445-0C87EB9F89A2}">
                <ask:lineSketchStyleProps xmlns:ask="http://schemas.microsoft.com/office/drawing/2018/sketchyshapes" sd="3597573597">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1" name="Rektangel 10">
            <a:extLst>
              <a:ext uri="{FF2B5EF4-FFF2-40B4-BE49-F238E27FC236}">
                <a16:creationId xmlns:a16="http://schemas.microsoft.com/office/drawing/2014/main" id="{7D8F0704-0A5B-509B-E2FB-7A9B4F854CD0}"/>
              </a:ext>
            </a:extLst>
          </p:cNvPr>
          <p:cNvSpPr/>
          <p:nvPr/>
        </p:nvSpPr>
        <p:spPr>
          <a:xfrm>
            <a:off x="7878290" y="3639907"/>
            <a:ext cx="570904" cy="484038"/>
          </a:xfrm>
          <a:custGeom>
            <a:avLst/>
            <a:gdLst>
              <a:gd name="connsiteX0" fmla="*/ 0 w 570904"/>
              <a:gd name="connsiteY0" fmla="*/ 0 h 484038"/>
              <a:gd name="connsiteX1" fmla="*/ 570904 w 570904"/>
              <a:gd name="connsiteY1" fmla="*/ 0 h 484038"/>
              <a:gd name="connsiteX2" fmla="*/ 570904 w 570904"/>
              <a:gd name="connsiteY2" fmla="*/ 484038 h 484038"/>
              <a:gd name="connsiteX3" fmla="*/ 0 w 570904"/>
              <a:gd name="connsiteY3" fmla="*/ 484038 h 484038"/>
              <a:gd name="connsiteX4" fmla="*/ 0 w 570904"/>
              <a:gd name="connsiteY4" fmla="*/ 0 h 484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904" h="484038" extrusionOk="0">
                <a:moveTo>
                  <a:pt x="0" y="0"/>
                </a:moveTo>
                <a:cubicBezTo>
                  <a:pt x="135711" y="-36307"/>
                  <a:pt x="451758" y="27108"/>
                  <a:pt x="570904" y="0"/>
                </a:cubicBezTo>
                <a:cubicBezTo>
                  <a:pt x="596304" y="196237"/>
                  <a:pt x="528630" y="364277"/>
                  <a:pt x="570904" y="484038"/>
                </a:cubicBezTo>
                <a:cubicBezTo>
                  <a:pt x="357019" y="504269"/>
                  <a:pt x="252705" y="482153"/>
                  <a:pt x="0" y="484038"/>
                </a:cubicBezTo>
                <a:cubicBezTo>
                  <a:pt x="-12787" y="380423"/>
                  <a:pt x="52755" y="221186"/>
                  <a:pt x="0" y="0"/>
                </a:cubicBezTo>
                <a:close/>
              </a:path>
            </a:pathLst>
          </a:custGeom>
          <a:noFill/>
          <a:ln w="28575">
            <a:solidFill>
              <a:srgbClr val="FF0000"/>
            </a:solidFill>
            <a:extLst>
              <a:ext uri="{C807C97D-BFC1-408E-A445-0C87EB9F89A2}">
                <ask:lineSketchStyleProps xmlns:ask="http://schemas.microsoft.com/office/drawing/2018/sketchyshapes" sd="3597573597">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2" name="Rektangel 11">
            <a:extLst>
              <a:ext uri="{FF2B5EF4-FFF2-40B4-BE49-F238E27FC236}">
                <a16:creationId xmlns:a16="http://schemas.microsoft.com/office/drawing/2014/main" id="{0632471E-CEE7-263F-A7F7-93BF689E383E}"/>
              </a:ext>
            </a:extLst>
          </p:cNvPr>
          <p:cNvSpPr/>
          <p:nvPr/>
        </p:nvSpPr>
        <p:spPr>
          <a:xfrm>
            <a:off x="8808921" y="3714162"/>
            <a:ext cx="570904" cy="318342"/>
          </a:xfrm>
          <a:custGeom>
            <a:avLst/>
            <a:gdLst>
              <a:gd name="connsiteX0" fmla="*/ 0 w 570904"/>
              <a:gd name="connsiteY0" fmla="*/ 0 h 318342"/>
              <a:gd name="connsiteX1" fmla="*/ 570904 w 570904"/>
              <a:gd name="connsiteY1" fmla="*/ 0 h 318342"/>
              <a:gd name="connsiteX2" fmla="*/ 570904 w 570904"/>
              <a:gd name="connsiteY2" fmla="*/ 318342 h 318342"/>
              <a:gd name="connsiteX3" fmla="*/ 0 w 570904"/>
              <a:gd name="connsiteY3" fmla="*/ 318342 h 318342"/>
              <a:gd name="connsiteX4" fmla="*/ 0 w 570904"/>
              <a:gd name="connsiteY4" fmla="*/ 0 h 318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904" h="318342" extrusionOk="0">
                <a:moveTo>
                  <a:pt x="0" y="0"/>
                </a:moveTo>
                <a:cubicBezTo>
                  <a:pt x="135711" y="-36307"/>
                  <a:pt x="451758" y="27108"/>
                  <a:pt x="570904" y="0"/>
                </a:cubicBezTo>
                <a:cubicBezTo>
                  <a:pt x="588061" y="88321"/>
                  <a:pt x="541582" y="207036"/>
                  <a:pt x="570904" y="318342"/>
                </a:cubicBezTo>
                <a:cubicBezTo>
                  <a:pt x="357019" y="338573"/>
                  <a:pt x="252705" y="316457"/>
                  <a:pt x="0" y="318342"/>
                </a:cubicBezTo>
                <a:cubicBezTo>
                  <a:pt x="-15647" y="248975"/>
                  <a:pt x="26687" y="101970"/>
                  <a:pt x="0" y="0"/>
                </a:cubicBezTo>
                <a:close/>
              </a:path>
            </a:pathLst>
          </a:custGeom>
          <a:noFill/>
          <a:ln w="28575">
            <a:solidFill>
              <a:srgbClr val="FF0000"/>
            </a:solidFill>
            <a:extLst>
              <a:ext uri="{C807C97D-BFC1-408E-A445-0C87EB9F89A2}">
                <ask:lineSketchStyleProps xmlns:ask="http://schemas.microsoft.com/office/drawing/2018/sketchyshapes" sd="3597573597">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6" name="Rektangel 15">
            <a:extLst>
              <a:ext uri="{FF2B5EF4-FFF2-40B4-BE49-F238E27FC236}">
                <a16:creationId xmlns:a16="http://schemas.microsoft.com/office/drawing/2014/main" id="{E195A03A-9224-8476-3829-51CD0262FDFB}"/>
              </a:ext>
            </a:extLst>
          </p:cNvPr>
          <p:cNvSpPr/>
          <p:nvPr/>
        </p:nvSpPr>
        <p:spPr>
          <a:xfrm>
            <a:off x="2545976" y="5856022"/>
            <a:ext cx="1263314" cy="363804"/>
          </a:xfrm>
          <a:custGeom>
            <a:avLst/>
            <a:gdLst>
              <a:gd name="connsiteX0" fmla="*/ 0 w 1263314"/>
              <a:gd name="connsiteY0" fmla="*/ 0 h 363804"/>
              <a:gd name="connsiteX1" fmla="*/ 395838 w 1263314"/>
              <a:gd name="connsiteY1" fmla="*/ 0 h 363804"/>
              <a:gd name="connsiteX2" fmla="*/ 829576 w 1263314"/>
              <a:gd name="connsiteY2" fmla="*/ 0 h 363804"/>
              <a:gd name="connsiteX3" fmla="*/ 1263314 w 1263314"/>
              <a:gd name="connsiteY3" fmla="*/ 0 h 363804"/>
              <a:gd name="connsiteX4" fmla="*/ 1263314 w 1263314"/>
              <a:gd name="connsiteY4" fmla="*/ 363804 h 363804"/>
              <a:gd name="connsiteX5" fmla="*/ 816943 w 1263314"/>
              <a:gd name="connsiteY5" fmla="*/ 363804 h 363804"/>
              <a:gd name="connsiteX6" fmla="*/ 383205 w 1263314"/>
              <a:gd name="connsiteY6" fmla="*/ 363804 h 363804"/>
              <a:gd name="connsiteX7" fmla="*/ 0 w 1263314"/>
              <a:gd name="connsiteY7" fmla="*/ 363804 h 363804"/>
              <a:gd name="connsiteX8" fmla="*/ 0 w 1263314"/>
              <a:gd name="connsiteY8" fmla="*/ 0 h 363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3314" h="363804" extrusionOk="0">
                <a:moveTo>
                  <a:pt x="0" y="0"/>
                </a:moveTo>
                <a:cubicBezTo>
                  <a:pt x="174444" y="-36421"/>
                  <a:pt x="303682" y="16101"/>
                  <a:pt x="395838" y="0"/>
                </a:cubicBezTo>
                <a:cubicBezTo>
                  <a:pt x="487994" y="-16101"/>
                  <a:pt x="737799" y="39441"/>
                  <a:pt x="829576" y="0"/>
                </a:cubicBezTo>
                <a:cubicBezTo>
                  <a:pt x="921353" y="-39441"/>
                  <a:pt x="1103465" y="6075"/>
                  <a:pt x="1263314" y="0"/>
                </a:cubicBezTo>
                <a:cubicBezTo>
                  <a:pt x="1293310" y="169734"/>
                  <a:pt x="1260255" y="247739"/>
                  <a:pt x="1263314" y="363804"/>
                </a:cubicBezTo>
                <a:cubicBezTo>
                  <a:pt x="1124315" y="392342"/>
                  <a:pt x="1000163" y="320496"/>
                  <a:pt x="816943" y="363804"/>
                </a:cubicBezTo>
                <a:cubicBezTo>
                  <a:pt x="633723" y="407112"/>
                  <a:pt x="480036" y="312723"/>
                  <a:pt x="383205" y="363804"/>
                </a:cubicBezTo>
                <a:cubicBezTo>
                  <a:pt x="286374" y="414885"/>
                  <a:pt x="170518" y="332538"/>
                  <a:pt x="0" y="363804"/>
                </a:cubicBezTo>
                <a:cubicBezTo>
                  <a:pt x="-27268" y="247901"/>
                  <a:pt x="3465" y="179401"/>
                  <a:pt x="0" y="0"/>
                </a:cubicBezTo>
                <a:close/>
              </a:path>
            </a:pathLst>
          </a:custGeom>
          <a:noFill/>
          <a:ln w="28575">
            <a:solidFill>
              <a:srgbClr val="FF0000"/>
            </a:solidFill>
            <a:extLst>
              <a:ext uri="{C807C97D-BFC1-408E-A445-0C87EB9F89A2}">
                <ask:lineSketchStyleProps xmlns:ask="http://schemas.microsoft.com/office/drawing/2018/sketchyshapes" sd="3597573597">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Tree>
    <p:extLst>
      <p:ext uri="{BB962C8B-B14F-4D97-AF65-F5344CB8AC3E}">
        <p14:creationId xmlns:p14="http://schemas.microsoft.com/office/powerpoint/2010/main" val="260679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grpId="0" nodeType="afterEffect">
                                  <p:stCondLst>
                                    <p:cond delay="50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1500"/>
                            </p:stCondLst>
                            <p:childTnLst>
                              <p:par>
                                <p:cTn id="17" presetID="53" presetClass="entr" presetSubtype="16" fill="hold" grpId="0" nodeType="afterEffect">
                                  <p:stCondLst>
                                    <p:cond delay="50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par>
                          <p:cTn id="22" fill="hold">
                            <p:stCondLst>
                              <p:cond delay="2500"/>
                            </p:stCondLst>
                            <p:childTnLst>
                              <p:par>
                                <p:cTn id="23" presetID="53" presetClass="entr" presetSubtype="16" fill="hold" grpId="0" nodeType="afterEffect">
                                  <p:stCondLst>
                                    <p:cond delay="50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childTnLst>
                          </p:cTn>
                        </p:par>
                        <p:par>
                          <p:cTn id="28" fill="hold">
                            <p:stCondLst>
                              <p:cond delay="3500"/>
                            </p:stCondLst>
                            <p:childTnLst>
                              <p:par>
                                <p:cTn id="29" presetID="53" presetClass="entr" presetSubtype="16" fill="hold" grpId="0" nodeType="afterEffect">
                                  <p:stCondLst>
                                    <p:cond delay="50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childTnLst>
                                </p:cTn>
                              </p:par>
                            </p:childTnLst>
                          </p:cTn>
                        </p:par>
                        <p:par>
                          <p:cTn id="34" fill="hold">
                            <p:stCondLst>
                              <p:cond delay="4500"/>
                            </p:stCondLst>
                            <p:childTnLst>
                              <p:par>
                                <p:cTn id="35" presetID="53" presetClass="entr" presetSubtype="16" fill="hold" grpId="0" nodeType="afterEffect">
                                  <p:stCondLst>
                                    <p:cond delay="50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childTnLst>
                          </p:cTn>
                        </p:par>
                        <p:par>
                          <p:cTn id="40" fill="hold">
                            <p:stCondLst>
                              <p:cond delay="5500"/>
                            </p:stCondLst>
                            <p:childTnLst>
                              <p:par>
                                <p:cTn id="41" presetID="53" presetClass="entr" presetSubtype="16" fill="hold" grpId="0" nodeType="afterEffect">
                                  <p:stCondLst>
                                    <p:cond delay="50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Effect transition="in" filter="fade">
                                      <p:cBhvr>
                                        <p:cTn id="4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C9501A1-F742-74E8-95F5-9F8FA74DE659}"/>
              </a:ext>
            </a:extLst>
          </p:cNvPr>
          <p:cNvSpPr>
            <a:spLocks noGrp="1"/>
          </p:cNvSpPr>
          <p:nvPr>
            <p:ph type="title"/>
          </p:nvPr>
        </p:nvSpPr>
        <p:spPr/>
        <p:txBody>
          <a:bodyPr/>
          <a:lstStyle/>
          <a:p>
            <a:endParaRPr lang="da-DK"/>
          </a:p>
        </p:txBody>
      </p:sp>
      <p:sp>
        <p:nvSpPr>
          <p:cNvPr id="3" name="Pladsholder til indhold 2">
            <a:extLst>
              <a:ext uri="{FF2B5EF4-FFF2-40B4-BE49-F238E27FC236}">
                <a16:creationId xmlns:a16="http://schemas.microsoft.com/office/drawing/2014/main" id="{C41F85FA-9561-0F95-89FB-B81DF7B8B6CF}"/>
              </a:ext>
            </a:extLst>
          </p:cNvPr>
          <p:cNvSpPr>
            <a:spLocks noGrp="1"/>
          </p:cNvSpPr>
          <p:nvPr>
            <p:ph idx="1"/>
          </p:nvPr>
        </p:nvSpPr>
        <p:spPr/>
        <p:txBody>
          <a:bodyPr/>
          <a:lstStyle/>
          <a:p>
            <a:endParaRPr lang="da-DK"/>
          </a:p>
        </p:txBody>
      </p:sp>
      <p:pic>
        <p:nvPicPr>
          <p:cNvPr id="5" name="Billede 4">
            <a:extLst>
              <a:ext uri="{FF2B5EF4-FFF2-40B4-BE49-F238E27FC236}">
                <a16:creationId xmlns:a16="http://schemas.microsoft.com/office/drawing/2014/main" id="{6CB88FDA-DDFB-20C9-F5AF-56DEF1FBC76B}"/>
              </a:ext>
            </a:extLst>
          </p:cNvPr>
          <p:cNvPicPr>
            <a:picLocks noChangeAspect="1"/>
          </p:cNvPicPr>
          <p:nvPr/>
        </p:nvPicPr>
        <p:blipFill>
          <a:blip r:embed="rId2"/>
          <a:stretch>
            <a:fillRect/>
          </a:stretch>
        </p:blipFill>
        <p:spPr>
          <a:xfrm>
            <a:off x="763385" y="0"/>
            <a:ext cx="10665229" cy="6858000"/>
          </a:xfrm>
          <a:prstGeom prst="rect">
            <a:avLst/>
          </a:prstGeom>
        </p:spPr>
      </p:pic>
      <p:sp>
        <p:nvSpPr>
          <p:cNvPr id="4" name="Rektangel 3">
            <a:extLst>
              <a:ext uri="{FF2B5EF4-FFF2-40B4-BE49-F238E27FC236}">
                <a16:creationId xmlns:a16="http://schemas.microsoft.com/office/drawing/2014/main" id="{19449EA2-6BDD-5ED7-A073-101505614B6B}"/>
              </a:ext>
            </a:extLst>
          </p:cNvPr>
          <p:cNvSpPr/>
          <p:nvPr/>
        </p:nvSpPr>
        <p:spPr>
          <a:xfrm>
            <a:off x="4707031" y="800059"/>
            <a:ext cx="3636810" cy="1432681"/>
          </a:xfrm>
          <a:custGeom>
            <a:avLst/>
            <a:gdLst>
              <a:gd name="connsiteX0" fmla="*/ 0 w 3636810"/>
              <a:gd name="connsiteY0" fmla="*/ 0 h 1432681"/>
              <a:gd name="connsiteX1" fmla="*/ 606135 w 3636810"/>
              <a:gd name="connsiteY1" fmla="*/ 0 h 1432681"/>
              <a:gd name="connsiteX2" fmla="*/ 1212270 w 3636810"/>
              <a:gd name="connsiteY2" fmla="*/ 0 h 1432681"/>
              <a:gd name="connsiteX3" fmla="*/ 1818405 w 3636810"/>
              <a:gd name="connsiteY3" fmla="*/ 0 h 1432681"/>
              <a:gd name="connsiteX4" fmla="*/ 2315436 w 3636810"/>
              <a:gd name="connsiteY4" fmla="*/ 0 h 1432681"/>
              <a:gd name="connsiteX5" fmla="*/ 2921571 w 3636810"/>
              <a:gd name="connsiteY5" fmla="*/ 0 h 1432681"/>
              <a:gd name="connsiteX6" fmla="*/ 3636810 w 3636810"/>
              <a:gd name="connsiteY6" fmla="*/ 0 h 1432681"/>
              <a:gd name="connsiteX7" fmla="*/ 3636810 w 3636810"/>
              <a:gd name="connsiteY7" fmla="*/ 463234 h 1432681"/>
              <a:gd name="connsiteX8" fmla="*/ 3636810 w 3636810"/>
              <a:gd name="connsiteY8" fmla="*/ 969447 h 1432681"/>
              <a:gd name="connsiteX9" fmla="*/ 3636810 w 3636810"/>
              <a:gd name="connsiteY9" fmla="*/ 1432681 h 1432681"/>
              <a:gd name="connsiteX10" fmla="*/ 2957939 w 3636810"/>
              <a:gd name="connsiteY10" fmla="*/ 1432681 h 1432681"/>
              <a:gd name="connsiteX11" fmla="*/ 2351804 w 3636810"/>
              <a:gd name="connsiteY11" fmla="*/ 1432681 h 1432681"/>
              <a:gd name="connsiteX12" fmla="*/ 1818405 w 3636810"/>
              <a:gd name="connsiteY12" fmla="*/ 1432681 h 1432681"/>
              <a:gd name="connsiteX13" fmla="*/ 1248638 w 3636810"/>
              <a:gd name="connsiteY13" fmla="*/ 1432681 h 1432681"/>
              <a:gd name="connsiteX14" fmla="*/ 606135 w 3636810"/>
              <a:gd name="connsiteY14" fmla="*/ 1432681 h 1432681"/>
              <a:gd name="connsiteX15" fmla="*/ 0 w 3636810"/>
              <a:gd name="connsiteY15" fmla="*/ 1432681 h 1432681"/>
              <a:gd name="connsiteX16" fmla="*/ 0 w 3636810"/>
              <a:gd name="connsiteY16" fmla="*/ 998101 h 1432681"/>
              <a:gd name="connsiteX17" fmla="*/ 0 w 3636810"/>
              <a:gd name="connsiteY17" fmla="*/ 520541 h 1432681"/>
              <a:gd name="connsiteX18" fmla="*/ 0 w 3636810"/>
              <a:gd name="connsiteY18" fmla="*/ 0 h 1432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636810" h="1432681" extrusionOk="0">
                <a:moveTo>
                  <a:pt x="0" y="0"/>
                </a:moveTo>
                <a:cubicBezTo>
                  <a:pt x="170859" y="16010"/>
                  <a:pt x="426666" y="10597"/>
                  <a:pt x="606135" y="0"/>
                </a:cubicBezTo>
                <a:cubicBezTo>
                  <a:pt x="785604" y="-10597"/>
                  <a:pt x="1018487" y="18893"/>
                  <a:pt x="1212270" y="0"/>
                </a:cubicBezTo>
                <a:cubicBezTo>
                  <a:pt x="1406054" y="-18893"/>
                  <a:pt x="1619351" y="4312"/>
                  <a:pt x="1818405" y="0"/>
                </a:cubicBezTo>
                <a:cubicBezTo>
                  <a:pt x="2017460" y="-4312"/>
                  <a:pt x="2078743" y="-6535"/>
                  <a:pt x="2315436" y="0"/>
                </a:cubicBezTo>
                <a:cubicBezTo>
                  <a:pt x="2552129" y="6535"/>
                  <a:pt x="2624254" y="8984"/>
                  <a:pt x="2921571" y="0"/>
                </a:cubicBezTo>
                <a:cubicBezTo>
                  <a:pt x="3218888" y="-8984"/>
                  <a:pt x="3280934" y="31903"/>
                  <a:pt x="3636810" y="0"/>
                </a:cubicBezTo>
                <a:cubicBezTo>
                  <a:pt x="3653699" y="186723"/>
                  <a:pt x="3626585" y="258513"/>
                  <a:pt x="3636810" y="463234"/>
                </a:cubicBezTo>
                <a:cubicBezTo>
                  <a:pt x="3647035" y="667955"/>
                  <a:pt x="3620845" y="758460"/>
                  <a:pt x="3636810" y="969447"/>
                </a:cubicBezTo>
                <a:cubicBezTo>
                  <a:pt x="3652775" y="1180434"/>
                  <a:pt x="3635006" y="1273285"/>
                  <a:pt x="3636810" y="1432681"/>
                </a:cubicBezTo>
                <a:cubicBezTo>
                  <a:pt x="3474228" y="1451835"/>
                  <a:pt x="3171622" y="1428710"/>
                  <a:pt x="2957939" y="1432681"/>
                </a:cubicBezTo>
                <a:cubicBezTo>
                  <a:pt x="2744256" y="1436652"/>
                  <a:pt x="2580869" y="1456611"/>
                  <a:pt x="2351804" y="1432681"/>
                </a:cubicBezTo>
                <a:cubicBezTo>
                  <a:pt x="2122740" y="1408751"/>
                  <a:pt x="1971993" y="1423830"/>
                  <a:pt x="1818405" y="1432681"/>
                </a:cubicBezTo>
                <a:cubicBezTo>
                  <a:pt x="1664817" y="1441532"/>
                  <a:pt x="1495548" y="1442279"/>
                  <a:pt x="1248638" y="1432681"/>
                </a:cubicBezTo>
                <a:cubicBezTo>
                  <a:pt x="1001728" y="1423083"/>
                  <a:pt x="913832" y="1429377"/>
                  <a:pt x="606135" y="1432681"/>
                </a:cubicBezTo>
                <a:cubicBezTo>
                  <a:pt x="298438" y="1435985"/>
                  <a:pt x="157710" y="1427594"/>
                  <a:pt x="0" y="1432681"/>
                </a:cubicBezTo>
                <a:cubicBezTo>
                  <a:pt x="4478" y="1226339"/>
                  <a:pt x="-3060" y="1170358"/>
                  <a:pt x="0" y="998101"/>
                </a:cubicBezTo>
                <a:cubicBezTo>
                  <a:pt x="3060" y="825844"/>
                  <a:pt x="-3096" y="643240"/>
                  <a:pt x="0" y="520541"/>
                </a:cubicBezTo>
                <a:cubicBezTo>
                  <a:pt x="3096" y="397842"/>
                  <a:pt x="-4385" y="181004"/>
                  <a:pt x="0" y="0"/>
                </a:cubicBezTo>
                <a:close/>
              </a:path>
            </a:pathLst>
          </a:custGeom>
          <a:noFill/>
          <a:ln w="28575">
            <a:solidFill>
              <a:srgbClr val="FF0000"/>
            </a:solidFill>
            <a:extLst>
              <a:ext uri="{C807C97D-BFC1-408E-A445-0C87EB9F89A2}">
                <ask:lineSketchStyleProps xmlns:ask="http://schemas.microsoft.com/office/drawing/2018/sketchyshapes" sd="1529725840">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6" name="Rektangel 5">
            <a:extLst>
              <a:ext uri="{FF2B5EF4-FFF2-40B4-BE49-F238E27FC236}">
                <a16:creationId xmlns:a16="http://schemas.microsoft.com/office/drawing/2014/main" id="{A2A6FD15-731C-8F6E-F15B-80E8DF075B1F}"/>
              </a:ext>
            </a:extLst>
          </p:cNvPr>
          <p:cNvSpPr/>
          <p:nvPr/>
        </p:nvSpPr>
        <p:spPr>
          <a:xfrm>
            <a:off x="1929775" y="800059"/>
            <a:ext cx="1201256" cy="1451435"/>
          </a:xfrm>
          <a:custGeom>
            <a:avLst/>
            <a:gdLst>
              <a:gd name="connsiteX0" fmla="*/ 0 w 1201256"/>
              <a:gd name="connsiteY0" fmla="*/ 0 h 1451435"/>
              <a:gd name="connsiteX1" fmla="*/ 588615 w 1201256"/>
              <a:gd name="connsiteY1" fmla="*/ 0 h 1451435"/>
              <a:gd name="connsiteX2" fmla="*/ 1201256 w 1201256"/>
              <a:gd name="connsiteY2" fmla="*/ 0 h 1451435"/>
              <a:gd name="connsiteX3" fmla="*/ 1201256 w 1201256"/>
              <a:gd name="connsiteY3" fmla="*/ 483812 h 1451435"/>
              <a:gd name="connsiteX4" fmla="*/ 1201256 w 1201256"/>
              <a:gd name="connsiteY4" fmla="*/ 953109 h 1451435"/>
              <a:gd name="connsiteX5" fmla="*/ 1201256 w 1201256"/>
              <a:gd name="connsiteY5" fmla="*/ 1451435 h 1451435"/>
              <a:gd name="connsiteX6" fmla="*/ 612641 w 1201256"/>
              <a:gd name="connsiteY6" fmla="*/ 1451435 h 1451435"/>
              <a:gd name="connsiteX7" fmla="*/ 0 w 1201256"/>
              <a:gd name="connsiteY7" fmla="*/ 1451435 h 1451435"/>
              <a:gd name="connsiteX8" fmla="*/ 0 w 1201256"/>
              <a:gd name="connsiteY8" fmla="*/ 953109 h 1451435"/>
              <a:gd name="connsiteX9" fmla="*/ 0 w 1201256"/>
              <a:gd name="connsiteY9" fmla="*/ 454783 h 1451435"/>
              <a:gd name="connsiteX10" fmla="*/ 0 w 1201256"/>
              <a:gd name="connsiteY10" fmla="*/ 0 h 1451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01256" h="1451435" extrusionOk="0">
                <a:moveTo>
                  <a:pt x="0" y="0"/>
                </a:moveTo>
                <a:cubicBezTo>
                  <a:pt x="209203" y="-23611"/>
                  <a:pt x="408184" y="20423"/>
                  <a:pt x="588615" y="0"/>
                </a:cubicBezTo>
                <a:cubicBezTo>
                  <a:pt x="769046" y="-20423"/>
                  <a:pt x="1061460" y="-14672"/>
                  <a:pt x="1201256" y="0"/>
                </a:cubicBezTo>
                <a:cubicBezTo>
                  <a:pt x="1217311" y="214141"/>
                  <a:pt x="1181437" y="298988"/>
                  <a:pt x="1201256" y="483812"/>
                </a:cubicBezTo>
                <a:cubicBezTo>
                  <a:pt x="1221075" y="668636"/>
                  <a:pt x="1182578" y="810798"/>
                  <a:pt x="1201256" y="953109"/>
                </a:cubicBezTo>
                <a:cubicBezTo>
                  <a:pt x="1219934" y="1095420"/>
                  <a:pt x="1193059" y="1348953"/>
                  <a:pt x="1201256" y="1451435"/>
                </a:cubicBezTo>
                <a:cubicBezTo>
                  <a:pt x="972566" y="1478956"/>
                  <a:pt x="783470" y="1428356"/>
                  <a:pt x="612641" y="1451435"/>
                </a:cubicBezTo>
                <a:cubicBezTo>
                  <a:pt x="441813" y="1474514"/>
                  <a:pt x="163996" y="1463391"/>
                  <a:pt x="0" y="1451435"/>
                </a:cubicBezTo>
                <a:cubicBezTo>
                  <a:pt x="14555" y="1223997"/>
                  <a:pt x="20555" y="1117148"/>
                  <a:pt x="0" y="953109"/>
                </a:cubicBezTo>
                <a:cubicBezTo>
                  <a:pt x="-20555" y="789070"/>
                  <a:pt x="24208" y="642547"/>
                  <a:pt x="0" y="454783"/>
                </a:cubicBezTo>
                <a:cubicBezTo>
                  <a:pt x="-24208" y="267019"/>
                  <a:pt x="-3396" y="145396"/>
                  <a:pt x="0" y="0"/>
                </a:cubicBezTo>
                <a:close/>
              </a:path>
            </a:pathLst>
          </a:custGeom>
          <a:noFill/>
          <a:ln w="28575">
            <a:solidFill>
              <a:srgbClr val="FF0000"/>
            </a:solidFill>
            <a:extLst>
              <a:ext uri="{C807C97D-BFC1-408E-A445-0C87EB9F89A2}">
                <ask:lineSketchStyleProps xmlns:ask="http://schemas.microsoft.com/office/drawing/2018/sketchyshapes" sd="1225123831">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7" name="Rektangel 6">
            <a:extLst>
              <a:ext uri="{FF2B5EF4-FFF2-40B4-BE49-F238E27FC236}">
                <a16:creationId xmlns:a16="http://schemas.microsoft.com/office/drawing/2014/main" id="{5C5033FA-6DCB-2748-9B66-40103E6BD303}"/>
              </a:ext>
            </a:extLst>
          </p:cNvPr>
          <p:cNvSpPr/>
          <p:nvPr/>
        </p:nvSpPr>
        <p:spPr>
          <a:xfrm>
            <a:off x="3300971" y="800059"/>
            <a:ext cx="1236119" cy="1432681"/>
          </a:xfrm>
          <a:custGeom>
            <a:avLst/>
            <a:gdLst>
              <a:gd name="connsiteX0" fmla="*/ 0 w 1236119"/>
              <a:gd name="connsiteY0" fmla="*/ 0 h 1432681"/>
              <a:gd name="connsiteX1" fmla="*/ 642782 w 1236119"/>
              <a:gd name="connsiteY1" fmla="*/ 0 h 1432681"/>
              <a:gd name="connsiteX2" fmla="*/ 1236119 w 1236119"/>
              <a:gd name="connsiteY2" fmla="*/ 0 h 1432681"/>
              <a:gd name="connsiteX3" fmla="*/ 1236119 w 1236119"/>
              <a:gd name="connsiteY3" fmla="*/ 434580 h 1432681"/>
              <a:gd name="connsiteX4" fmla="*/ 1236119 w 1236119"/>
              <a:gd name="connsiteY4" fmla="*/ 926467 h 1432681"/>
              <a:gd name="connsiteX5" fmla="*/ 1236119 w 1236119"/>
              <a:gd name="connsiteY5" fmla="*/ 1432681 h 1432681"/>
              <a:gd name="connsiteX6" fmla="*/ 593337 w 1236119"/>
              <a:gd name="connsiteY6" fmla="*/ 1432681 h 1432681"/>
              <a:gd name="connsiteX7" fmla="*/ 0 w 1236119"/>
              <a:gd name="connsiteY7" fmla="*/ 1432681 h 1432681"/>
              <a:gd name="connsiteX8" fmla="*/ 0 w 1236119"/>
              <a:gd name="connsiteY8" fmla="*/ 969447 h 1432681"/>
              <a:gd name="connsiteX9" fmla="*/ 0 w 1236119"/>
              <a:gd name="connsiteY9" fmla="*/ 520541 h 1432681"/>
              <a:gd name="connsiteX10" fmla="*/ 0 w 1236119"/>
              <a:gd name="connsiteY10" fmla="*/ 0 h 1432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36119" h="1432681" extrusionOk="0">
                <a:moveTo>
                  <a:pt x="0" y="0"/>
                </a:moveTo>
                <a:cubicBezTo>
                  <a:pt x="228828" y="-4112"/>
                  <a:pt x="435795" y="-1728"/>
                  <a:pt x="642782" y="0"/>
                </a:cubicBezTo>
                <a:cubicBezTo>
                  <a:pt x="849769" y="1728"/>
                  <a:pt x="1032404" y="3927"/>
                  <a:pt x="1236119" y="0"/>
                </a:cubicBezTo>
                <a:cubicBezTo>
                  <a:pt x="1241263" y="198074"/>
                  <a:pt x="1247920" y="262332"/>
                  <a:pt x="1236119" y="434580"/>
                </a:cubicBezTo>
                <a:cubicBezTo>
                  <a:pt x="1224318" y="606828"/>
                  <a:pt x="1231493" y="689116"/>
                  <a:pt x="1236119" y="926467"/>
                </a:cubicBezTo>
                <a:cubicBezTo>
                  <a:pt x="1240745" y="1163818"/>
                  <a:pt x="1251024" y="1302112"/>
                  <a:pt x="1236119" y="1432681"/>
                </a:cubicBezTo>
                <a:cubicBezTo>
                  <a:pt x="934706" y="1456936"/>
                  <a:pt x="748072" y="1448452"/>
                  <a:pt x="593337" y="1432681"/>
                </a:cubicBezTo>
                <a:cubicBezTo>
                  <a:pt x="438602" y="1416910"/>
                  <a:pt x="219786" y="1417863"/>
                  <a:pt x="0" y="1432681"/>
                </a:cubicBezTo>
                <a:cubicBezTo>
                  <a:pt x="8635" y="1315238"/>
                  <a:pt x="12271" y="1102761"/>
                  <a:pt x="0" y="969447"/>
                </a:cubicBezTo>
                <a:cubicBezTo>
                  <a:pt x="-12271" y="836133"/>
                  <a:pt x="-11269" y="733347"/>
                  <a:pt x="0" y="520541"/>
                </a:cubicBezTo>
                <a:cubicBezTo>
                  <a:pt x="11269" y="307735"/>
                  <a:pt x="-19849" y="134318"/>
                  <a:pt x="0" y="0"/>
                </a:cubicBezTo>
                <a:close/>
              </a:path>
            </a:pathLst>
          </a:custGeom>
          <a:noFill/>
          <a:ln w="28575">
            <a:solidFill>
              <a:srgbClr val="FF0000"/>
            </a:solidFill>
            <a:extLst>
              <a:ext uri="{C807C97D-BFC1-408E-A445-0C87EB9F89A2}">
                <ask:lineSketchStyleProps xmlns:ask="http://schemas.microsoft.com/office/drawing/2018/sketchyshapes" sd="1947044133">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8" name="Rektangel 7">
            <a:extLst>
              <a:ext uri="{FF2B5EF4-FFF2-40B4-BE49-F238E27FC236}">
                <a16:creationId xmlns:a16="http://schemas.microsoft.com/office/drawing/2014/main" id="{0AD70A8D-E046-6221-AEB6-95CD8F480030}"/>
              </a:ext>
            </a:extLst>
          </p:cNvPr>
          <p:cNvSpPr/>
          <p:nvPr/>
        </p:nvSpPr>
        <p:spPr>
          <a:xfrm>
            <a:off x="8654923" y="800059"/>
            <a:ext cx="2550789" cy="1440233"/>
          </a:xfrm>
          <a:custGeom>
            <a:avLst/>
            <a:gdLst>
              <a:gd name="connsiteX0" fmla="*/ 0 w 2550789"/>
              <a:gd name="connsiteY0" fmla="*/ 0 h 1440233"/>
              <a:gd name="connsiteX1" fmla="*/ 612189 w 2550789"/>
              <a:gd name="connsiteY1" fmla="*/ 0 h 1440233"/>
              <a:gd name="connsiteX2" fmla="*/ 1300902 w 2550789"/>
              <a:gd name="connsiteY2" fmla="*/ 0 h 1440233"/>
              <a:gd name="connsiteX3" fmla="*/ 1964108 w 2550789"/>
              <a:gd name="connsiteY3" fmla="*/ 0 h 1440233"/>
              <a:gd name="connsiteX4" fmla="*/ 2550789 w 2550789"/>
              <a:gd name="connsiteY4" fmla="*/ 0 h 1440233"/>
              <a:gd name="connsiteX5" fmla="*/ 2550789 w 2550789"/>
              <a:gd name="connsiteY5" fmla="*/ 480078 h 1440233"/>
              <a:gd name="connsiteX6" fmla="*/ 2550789 w 2550789"/>
              <a:gd name="connsiteY6" fmla="*/ 960155 h 1440233"/>
              <a:gd name="connsiteX7" fmla="*/ 2550789 w 2550789"/>
              <a:gd name="connsiteY7" fmla="*/ 1440233 h 1440233"/>
              <a:gd name="connsiteX8" fmla="*/ 1938600 w 2550789"/>
              <a:gd name="connsiteY8" fmla="*/ 1440233 h 1440233"/>
              <a:gd name="connsiteX9" fmla="*/ 1300902 w 2550789"/>
              <a:gd name="connsiteY9" fmla="*/ 1440233 h 1440233"/>
              <a:gd name="connsiteX10" fmla="*/ 663205 w 2550789"/>
              <a:gd name="connsiteY10" fmla="*/ 1440233 h 1440233"/>
              <a:gd name="connsiteX11" fmla="*/ 0 w 2550789"/>
              <a:gd name="connsiteY11" fmla="*/ 1440233 h 1440233"/>
              <a:gd name="connsiteX12" fmla="*/ 0 w 2550789"/>
              <a:gd name="connsiteY12" fmla="*/ 988960 h 1440233"/>
              <a:gd name="connsiteX13" fmla="*/ 0 w 2550789"/>
              <a:gd name="connsiteY13" fmla="*/ 480078 h 1440233"/>
              <a:gd name="connsiteX14" fmla="*/ 0 w 2550789"/>
              <a:gd name="connsiteY14" fmla="*/ 0 h 1440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50789" h="1440233" extrusionOk="0">
                <a:moveTo>
                  <a:pt x="0" y="0"/>
                </a:moveTo>
                <a:cubicBezTo>
                  <a:pt x="243344" y="-28222"/>
                  <a:pt x="408890" y="16772"/>
                  <a:pt x="612189" y="0"/>
                </a:cubicBezTo>
                <a:cubicBezTo>
                  <a:pt x="815488" y="-16772"/>
                  <a:pt x="1037242" y="30977"/>
                  <a:pt x="1300902" y="0"/>
                </a:cubicBezTo>
                <a:cubicBezTo>
                  <a:pt x="1564562" y="-30977"/>
                  <a:pt x="1716893" y="-1672"/>
                  <a:pt x="1964108" y="0"/>
                </a:cubicBezTo>
                <a:cubicBezTo>
                  <a:pt x="2211323" y="1672"/>
                  <a:pt x="2335394" y="-9995"/>
                  <a:pt x="2550789" y="0"/>
                </a:cubicBezTo>
                <a:cubicBezTo>
                  <a:pt x="2529954" y="192053"/>
                  <a:pt x="2528219" y="271633"/>
                  <a:pt x="2550789" y="480078"/>
                </a:cubicBezTo>
                <a:cubicBezTo>
                  <a:pt x="2573359" y="688523"/>
                  <a:pt x="2561364" y="753469"/>
                  <a:pt x="2550789" y="960155"/>
                </a:cubicBezTo>
                <a:cubicBezTo>
                  <a:pt x="2540214" y="1166841"/>
                  <a:pt x="2566545" y="1337071"/>
                  <a:pt x="2550789" y="1440233"/>
                </a:cubicBezTo>
                <a:cubicBezTo>
                  <a:pt x="2327801" y="1448256"/>
                  <a:pt x="2206030" y="1419602"/>
                  <a:pt x="1938600" y="1440233"/>
                </a:cubicBezTo>
                <a:cubicBezTo>
                  <a:pt x="1671170" y="1460864"/>
                  <a:pt x="1459989" y="1409874"/>
                  <a:pt x="1300902" y="1440233"/>
                </a:cubicBezTo>
                <a:cubicBezTo>
                  <a:pt x="1141815" y="1470592"/>
                  <a:pt x="878806" y="1417725"/>
                  <a:pt x="663205" y="1440233"/>
                </a:cubicBezTo>
                <a:cubicBezTo>
                  <a:pt x="447604" y="1462741"/>
                  <a:pt x="146137" y="1473054"/>
                  <a:pt x="0" y="1440233"/>
                </a:cubicBezTo>
                <a:cubicBezTo>
                  <a:pt x="-19669" y="1288103"/>
                  <a:pt x="21917" y="1167393"/>
                  <a:pt x="0" y="988960"/>
                </a:cubicBezTo>
                <a:cubicBezTo>
                  <a:pt x="-21917" y="810527"/>
                  <a:pt x="-3760" y="631770"/>
                  <a:pt x="0" y="480078"/>
                </a:cubicBezTo>
                <a:cubicBezTo>
                  <a:pt x="3760" y="328386"/>
                  <a:pt x="-847" y="150217"/>
                  <a:pt x="0" y="0"/>
                </a:cubicBezTo>
                <a:close/>
              </a:path>
            </a:pathLst>
          </a:custGeom>
          <a:noFill/>
          <a:ln w="28575">
            <a:solidFill>
              <a:srgbClr val="FF0000"/>
            </a:solidFill>
            <a:extLst>
              <a:ext uri="{C807C97D-BFC1-408E-A445-0C87EB9F89A2}">
                <ask:lineSketchStyleProps xmlns:ask="http://schemas.microsoft.com/office/drawing/2018/sketchyshapes" sd="1402264766">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9" name="Rektangel 8">
            <a:extLst>
              <a:ext uri="{FF2B5EF4-FFF2-40B4-BE49-F238E27FC236}">
                <a16:creationId xmlns:a16="http://schemas.microsoft.com/office/drawing/2014/main" id="{8ED74696-86B7-8896-A042-CBE4A27CB4E8}"/>
              </a:ext>
            </a:extLst>
          </p:cNvPr>
          <p:cNvSpPr/>
          <p:nvPr/>
        </p:nvSpPr>
        <p:spPr>
          <a:xfrm>
            <a:off x="1457863" y="800059"/>
            <a:ext cx="405724" cy="5916384"/>
          </a:xfrm>
          <a:custGeom>
            <a:avLst/>
            <a:gdLst>
              <a:gd name="connsiteX0" fmla="*/ 0 w 405724"/>
              <a:gd name="connsiteY0" fmla="*/ 0 h 5916384"/>
              <a:gd name="connsiteX1" fmla="*/ 405724 w 405724"/>
              <a:gd name="connsiteY1" fmla="*/ 0 h 5916384"/>
              <a:gd name="connsiteX2" fmla="*/ 405724 w 405724"/>
              <a:gd name="connsiteY2" fmla="*/ 775704 h 5916384"/>
              <a:gd name="connsiteX3" fmla="*/ 405724 w 405724"/>
              <a:gd name="connsiteY3" fmla="*/ 1255588 h 5916384"/>
              <a:gd name="connsiteX4" fmla="*/ 405724 w 405724"/>
              <a:gd name="connsiteY4" fmla="*/ 1853800 h 5916384"/>
              <a:gd name="connsiteX5" fmla="*/ 405724 w 405724"/>
              <a:gd name="connsiteY5" fmla="*/ 2511176 h 5916384"/>
              <a:gd name="connsiteX6" fmla="*/ 405724 w 405724"/>
              <a:gd name="connsiteY6" fmla="*/ 3109388 h 5916384"/>
              <a:gd name="connsiteX7" fmla="*/ 405724 w 405724"/>
              <a:gd name="connsiteY7" fmla="*/ 3707601 h 5916384"/>
              <a:gd name="connsiteX8" fmla="*/ 405724 w 405724"/>
              <a:gd name="connsiteY8" fmla="*/ 4483304 h 5916384"/>
              <a:gd name="connsiteX9" fmla="*/ 405724 w 405724"/>
              <a:gd name="connsiteY9" fmla="*/ 5140680 h 5916384"/>
              <a:gd name="connsiteX10" fmla="*/ 405724 w 405724"/>
              <a:gd name="connsiteY10" fmla="*/ 5916384 h 5916384"/>
              <a:gd name="connsiteX11" fmla="*/ 0 w 405724"/>
              <a:gd name="connsiteY11" fmla="*/ 5916384 h 5916384"/>
              <a:gd name="connsiteX12" fmla="*/ 0 w 405724"/>
              <a:gd name="connsiteY12" fmla="*/ 5199844 h 5916384"/>
              <a:gd name="connsiteX13" fmla="*/ 0 w 405724"/>
              <a:gd name="connsiteY13" fmla="*/ 4424140 h 5916384"/>
              <a:gd name="connsiteX14" fmla="*/ 0 w 405724"/>
              <a:gd name="connsiteY14" fmla="*/ 3648437 h 5916384"/>
              <a:gd name="connsiteX15" fmla="*/ 0 w 405724"/>
              <a:gd name="connsiteY15" fmla="*/ 3050225 h 5916384"/>
              <a:gd name="connsiteX16" fmla="*/ 0 w 405724"/>
              <a:gd name="connsiteY16" fmla="*/ 2570340 h 5916384"/>
              <a:gd name="connsiteX17" fmla="*/ 0 w 405724"/>
              <a:gd name="connsiteY17" fmla="*/ 2090456 h 5916384"/>
              <a:gd name="connsiteX18" fmla="*/ 0 w 405724"/>
              <a:gd name="connsiteY18" fmla="*/ 1492244 h 5916384"/>
              <a:gd name="connsiteX19" fmla="*/ 0 w 405724"/>
              <a:gd name="connsiteY19" fmla="*/ 834868 h 5916384"/>
              <a:gd name="connsiteX20" fmla="*/ 0 w 405724"/>
              <a:gd name="connsiteY20" fmla="*/ 0 h 5916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5724" h="5916384" extrusionOk="0">
                <a:moveTo>
                  <a:pt x="0" y="0"/>
                </a:moveTo>
                <a:cubicBezTo>
                  <a:pt x="158967" y="-12985"/>
                  <a:pt x="246864" y="14160"/>
                  <a:pt x="405724" y="0"/>
                </a:cubicBezTo>
                <a:cubicBezTo>
                  <a:pt x="382975" y="207041"/>
                  <a:pt x="396711" y="529128"/>
                  <a:pt x="405724" y="775704"/>
                </a:cubicBezTo>
                <a:cubicBezTo>
                  <a:pt x="414737" y="1022280"/>
                  <a:pt x="383199" y="1032281"/>
                  <a:pt x="405724" y="1255588"/>
                </a:cubicBezTo>
                <a:cubicBezTo>
                  <a:pt x="428249" y="1478895"/>
                  <a:pt x="377127" y="1588966"/>
                  <a:pt x="405724" y="1853800"/>
                </a:cubicBezTo>
                <a:cubicBezTo>
                  <a:pt x="434321" y="2118634"/>
                  <a:pt x="427284" y="2346092"/>
                  <a:pt x="405724" y="2511176"/>
                </a:cubicBezTo>
                <a:cubicBezTo>
                  <a:pt x="384164" y="2676260"/>
                  <a:pt x="407585" y="2902207"/>
                  <a:pt x="405724" y="3109388"/>
                </a:cubicBezTo>
                <a:cubicBezTo>
                  <a:pt x="403863" y="3316569"/>
                  <a:pt x="421400" y="3538079"/>
                  <a:pt x="405724" y="3707601"/>
                </a:cubicBezTo>
                <a:cubicBezTo>
                  <a:pt x="390048" y="3877123"/>
                  <a:pt x="370080" y="4320778"/>
                  <a:pt x="405724" y="4483304"/>
                </a:cubicBezTo>
                <a:cubicBezTo>
                  <a:pt x="441368" y="4645830"/>
                  <a:pt x="406734" y="4851876"/>
                  <a:pt x="405724" y="5140680"/>
                </a:cubicBezTo>
                <a:cubicBezTo>
                  <a:pt x="404714" y="5429484"/>
                  <a:pt x="381420" y="5637081"/>
                  <a:pt x="405724" y="5916384"/>
                </a:cubicBezTo>
                <a:cubicBezTo>
                  <a:pt x="204329" y="5913759"/>
                  <a:pt x="181644" y="5919970"/>
                  <a:pt x="0" y="5916384"/>
                </a:cubicBezTo>
                <a:cubicBezTo>
                  <a:pt x="-11156" y="5662459"/>
                  <a:pt x="-11542" y="5440238"/>
                  <a:pt x="0" y="5199844"/>
                </a:cubicBezTo>
                <a:cubicBezTo>
                  <a:pt x="11542" y="4959450"/>
                  <a:pt x="14493" y="4698034"/>
                  <a:pt x="0" y="4424140"/>
                </a:cubicBezTo>
                <a:cubicBezTo>
                  <a:pt x="-14493" y="4150246"/>
                  <a:pt x="-38295" y="3955411"/>
                  <a:pt x="0" y="3648437"/>
                </a:cubicBezTo>
                <a:cubicBezTo>
                  <a:pt x="38295" y="3341463"/>
                  <a:pt x="11810" y="3302444"/>
                  <a:pt x="0" y="3050225"/>
                </a:cubicBezTo>
                <a:cubicBezTo>
                  <a:pt x="-11810" y="2798006"/>
                  <a:pt x="16514" y="2798577"/>
                  <a:pt x="0" y="2570340"/>
                </a:cubicBezTo>
                <a:cubicBezTo>
                  <a:pt x="-16514" y="2342103"/>
                  <a:pt x="9729" y="2287565"/>
                  <a:pt x="0" y="2090456"/>
                </a:cubicBezTo>
                <a:cubicBezTo>
                  <a:pt x="-9729" y="1893347"/>
                  <a:pt x="17890" y="1675064"/>
                  <a:pt x="0" y="1492244"/>
                </a:cubicBezTo>
                <a:cubicBezTo>
                  <a:pt x="-17890" y="1309424"/>
                  <a:pt x="27739" y="1032012"/>
                  <a:pt x="0" y="834868"/>
                </a:cubicBezTo>
                <a:cubicBezTo>
                  <a:pt x="-27739" y="637724"/>
                  <a:pt x="-18929" y="388006"/>
                  <a:pt x="0" y="0"/>
                </a:cubicBezTo>
                <a:close/>
              </a:path>
            </a:pathLst>
          </a:custGeom>
          <a:noFill/>
          <a:ln w="28575">
            <a:solidFill>
              <a:srgbClr val="FF0000"/>
            </a:solidFill>
            <a:extLst>
              <a:ext uri="{C807C97D-BFC1-408E-A445-0C87EB9F89A2}">
                <ask:lineSketchStyleProps xmlns:ask="http://schemas.microsoft.com/office/drawing/2018/sketchyshapes" sd="1225123831">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Tree>
    <p:extLst>
      <p:ext uri="{BB962C8B-B14F-4D97-AF65-F5344CB8AC3E}">
        <p14:creationId xmlns:p14="http://schemas.microsoft.com/office/powerpoint/2010/main" val="3998036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50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1000"/>
                            </p:stCondLst>
                            <p:childTnLst>
                              <p:par>
                                <p:cTn id="11" presetID="53" presetClass="entr" presetSubtype="16" fill="hold" grpId="0" nodeType="afterEffect">
                                  <p:stCondLst>
                                    <p:cond delay="300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4500"/>
                            </p:stCondLst>
                            <p:childTnLst>
                              <p:par>
                                <p:cTn id="17" presetID="53" presetClass="entr" presetSubtype="16"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childTnLst>
                          </p:cTn>
                        </p:par>
                        <p:par>
                          <p:cTn id="22" fill="hold">
                            <p:stCondLst>
                              <p:cond delay="5000"/>
                            </p:stCondLst>
                            <p:childTnLst>
                              <p:par>
                                <p:cTn id="23" presetID="53" presetClass="entr" presetSubtype="16"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Effect transition="in" filter="fade">
                                      <p:cBhvr>
                                        <p:cTn id="27" dur="500"/>
                                        <p:tgtEl>
                                          <p:spTgt spid="4"/>
                                        </p:tgtEl>
                                      </p:cBhvr>
                                    </p:animEffect>
                                  </p:childTnLst>
                                </p:cTn>
                              </p:par>
                            </p:childTnLst>
                          </p:cTn>
                        </p:par>
                        <p:par>
                          <p:cTn id="28" fill="hold">
                            <p:stCondLst>
                              <p:cond delay="5500"/>
                            </p:stCondLst>
                            <p:childTnLst>
                              <p:par>
                                <p:cTn id="29" presetID="53" presetClass="entr" presetSubtype="16"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6BF150D-6052-4E62-979F-7D332CA7340F}"/>
              </a:ext>
            </a:extLst>
          </p:cNvPr>
          <p:cNvSpPr>
            <a:spLocks noGrp="1"/>
          </p:cNvSpPr>
          <p:nvPr>
            <p:ph type="title"/>
          </p:nvPr>
        </p:nvSpPr>
        <p:spPr/>
        <p:txBody>
          <a:bodyPr>
            <a:normAutofit/>
          </a:bodyPr>
          <a:lstStyle/>
          <a:p>
            <a:r>
              <a:rPr lang="da-DK"/>
              <a:t>Mulige </a:t>
            </a:r>
            <a:br>
              <a:rPr lang="da-DK"/>
            </a:br>
            <a:r>
              <a:rPr lang="da-DK"/>
              <a:t>kanaler</a:t>
            </a:r>
          </a:p>
        </p:txBody>
      </p:sp>
      <p:graphicFrame>
        <p:nvGraphicFramePr>
          <p:cNvPr id="4" name="Objekt 3">
            <a:extLst>
              <a:ext uri="{FF2B5EF4-FFF2-40B4-BE49-F238E27FC236}">
                <a16:creationId xmlns:a16="http://schemas.microsoft.com/office/drawing/2014/main" id="{AC895192-F3CB-41B7-BD13-58642EE47825}"/>
              </a:ext>
            </a:extLst>
          </p:cNvPr>
          <p:cNvGraphicFramePr>
            <a:graphicFrameLocks noChangeAspect="1"/>
          </p:cNvGraphicFramePr>
          <p:nvPr/>
        </p:nvGraphicFramePr>
        <p:xfrm>
          <a:off x="6090592" y="664314"/>
          <a:ext cx="4177517" cy="6193685"/>
        </p:xfrm>
        <a:graphic>
          <a:graphicData uri="http://schemas.openxmlformats.org/presentationml/2006/ole">
            <mc:AlternateContent xmlns:mc="http://schemas.openxmlformats.org/markup-compatibility/2006">
              <mc:Choice xmlns:v="urn:schemas-microsoft-com:vml" Requires="v">
                <p:oleObj r:id="rId2" imgW="8888760" imgH="13193640" progId="">
                  <p:embed/>
                </p:oleObj>
              </mc:Choice>
              <mc:Fallback>
                <p:oleObj r:id="rId2" imgW="8888760" imgH="13193640" progId="">
                  <p:embed/>
                  <p:pic>
                    <p:nvPicPr>
                      <p:cNvPr id="4" name="Objekt 3">
                        <a:extLst>
                          <a:ext uri="{FF2B5EF4-FFF2-40B4-BE49-F238E27FC236}">
                            <a16:creationId xmlns:a16="http://schemas.microsoft.com/office/drawing/2014/main" id="{AC895192-F3CB-41B7-BD13-58642EE47825}"/>
                          </a:ext>
                        </a:extLst>
                      </p:cNvPr>
                      <p:cNvPicPr/>
                      <p:nvPr/>
                    </p:nvPicPr>
                    <p:blipFill>
                      <a:blip r:embed="rId3"/>
                      <a:stretch>
                        <a:fillRect/>
                      </a:stretch>
                    </p:blipFill>
                    <p:spPr>
                      <a:xfrm>
                        <a:off x="6090592" y="664314"/>
                        <a:ext cx="4177517" cy="6193685"/>
                      </a:xfrm>
                      <a:prstGeom prst="rect">
                        <a:avLst/>
                      </a:prstGeom>
                    </p:spPr>
                  </p:pic>
                </p:oleObj>
              </mc:Fallback>
            </mc:AlternateContent>
          </a:graphicData>
        </a:graphic>
      </p:graphicFrame>
      <p:sp>
        <p:nvSpPr>
          <p:cNvPr id="5" name="Tekstfelt 4">
            <a:extLst>
              <a:ext uri="{FF2B5EF4-FFF2-40B4-BE49-F238E27FC236}">
                <a16:creationId xmlns:a16="http://schemas.microsoft.com/office/drawing/2014/main" id="{EC1234CB-F05D-404D-9B14-2769B949823D}"/>
              </a:ext>
            </a:extLst>
          </p:cNvPr>
          <p:cNvSpPr txBox="1"/>
          <p:nvPr/>
        </p:nvSpPr>
        <p:spPr>
          <a:xfrm>
            <a:off x="4882225" y="675337"/>
            <a:ext cx="1130487" cy="6186309"/>
          </a:xfrm>
          <a:custGeom>
            <a:avLst/>
            <a:gdLst>
              <a:gd name="connsiteX0" fmla="*/ 0 w 1130487"/>
              <a:gd name="connsiteY0" fmla="*/ 0 h 6186309"/>
              <a:gd name="connsiteX1" fmla="*/ 565244 w 1130487"/>
              <a:gd name="connsiteY1" fmla="*/ 0 h 6186309"/>
              <a:gd name="connsiteX2" fmla="*/ 1130487 w 1130487"/>
              <a:gd name="connsiteY2" fmla="*/ 0 h 6186309"/>
              <a:gd name="connsiteX3" fmla="*/ 1130487 w 1130487"/>
              <a:gd name="connsiteY3" fmla="*/ 687368 h 6186309"/>
              <a:gd name="connsiteX4" fmla="*/ 1130487 w 1130487"/>
              <a:gd name="connsiteY4" fmla="*/ 1189146 h 6186309"/>
              <a:gd name="connsiteX5" fmla="*/ 1130487 w 1130487"/>
              <a:gd name="connsiteY5" fmla="*/ 1752788 h 6186309"/>
              <a:gd name="connsiteX6" fmla="*/ 1130487 w 1130487"/>
              <a:gd name="connsiteY6" fmla="*/ 2502018 h 6186309"/>
              <a:gd name="connsiteX7" fmla="*/ 1130487 w 1130487"/>
              <a:gd name="connsiteY7" fmla="*/ 3251249 h 6186309"/>
              <a:gd name="connsiteX8" fmla="*/ 1130487 w 1130487"/>
              <a:gd name="connsiteY8" fmla="*/ 4000480 h 6186309"/>
              <a:gd name="connsiteX9" fmla="*/ 1130487 w 1130487"/>
              <a:gd name="connsiteY9" fmla="*/ 4749711 h 6186309"/>
              <a:gd name="connsiteX10" fmla="*/ 1130487 w 1130487"/>
              <a:gd name="connsiteY10" fmla="*/ 5313352 h 6186309"/>
              <a:gd name="connsiteX11" fmla="*/ 1130487 w 1130487"/>
              <a:gd name="connsiteY11" fmla="*/ 6186309 h 6186309"/>
              <a:gd name="connsiteX12" fmla="*/ 599158 w 1130487"/>
              <a:gd name="connsiteY12" fmla="*/ 6186309 h 6186309"/>
              <a:gd name="connsiteX13" fmla="*/ 0 w 1130487"/>
              <a:gd name="connsiteY13" fmla="*/ 6186309 h 6186309"/>
              <a:gd name="connsiteX14" fmla="*/ 0 w 1130487"/>
              <a:gd name="connsiteY14" fmla="*/ 5498941 h 6186309"/>
              <a:gd name="connsiteX15" fmla="*/ 0 w 1130487"/>
              <a:gd name="connsiteY15" fmla="*/ 4873437 h 6186309"/>
              <a:gd name="connsiteX16" fmla="*/ 0 w 1130487"/>
              <a:gd name="connsiteY16" fmla="*/ 4124206 h 6186309"/>
              <a:gd name="connsiteX17" fmla="*/ 0 w 1130487"/>
              <a:gd name="connsiteY17" fmla="*/ 3436838 h 6186309"/>
              <a:gd name="connsiteX18" fmla="*/ 0 w 1130487"/>
              <a:gd name="connsiteY18" fmla="*/ 2749471 h 6186309"/>
              <a:gd name="connsiteX19" fmla="*/ 0 w 1130487"/>
              <a:gd name="connsiteY19" fmla="*/ 2062103 h 6186309"/>
              <a:gd name="connsiteX20" fmla="*/ 0 w 1130487"/>
              <a:gd name="connsiteY20" fmla="*/ 1498462 h 6186309"/>
              <a:gd name="connsiteX21" fmla="*/ 0 w 1130487"/>
              <a:gd name="connsiteY21" fmla="*/ 872957 h 6186309"/>
              <a:gd name="connsiteX22" fmla="*/ 0 w 1130487"/>
              <a:gd name="connsiteY22" fmla="*/ 0 h 6186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30487" h="6186309" extrusionOk="0">
                <a:moveTo>
                  <a:pt x="0" y="0"/>
                </a:moveTo>
                <a:cubicBezTo>
                  <a:pt x="250478" y="17702"/>
                  <a:pt x="298387" y="3387"/>
                  <a:pt x="565244" y="0"/>
                </a:cubicBezTo>
                <a:cubicBezTo>
                  <a:pt x="832101" y="-3387"/>
                  <a:pt x="861039" y="21579"/>
                  <a:pt x="1130487" y="0"/>
                </a:cubicBezTo>
                <a:cubicBezTo>
                  <a:pt x="1121616" y="279560"/>
                  <a:pt x="1142524" y="518130"/>
                  <a:pt x="1130487" y="687368"/>
                </a:cubicBezTo>
                <a:cubicBezTo>
                  <a:pt x="1118450" y="856606"/>
                  <a:pt x="1106699" y="998797"/>
                  <a:pt x="1130487" y="1189146"/>
                </a:cubicBezTo>
                <a:cubicBezTo>
                  <a:pt x="1154275" y="1379495"/>
                  <a:pt x="1109610" y="1490821"/>
                  <a:pt x="1130487" y="1752788"/>
                </a:cubicBezTo>
                <a:cubicBezTo>
                  <a:pt x="1151364" y="2014755"/>
                  <a:pt x="1118705" y="2192251"/>
                  <a:pt x="1130487" y="2502018"/>
                </a:cubicBezTo>
                <a:cubicBezTo>
                  <a:pt x="1142270" y="2811785"/>
                  <a:pt x="1110779" y="3085802"/>
                  <a:pt x="1130487" y="3251249"/>
                </a:cubicBezTo>
                <a:cubicBezTo>
                  <a:pt x="1150195" y="3416696"/>
                  <a:pt x="1104621" y="3793134"/>
                  <a:pt x="1130487" y="4000480"/>
                </a:cubicBezTo>
                <a:cubicBezTo>
                  <a:pt x="1156353" y="4207826"/>
                  <a:pt x="1143328" y="4488255"/>
                  <a:pt x="1130487" y="4749711"/>
                </a:cubicBezTo>
                <a:cubicBezTo>
                  <a:pt x="1117646" y="5011167"/>
                  <a:pt x="1107825" y="5064388"/>
                  <a:pt x="1130487" y="5313352"/>
                </a:cubicBezTo>
                <a:cubicBezTo>
                  <a:pt x="1153149" y="5562316"/>
                  <a:pt x="1149173" y="5853086"/>
                  <a:pt x="1130487" y="6186309"/>
                </a:cubicBezTo>
                <a:cubicBezTo>
                  <a:pt x="941496" y="6203602"/>
                  <a:pt x="788903" y="6179198"/>
                  <a:pt x="599158" y="6186309"/>
                </a:cubicBezTo>
                <a:cubicBezTo>
                  <a:pt x="409413" y="6193420"/>
                  <a:pt x="206591" y="6205986"/>
                  <a:pt x="0" y="6186309"/>
                </a:cubicBezTo>
                <a:cubicBezTo>
                  <a:pt x="9763" y="5961429"/>
                  <a:pt x="-16953" y="5740863"/>
                  <a:pt x="0" y="5498941"/>
                </a:cubicBezTo>
                <a:cubicBezTo>
                  <a:pt x="16953" y="5257019"/>
                  <a:pt x="8715" y="5022866"/>
                  <a:pt x="0" y="4873437"/>
                </a:cubicBezTo>
                <a:cubicBezTo>
                  <a:pt x="-8715" y="4724008"/>
                  <a:pt x="-5304" y="4309887"/>
                  <a:pt x="0" y="4124206"/>
                </a:cubicBezTo>
                <a:cubicBezTo>
                  <a:pt x="5304" y="3938525"/>
                  <a:pt x="-17448" y="3780403"/>
                  <a:pt x="0" y="3436838"/>
                </a:cubicBezTo>
                <a:cubicBezTo>
                  <a:pt x="17448" y="3093273"/>
                  <a:pt x="-5032" y="3060818"/>
                  <a:pt x="0" y="2749471"/>
                </a:cubicBezTo>
                <a:cubicBezTo>
                  <a:pt x="5032" y="2438124"/>
                  <a:pt x="2251" y="2392096"/>
                  <a:pt x="0" y="2062103"/>
                </a:cubicBezTo>
                <a:cubicBezTo>
                  <a:pt x="-2251" y="1732110"/>
                  <a:pt x="-18123" y="1667296"/>
                  <a:pt x="0" y="1498462"/>
                </a:cubicBezTo>
                <a:cubicBezTo>
                  <a:pt x="18123" y="1329628"/>
                  <a:pt x="-23192" y="1082296"/>
                  <a:pt x="0" y="872957"/>
                </a:cubicBezTo>
                <a:cubicBezTo>
                  <a:pt x="23192" y="663618"/>
                  <a:pt x="21194" y="278099"/>
                  <a:pt x="0" y="0"/>
                </a:cubicBezTo>
                <a:close/>
              </a:path>
            </a:pathLst>
          </a:custGeom>
          <a:noFill/>
          <a:ln w="28575">
            <a:solidFill>
              <a:schemeClr val="tx1"/>
            </a:solidFill>
            <a:extLst>
              <a:ext uri="{C807C97D-BFC1-408E-A445-0C87EB9F89A2}">
                <ask:lineSketchStyleProps xmlns:ask="http://schemas.microsoft.com/office/drawing/2018/sketchyshapes" sd="3416487986">
                  <a:prstGeom prst="rect">
                    <a:avLst/>
                  </a:prstGeom>
                  <ask:type>
                    <ask:lineSketchFreehand/>
                  </ask:type>
                </ask:lineSketchStyleProps>
              </a:ext>
            </a:extLst>
          </a:ln>
        </p:spPr>
        <p:txBody>
          <a:bodyPr wrap="square" rtlCol="0">
            <a:spAutoFit/>
          </a:bodyPr>
          <a:lstStyle/>
          <a:p>
            <a:r>
              <a:rPr lang="da-DK"/>
              <a:t>Upper</a:t>
            </a:r>
          </a:p>
          <a:p>
            <a:endParaRPr lang="da-DK"/>
          </a:p>
          <a:p>
            <a:endParaRPr lang="da-DK"/>
          </a:p>
          <a:p>
            <a:endParaRPr lang="da-DK"/>
          </a:p>
          <a:p>
            <a:endParaRPr lang="da-DK"/>
          </a:p>
          <a:p>
            <a:endParaRPr lang="da-DK"/>
          </a:p>
          <a:p>
            <a:r>
              <a:rPr lang="da-DK" err="1"/>
              <a:t>Middle</a:t>
            </a:r>
            <a:endParaRPr lang="da-DK"/>
          </a:p>
          <a:p>
            <a:endParaRPr lang="da-DK"/>
          </a:p>
          <a:p>
            <a:endParaRPr lang="da-DK"/>
          </a:p>
          <a:p>
            <a:endParaRPr lang="da-DK"/>
          </a:p>
          <a:p>
            <a:endParaRPr lang="da-DK"/>
          </a:p>
          <a:p>
            <a:endParaRPr lang="da-DK"/>
          </a:p>
          <a:p>
            <a:r>
              <a:rPr lang="da-DK" err="1"/>
              <a:t>Lower</a:t>
            </a:r>
            <a:endParaRPr lang="da-DK"/>
          </a:p>
          <a:p>
            <a:endParaRPr lang="da-DK"/>
          </a:p>
          <a:p>
            <a:endParaRPr lang="da-DK"/>
          </a:p>
          <a:p>
            <a:endParaRPr lang="da-DK"/>
          </a:p>
          <a:p>
            <a:endParaRPr lang="da-DK"/>
          </a:p>
          <a:p>
            <a:endParaRPr lang="da-DK"/>
          </a:p>
          <a:p>
            <a:r>
              <a:rPr lang="da-DK"/>
              <a:t>Retention</a:t>
            </a:r>
          </a:p>
          <a:p>
            <a:endParaRPr lang="da-DK"/>
          </a:p>
          <a:p>
            <a:endParaRPr lang="da-DK"/>
          </a:p>
          <a:p>
            <a:endParaRPr lang="da-DK"/>
          </a:p>
        </p:txBody>
      </p:sp>
      <p:sp>
        <p:nvSpPr>
          <p:cNvPr id="6" name="Rektangel 5">
            <a:extLst>
              <a:ext uri="{FF2B5EF4-FFF2-40B4-BE49-F238E27FC236}">
                <a16:creationId xmlns:a16="http://schemas.microsoft.com/office/drawing/2014/main" id="{102B41EA-E731-4923-A5B4-087649F91E31}"/>
              </a:ext>
            </a:extLst>
          </p:cNvPr>
          <p:cNvSpPr/>
          <p:nvPr/>
        </p:nvSpPr>
        <p:spPr>
          <a:xfrm>
            <a:off x="4761460" y="2380893"/>
            <a:ext cx="5584528" cy="3295288"/>
          </a:xfrm>
          <a:custGeom>
            <a:avLst/>
            <a:gdLst>
              <a:gd name="connsiteX0" fmla="*/ 0 w 5584528"/>
              <a:gd name="connsiteY0" fmla="*/ 0 h 3295288"/>
              <a:gd name="connsiteX1" fmla="*/ 698066 w 5584528"/>
              <a:gd name="connsiteY1" fmla="*/ 0 h 3295288"/>
              <a:gd name="connsiteX2" fmla="*/ 1507823 w 5584528"/>
              <a:gd name="connsiteY2" fmla="*/ 0 h 3295288"/>
              <a:gd name="connsiteX3" fmla="*/ 2261734 w 5584528"/>
              <a:gd name="connsiteY3" fmla="*/ 0 h 3295288"/>
              <a:gd name="connsiteX4" fmla="*/ 2959800 w 5584528"/>
              <a:gd name="connsiteY4" fmla="*/ 0 h 3295288"/>
              <a:gd name="connsiteX5" fmla="*/ 3769556 w 5584528"/>
              <a:gd name="connsiteY5" fmla="*/ 0 h 3295288"/>
              <a:gd name="connsiteX6" fmla="*/ 4579313 w 5584528"/>
              <a:gd name="connsiteY6" fmla="*/ 0 h 3295288"/>
              <a:gd name="connsiteX7" fmla="*/ 5584528 w 5584528"/>
              <a:gd name="connsiteY7" fmla="*/ 0 h 3295288"/>
              <a:gd name="connsiteX8" fmla="*/ 5584528 w 5584528"/>
              <a:gd name="connsiteY8" fmla="*/ 724963 h 3295288"/>
              <a:gd name="connsiteX9" fmla="*/ 5584528 w 5584528"/>
              <a:gd name="connsiteY9" fmla="*/ 1285162 h 3295288"/>
              <a:gd name="connsiteX10" fmla="*/ 5584528 w 5584528"/>
              <a:gd name="connsiteY10" fmla="*/ 2010126 h 3295288"/>
              <a:gd name="connsiteX11" fmla="*/ 5584528 w 5584528"/>
              <a:gd name="connsiteY11" fmla="*/ 2735089 h 3295288"/>
              <a:gd name="connsiteX12" fmla="*/ 5584528 w 5584528"/>
              <a:gd name="connsiteY12" fmla="*/ 3295288 h 3295288"/>
              <a:gd name="connsiteX13" fmla="*/ 4774771 w 5584528"/>
              <a:gd name="connsiteY13" fmla="*/ 3295288 h 3295288"/>
              <a:gd name="connsiteX14" fmla="*/ 3965015 w 5584528"/>
              <a:gd name="connsiteY14" fmla="*/ 3295288 h 3295288"/>
              <a:gd name="connsiteX15" fmla="*/ 3266949 w 5584528"/>
              <a:gd name="connsiteY15" fmla="*/ 3295288 h 3295288"/>
              <a:gd name="connsiteX16" fmla="*/ 2680573 w 5584528"/>
              <a:gd name="connsiteY16" fmla="*/ 3295288 h 3295288"/>
              <a:gd name="connsiteX17" fmla="*/ 2150043 w 5584528"/>
              <a:gd name="connsiteY17" fmla="*/ 3295288 h 3295288"/>
              <a:gd name="connsiteX18" fmla="*/ 1507823 w 5584528"/>
              <a:gd name="connsiteY18" fmla="*/ 3295288 h 3295288"/>
              <a:gd name="connsiteX19" fmla="*/ 921447 w 5584528"/>
              <a:gd name="connsiteY19" fmla="*/ 3295288 h 3295288"/>
              <a:gd name="connsiteX20" fmla="*/ 0 w 5584528"/>
              <a:gd name="connsiteY20" fmla="*/ 3295288 h 3295288"/>
              <a:gd name="connsiteX21" fmla="*/ 0 w 5584528"/>
              <a:gd name="connsiteY21" fmla="*/ 2603278 h 3295288"/>
              <a:gd name="connsiteX22" fmla="*/ 0 w 5584528"/>
              <a:gd name="connsiteY22" fmla="*/ 1911267 h 3295288"/>
              <a:gd name="connsiteX23" fmla="*/ 0 w 5584528"/>
              <a:gd name="connsiteY23" fmla="*/ 1351068 h 3295288"/>
              <a:gd name="connsiteX24" fmla="*/ 0 w 5584528"/>
              <a:gd name="connsiteY24" fmla="*/ 626105 h 3295288"/>
              <a:gd name="connsiteX25" fmla="*/ 0 w 5584528"/>
              <a:gd name="connsiteY25" fmla="*/ 0 h 3295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584528" h="3295288" extrusionOk="0">
                <a:moveTo>
                  <a:pt x="0" y="0"/>
                </a:moveTo>
                <a:cubicBezTo>
                  <a:pt x="231852" y="-32914"/>
                  <a:pt x="552918" y="17672"/>
                  <a:pt x="698066" y="0"/>
                </a:cubicBezTo>
                <a:cubicBezTo>
                  <a:pt x="843214" y="-17672"/>
                  <a:pt x="1275909" y="37672"/>
                  <a:pt x="1507823" y="0"/>
                </a:cubicBezTo>
                <a:cubicBezTo>
                  <a:pt x="1739737" y="-37672"/>
                  <a:pt x="1897776" y="-27597"/>
                  <a:pt x="2261734" y="0"/>
                </a:cubicBezTo>
                <a:cubicBezTo>
                  <a:pt x="2625692" y="27597"/>
                  <a:pt x="2782290" y="-11251"/>
                  <a:pt x="2959800" y="0"/>
                </a:cubicBezTo>
                <a:cubicBezTo>
                  <a:pt x="3137310" y="11251"/>
                  <a:pt x="3587748" y="31293"/>
                  <a:pt x="3769556" y="0"/>
                </a:cubicBezTo>
                <a:cubicBezTo>
                  <a:pt x="3951364" y="-31293"/>
                  <a:pt x="4250267" y="8610"/>
                  <a:pt x="4579313" y="0"/>
                </a:cubicBezTo>
                <a:cubicBezTo>
                  <a:pt x="4908359" y="-8610"/>
                  <a:pt x="5360857" y="25506"/>
                  <a:pt x="5584528" y="0"/>
                </a:cubicBezTo>
                <a:cubicBezTo>
                  <a:pt x="5550864" y="296367"/>
                  <a:pt x="5551239" y="396593"/>
                  <a:pt x="5584528" y="724963"/>
                </a:cubicBezTo>
                <a:cubicBezTo>
                  <a:pt x="5617817" y="1053333"/>
                  <a:pt x="5574485" y="1087529"/>
                  <a:pt x="5584528" y="1285162"/>
                </a:cubicBezTo>
                <a:cubicBezTo>
                  <a:pt x="5594571" y="1482795"/>
                  <a:pt x="5581282" y="1732528"/>
                  <a:pt x="5584528" y="2010126"/>
                </a:cubicBezTo>
                <a:cubicBezTo>
                  <a:pt x="5587774" y="2287724"/>
                  <a:pt x="5600792" y="2410082"/>
                  <a:pt x="5584528" y="2735089"/>
                </a:cubicBezTo>
                <a:cubicBezTo>
                  <a:pt x="5568264" y="3060096"/>
                  <a:pt x="5590854" y="3176237"/>
                  <a:pt x="5584528" y="3295288"/>
                </a:cubicBezTo>
                <a:cubicBezTo>
                  <a:pt x="5277943" y="3303413"/>
                  <a:pt x="5089275" y="3269900"/>
                  <a:pt x="4774771" y="3295288"/>
                </a:cubicBezTo>
                <a:cubicBezTo>
                  <a:pt x="4460267" y="3320676"/>
                  <a:pt x="4144181" y="3261825"/>
                  <a:pt x="3965015" y="3295288"/>
                </a:cubicBezTo>
                <a:cubicBezTo>
                  <a:pt x="3785849" y="3328751"/>
                  <a:pt x="3493331" y="3278895"/>
                  <a:pt x="3266949" y="3295288"/>
                </a:cubicBezTo>
                <a:cubicBezTo>
                  <a:pt x="3040567" y="3311681"/>
                  <a:pt x="2888958" y="3294346"/>
                  <a:pt x="2680573" y="3295288"/>
                </a:cubicBezTo>
                <a:cubicBezTo>
                  <a:pt x="2472188" y="3296230"/>
                  <a:pt x="2301920" y="3300602"/>
                  <a:pt x="2150043" y="3295288"/>
                </a:cubicBezTo>
                <a:cubicBezTo>
                  <a:pt x="1998166" y="3289975"/>
                  <a:pt x="1726402" y="3301017"/>
                  <a:pt x="1507823" y="3295288"/>
                </a:cubicBezTo>
                <a:cubicBezTo>
                  <a:pt x="1289244" y="3289559"/>
                  <a:pt x="1204572" y="3266531"/>
                  <a:pt x="921447" y="3295288"/>
                </a:cubicBezTo>
                <a:cubicBezTo>
                  <a:pt x="638322" y="3324045"/>
                  <a:pt x="418860" y="3285506"/>
                  <a:pt x="0" y="3295288"/>
                </a:cubicBezTo>
                <a:cubicBezTo>
                  <a:pt x="-12005" y="3126548"/>
                  <a:pt x="28713" y="2843301"/>
                  <a:pt x="0" y="2603278"/>
                </a:cubicBezTo>
                <a:cubicBezTo>
                  <a:pt x="-28713" y="2363255"/>
                  <a:pt x="-21849" y="2174621"/>
                  <a:pt x="0" y="1911267"/>
                </a:cubicBezTo>
                <a:cubicBezTo>
                  <a:pt x="21849" y="1647913"/>
                  <a:pt x="-19469" y="1503526"/>
                  <a:pt x="0" y="1351068"/>
                </a:cubicBezTo>
                <a:cubicBezTo>
                  <a:pt x="19469" y="1198610"/>
                  <a:pt x="28727" y="881512"/>
                  <a:pt x="0" y="626105"/>
                </a:cubicBezTo>
                <a:cubicBezTo>
                  <a:pt x="-28727" y="370698"/>
                  <a:pt x="19659" y="142142"/>
                  <a:pt x="0" y="0"/>
                </a:cubicBezTo>
                <a:close/>
              </a:path>
            </a:pathLst>
          </a:custGeom>
          <a:noFill/>
          <a:ln w="28575">
            <a:solidFill>
              <a:srgbClr val="FF0000"/>
            </a:solidFill>
            <a:extLst>
              <a:ext uri="{C807C97D-BFC1-408E-A445-0C87EB9F89A2}">
                <ask:lineSketchStyleProps xmlns:ask="http://schemas.microsoft.com/office/drawing/2018/sketchyshapes" sd="3658217951">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7" name="Rektangel 6">
            <a:extLst>
              <a:ext uri="{FF2B5EF4-FFF2-40B4-BE49-F238E27FC236}">
                <a16:creationId xmlns:a16="http://schemas.microsoft.com/office/drawing/2014/main" id="{B7A5E29C-B159-4F1B-824C-B8A2D61ECC82}"/>
              </a:ext>
            </a:extLst>
          </p:cNvPr>
          <p:cNvSpPr/>
          <p:nvPr/>
        </p:nvSpPr>
        <p:spPr>
          <a:xfrm>
            <a:off x="4753155" y="675337"/>
            <a:ext cx="5584528" cy="1524399"/>
          </a:xfrm>
          <a:custGeom>
            <a:avLst/>
            <a:gdLst>
              <a:gd name="connsiteX0" fmla="*/ 0 w 5584528"/>
              <a:gd name="connsiteY0" fmla="*/ 0 h 1524399"/>
              <a:gd name="connsiteX1" fmla="*/ 642221 w 5584528"/>
              <a:gd name="connsiteY1" fmla="*/ 0 h 1524399"/>
              <a:gd name="connsiteX2" fmla="*/ 1451977 w 5584528"/>
              <a:gd name="connsiteY2" fmla="*/ 0 h 1524399"/>
              <a:gd name="connsiteX3" fmla="*/ 2261734 w 5584528"/>
              <a:gd name="connsiteY3" fmla="*/ 0 h 1524399"/>
              <a:gd name="connsiteX4" fmla="*/ 2792264 w 5584528"/>
              <a:gd name="connsiteY4" fmla="*/ 0 h 1524399"/>
              <a:gd name="connsiteX5" fmla="*/ 3490330 w 5584528"/>
              <a:gd name="connsiteY5" fmla="*/ 0 h 1524399"/>
              <a:gd name="connsiteX6" fmla="*/ 4300087 w 5584528"/>
              <a:gd name="connsiteY6" fmla="*/ 0 h 1524399"/>
              <a:gd name="connsiteX7" fmla="*/ 4886462 w 5584528"/>
              <a:gd name="connsiteY7" fmla="*/ 0 h 1524399"/>
              <a:gd name="connsiteX8" fmla="*/ 5584528 w 5584528"/>
              <a:gd name="connsiteY8" fmla="*/ 0 h 1524399"/>
              <a:gd name="connsiteX9" fmla="*/ 5584528 w 5584528"/>
              <a:gd name="connsiteY9" fmla="*/ 508133 h 1524399"/>
              <a:gd name="connsiteX10" fmla="*/ 5584528 w 5584528"/>
              <a:gd name="connsiteY10" fmla="*/ 970534 h 1524399"/>
              <a:gd name="connsiteX11" fmla="*/ 5584528 w 5584528"/>
              <a:gd name="connsiteY11" fmla="*/ 1524399 h 1524399"/>
              <a:gd name="connsiteX12" fmla="*/ 4942307 w 5584528"/>
              <a:gd name="connsiteY12" fmla="*/ 1524399 h 1524399"/>
              <a:gd name="connsiteX13" fmla="*/ 4300087 w 5584528"/>
              <a:gd name="connsiteY13" fmla="*/ 1524399 h 1524399"/>
              <a:gd name="connsiteX14" fmla="*/ 3546175 w 5584528"/>
              <a:gd name="connsiteY14" fmla="*/ 1524399 h 1524399"/>
              <a:gd name="connsiteX15" fmla="*/ 3015645 w 5584528"/>
              <a:gd name="connsiteY15" fmla="*/ 1524399 h 1524399"/>
              <a:gd name="connsiteX16" fmla="*/ 2317579 w 5584528"/>
              <a:gd name="connsiteY16" fmla="*/ 1524399 h 1524399"/>
              <a:gd name="connsiteX17" fmla="*/ 1675358 w 5584528"/>
              <a:gd name="connsiteY17" fmla="*/ 1524399 h 1524399"/>
              <a:gd name="connsiteX18" fmla="*/ 1033138 w 5584528"/>
              <a:gd name="connsiteY18" fmla="*/ 1524399 h 1524399"/>
              <a:gd name="connsiteX19" fmla="*/ 0 w 5584528"/>
              <a:gd name="connsiteY19" fmla="*/ 1524399 h 1524399"/>
              <a:gd name="connsiteX20" fmla="*/ 0 w 5584528"/>
              <a:gd name="connsiteY20" fmla="*/ 1031510 h 1524399"/>
              <a:gd name="connsiteX21" fmla="*/ 0 w 5584528"/>
              <a:gd name="connsiteY21" fmla="*/ 538621 h 1524399"/>
              <a:gd name="connsiteX22" fmla="*/ 0 w 5584528"/>
              <a:gd name="connsiteY22" fmla="*/ 0 h 1524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584528" h="1524399" extrusionOk="0">
                <a:moveTo>
                  <a:pt x="0" y="0"/>
                </a:moveTo>
                <a:cubicBezTo>
                  <a:pt x="301962" y="31418"/>
                  <a:pt x="338606" y="31830"/>
                  <a:pt x="642221" y="0"/>
                </a:cubicBezTo>
                <a:cubicBezTo>
                  <a:pt x="945836" y="-31830"/>
                  <a:pt x="1063400" y="2482"/>
                  <a:pt x="1451977" y="0"/>
                </a:cubicBezTo>
                <a:cubicBezTo>
                  <a:pt x="1840554" y="-2482"/>
                  <a:pt x="2036547" y="29234"/>
                  <a:pt x="2261734" y="0"/>
                </a:cubicBezTo>
                <a:cubicBezTo>
                  <a:pt x="2486921" y="-29234"/>
                  <a:pt x="2553519" y="-24642"/>
                  <a:pt x="2792264" y="0"/>
                </a:cubicBezTo>
                <a:cubicBezTo>
                  <a:pt x="3031009" y="24642"/>
                  <a:pt x="3169836" y="15751"/>
                  <a:pt x="3490330" y="0"/>
                </a:cubicBezTo>
                <a:cubicBezTo>
                  <a:pt x="3810824" y="-15751"/>
                  <a:pt x="4110517" y="3798"/>
                  <a:pt x="4300087" y="0"/>
                </a:cubicBezTo>
                <a:cubicBezTo>
                  <a:pt x="4489657" y="-3798"/>
                  <a:pt x="4751494" y="-16907"/>
                  <a:pt x="4886462" y="0"/>
                </a:cubicBezTo>
                <a:cubicBezTo>
                  <a:pt x="5021431" y="16907"/>
                  <a:pt x="5305158" y="5856"/>
                  <a:pt x="5584528" y="0"/>
                </a:cubicBezTo>
                <a:cubicBezTo>
                  <a:pt x="5603693" y="222634"/>
                  <a:pt x="5594941" y="405023"/>
                  <a:pt x="5584528" y="508133"/>
                </a:cubicBezTo>
                <a:cubicBezTo>
                  <a:pt x="5574115" y="611243"/>
                  <a:pt x="5574345" y="769751"/>
                  <a:pt x="5584528" y="970534"/>
                </a:cubicBezTo>
                <a:cubicBezTo>
                  <a:pt x="5594711" y="1171317"/>
                  <a:pt x="5585526" y="1353041"/>
                  <a:pt x="5584528" y="1524399"/>
                </a:cubicBezTo>
                <a:cubicBezTo>
                  <a:pt x="5350160" y="1506547"/>
                  <a:pt x="5087633" y="1514743"/>
                  <a:pt x="4942307" y="1524399"/>
                </a:cubicBezTo>
                <a:cubicBezTo>
                  <a:pt x="4796981" y="1534055"/>
                  <a:pt x="4539629" y="1528953"/>
                  <a:pt x="4300087" y="1524399"/>
                </a:cubicBezTo>
                <a:cubicBezTo>
                  <a:pt x="4060545" y="1519845"/>
                  <a:pt x="3749103" y="1554518"/>
                  <a:pt x="3546175" y="1524399"/>
                </a:cubicBezTo>
                <a:cubicBezTo>
                  <a:pt x="3343247" y="1494280"/>
                  <a:pt x="3217156" y="1529499"/>
                  <a:pt x="3015645" y="1524399"/>
                </a:cubicBezTo>
                <a:cubicBezTo>
                  <a:pt x="2814134" y="1519300"/>
                  <a:pt x="2543615" y="1539845"/>
                  <a:pt x="2317579" y="1524399"/>
                </a:cubicBezTo>
                <a:cubicBezTo>
                  <a:pt x="2091543" y="1508953"/>
                  <a:pt x="1976278" y="1501569"/>
                  <a:pt x="1675358" y="1524399"/>
                </a:cubicBezTo>
                <a:cubicBezTo>
                  <a:pt x="1374438" y="1547229"/>
                  <a:pt x="1180250" y="1554301"/>
                  <a:pt x="1033138" y="1524399"/>
                </a:cubicBezTo>
                <a:cubicBezTo>
                  <a:pt x="886026" y="1494497"/>
                  <a:pt x="405627" y="1493399"/>
                  <a:pt x="0" y="1524399"/>
                </a:cubicBezTo>
                <a:cubicBezTo>
                  <a:pt x="-15837" y="1284257"/>
                  <a:pt x="-18972" y="1267805"/>
                  <a:pt x="0" y="1031510"/>
                </a:cubicBezTo>
                <a:cubicBezTo>
                  <a:pt x="18972" y="795215"/>
                  <a:pt x="12165" y="762305"/>
                  <a:pt x="0" y="538621"/>
                </a:cubicBezTo>
                <a:cubicBezTo>
                  <a:pt x="-12165" y="314937"/>
                  <a:pt x="8085" y="185750"/>
                  <a:pt x="0" y="0"/>
                </a:cubicBezTo>
                <a:close/>
              </a:path>
            </a:pathLst>
          </a:custGeom>
          <a:noFill/>
          <a:ln w="28575">
            <a:solidFill>
              <a:srgbClr val="FF0000"/>
            </a:solidFill>
            <a:extLst>
              <a:ext uri="{C807C97D-BFC1-408E-A445-0C87EB9F89A2}">
                <ask:lineSketchStyleProps xmlns:ask="http://schemas.microsoft.com/office/drawing/2018/sketchyshapes" sd="292065093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3" name="Tekstfelt 2">
            <a:extLst>
              <a:ext uri="{FF2B5EF4-FFF2-40B4-BE49-F238E27FC236}">
                <a16:creationId xmlns:a16="http://schemas.microsoft.com/office/drawing/2014/main" id="{93D0E270-E139-730D-5D4B-D25AFE30F208}"/>
              </a:ext>
            </a:extLst>
          </p:cNvPr>
          <p:cNvSpPr txBox="1"/>
          <p:nvPr/>
        </p:nvSpPr>
        <p:spPr>
          <a:xfrm>
            <a:off x="631126" y="2782669"/>
            <a:ext cx="3588579" cy="646331"/>
          </a:xfrm>
          <a:prstGeom prst="rect">
            <a:avLst/>
          </a:prstGeom>
          <a:noFill/>
        </p:spPr>
        <p:txBody>
          <a:bodyPr wrap="square" rtlCol="0">
            <a:spAutoFit/>
          </a:bodyPr>
          <a:lstStyle/>
          <a:p>
            <a:r>
              <a:rPr lang="da-DK">
                <a:solidFill>
                  <a:schemeClr val="bg2">
                    <a:lumMod val="25000"/>
                  </a:schemeClr>
                </a:solidFill>
              </a:rPr>
              <a:t>”70-80% af det meste markedsføring ligger i </a:t>
            </a:r>
            <a:r>
              <a:rPr lang="da-DK" err="1">
                <a:solidFill>
                  <a:schemeClr val="bg2">
                    <a:lumMod val="25000"/>
                  </a:schemeClr>
                </a:solidFill>
              </a:rPr>
              <a:t>topfunnel</a:t>
            </a:r>
            <a:r>
              <a:rPr lang="da-DK">
                <a:solidFill>
                  <a:schemeClr val="bg2">
                    <a:lumMod val="25000"/>
                  </a:schemeClr>
                </a:solidFill>
              </a:rPr>
              <a:t>/upper </a:t>
            </a:r>
            <a:r>
              <a:rPr lang="da-DK" err="1">
                <a:solidFill>
                  <a:schemeClr val="bg2">
                    <a:lumMod val="25000"/>
                  </a:schemeClr>
                </a:solidFill>
              </a:rPr>
              <a:t>funnel</a:t>
            </a:r>
            <a:r>
              <a:rPr lang="da-DK">
                <a:solidFill>
                  <a:schemeClr val="bg2">
                    <a:lumMod val="25000"/>
                  </a:schemeClr>
                </a:solidFill>
              </a:rPr>
              <a:t>”</a:t>
            </a:r>
          </a:p>
        </p:txBody>
      </p:sp>
      <p:sp>
        <p:nvSpPr>
          <p:cNvPr id="8" name="Tekstfelt 7">
            <a:extLst>
              <a:ext uri="{FF2B5EF4-FFF2-40B4-BE49-F238E27FC236}">
                <a16:creationId xmlns:a16="http://schemas.microsoft.com/office/drawing/2014/main" id="{3A87C203-5E70-B8FC-0A71-8988EE289DE1}"/>
              </a:ext>
            </a:extLst>
          </p:cNvPr>
          <p:cNvSpPr txBox="1"/>
          <p:nvPr/>
        </p:nvSpPr>
        <p:spPr>
          <a:xfrm>
            <a:off x="10469052" y="1267182"/>
            <a:ext cx="1592103" cy="646331"/>
          </a:xfrm>
          <a:prstGeom prst="rect">
            <a:avLst/>
          </a:prstGeom>
          <a:noFill/>
        </p:spPr>
        <p:txBody>
          <a:bodyPr wrap="none" rtlCol="0">
            <a:spAutoFit/>
          </a:bodyPr>
          <a:lstStyle/>
          <a:p>
            <a:r>
              <a:rPr lang="da-DK" sz="3600"/>
              <a:t>70-80%</a:t>
            </a:r>
          </a:p>
        </p:txBody>
      </p:sp>
      <p:sp>
        <p:nvSpPr>
          <p:cNvPr id="10" name="Pladsholder til indhold 2">
            <a:extLst>
              <a:ext uri="{FF2B5EF4-FFF2-40B4-BE49-F238E27FC236}">
                <a16:creationId xmlns:a16="http://schemas.microsoft.com/office/drawing/2014/main" id="{01FFC2B0-6F71-4F9B-32BE-F4298739DC46}"/>
              </a:ext>
            </a:extLst>
          </p:cNvPr>
          <p:cNvSpPr>
            <a:spLocks noGrp="1"/>
          </p:cNvSpPr>
          <p:nvPr>
            <p:ph idx="1"/>
          </p:nvPr>
        </p:nvSpPr>
        <p:spPr>
          <a:xfrm>
            <a:off x="1100813" y="5322498"/>
            <a:ext cx="2068902" cy="854464"/>
          </a:xfrm>
        </p:spPr>
        <p:txBody>
          <a:bodyPr>
            <a:normAutofit/>
          </a:bodyPr>
          <a:lstStyle/>
          <a:p>
            <a:pPr marL="0" indent="0">
              <a:buNone/>
            </a:pPr>
            <a:r>
              <a:rPr lang="da-DK" sz="1100">
                <a:solidFill>
                  <a:srgbClr val="FF0000"/>
                </a:solidFill>
              </a:rPr>
              <a:t>Findes som bilag i TEAMS</a:t>
            </a:r>
          </a:p>
          <a:p>
            <a:pPr marL="0" indent="0">
              <a:buNone/>
            </a:pPr>
            <a:r>
              <a:rPr lang="da-DK" sz="1100" i="1">
                <a:solidFill>
                  <a:srgbClr val="FF0000"/>
                </a:solidFill>
              </a:rPr>
              <a:t>KYNETIC-</a:t>
            </a:r>
            <a:r>
              <a:rPr lang="da-DK" sz="1100" i="1" err="1">
                <a:solidFill>
                  <a:srgbClr val="FF0000"/>
                </a:solidFill>
              </a:rPr>
              <a:t>Funnel</a:t>
            </a:r>
            <a:r>
              <a:rPr lang="da-DK" sz="1100" i="1">
                <a:solidFill>
                  <a:srgbClr val="FF0000"/>
                </a:solidFill>
              </a:rPr>
              <a:t>-marketing-</a:t>
            </a:r>
            <a:r>
              <a:rPr lang="da-DK" sz="1100" i="1" err="1">
                <a:solidFill>
                  <a:srgbClr val="FF0000"/>
                </a:solidFill>
              </a:rPr>
              <a:t>skabeloner.xlxs</a:t>
            </a:r>
            <a:endParaRPr lang="da-DK" sz="1100" i="1">
              <a:solidFill>
                <a:srgbClr val="FF0000"/>
              </a:solidFill>
            </a:endParaRPr>
          </a:p>
          <a:p>
            <a:pPr marL="0" indent="0">
              <a:buNone/>
            </a:pPr>
            <a:endParaRPr lang="da-DK" sz="1100" i="1"/>
          </a:p>
        </p:txBody>
      </p:sp>
    </p:spTree>
    <p:extLst>
      <p:ext uri="{BB962C8B-B14F-4D97-AF65-F5344CB8AC3E}">
        <p14:creationId xmlns:p14="http://schemas.microsoft.com/office/powerpoint/2010/main" val="36296111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799"/>
        <p:cNvGrpSpPr/>
        <p:nvPr/>
      </p:nvGrpSpPr>
      <p:grpSpPr>
        <a:xfrm>
          <a:off x="0" y="0"/>
          <a:ext cx="0" cy="0"/>
          <a:chOff x="0" y="0"/>
          <a:chExt cx="0" cy="0"/>
        </a:xfrm>
      </p:grpSpPr>
      <p:pic>
        <p:nvPicPr>
          <p:cNvPr id="800" name="Google Shape;800;p151" descr="personaer.jpg"/>
          <p:cNvPicPr preferRelativeResize="0">
            <a:picLocks noGrp="1"/>
          </p:cNvPicPr>
          <p:nvPr>
            <p:ph type="body" idx="1"/>
          </p:nvPr>
        </p:nvPicPr>
        <p:blipFill rotWithShape="1">
          <a:blip r:embed="rId3">
            <a:alphaModFix/>
          </a:blip>
          <a:srcRect/>
          <a:stretch/>
        </p:blipFill>
        <p:spPr>
          <a:xfrm>
            <a:off x="0" y="0"/>
            <a:ext cx="12192000" cy="9144000"/>
          </a:xfrm>
          <a:prstGeom prst="rect">
            <a:avLst/>
          </a:prstGeom>
          <a:noFill/>
          <a:ln>
            <a:noFill/>
          </a:ln>
        </p:spPr>
      </p:pic>
      <p:sp>
        <p:nvSpPr>
          <p:cNvPr id="801" name="Google Shape;801;p151"/>
          <p:cNvSpPr txBox="1">
            <a:spLocks noGrp="1"/>
          </p:cNvSpPr>
          <p:nvPr>
            <p:ph type="title"/>
          </p:nvPr>
        </p:nvSpPr>
        <p:spPr>
          <a:xfrm>
            <a:off x="609600" y="445023"/>
            <a:ext cx="10972800"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lt1"/>
              </a:buClr>
              <a:buSzPts val="4400"/>
              <a:buFont typeface="Avenir"/>
              <a:buNone/>
            </a:pPr>
            <a:r>
              <a:rPr lang="da-DK">
                <a:solidFill>
                  <a:schemeClr val="bg1"/>
                </a:solidFill>
                <a:ea typeface="Avenir"/>
                <a:cs typeface="Avenir"/>
                <a:sym typeface="Avenir"/>
              </a:rPr>
              <a:t>Målgruppen</a:t>
            </a:r>
            <a:endParaRPr>
              <a:solidFill>
                <a:schemeClr val="bg1"/>
              </a:solidFill>
              <a:ea typeface="Avenir"/>
              <a:cs typeface="Avenir"/>
              <a:sym typeface="Avenir"/>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805"/>
        <p:cNvGrpSpPr/>
        <p:nvPr/>
      </p:nvGrpSpPr>
      <p:grpSpPr>
        <a:xfrm>
          <a:off x="0" y="0"/>
          <a:ext cx="0" cy="0"/>
          <a:chOff x="0" y="0"/>
          <a:chExt cx="0" cy="0"/>
        </a:xfrm>
      </p:grpSpPr>
      <p:sp>
        <p:nvSpPr>
          <p:cNvPr id="806" name="Google Shape;806;p152"/>
          <p:cNvSpPr txBox="1">
            <a:spLocks noGrp="1"/>
          </p:cNvSpPr>
          <p:nvPr>
            <p:ph type="ctrTitle"/>
          </p:nvPr>
        </p:nvSpPr>
        <p:spPr>
          <a:xfrm>
            <a:off x="914400" y="1393017"/>
            <a:ext cx="10363200" cy="4071966"/>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lt1"/>
              </a:buClr>
              <a:buSzPts val="3200"/>
              <a:buFont typeface="Avenir"/>
              <a:buNone/>
            </a:pPr>
            <a:r>
              <a:rPr lang="da-DK" sz="3200">
                <a:solidFill>
                  <a:schemeClr val="bg1"/>
                </a:solidFill>
                <a:latin typeface="Avenir"/>
                <a:ea typeface="Avenir"/>
                <a:cs typeface="Avenir"/>
                <a:sym typeface="Avenir"/>
              </a:rPr>
              <a:t>Vi skal kende</a:t>
            </a:r>
            <a:br>
              <a:rPr lang="da-DK" sz="3200">
                <a:solidFill>
                  <a:schemeClr val="bg1"/>
                </a:solidFill>
                <a:latin typeface="Avenir"/>
                <a:ea typeface="Avenir"/>
                <a:cs typeface="Avenir"/>
                <a:sym typeface="Avenir"/>
              </a:rPr>
            </a:br>
            <a:r>
              <a:rPr lang="da-DK" sz="3200">
                <a:solidFill>
                  <a:schemeClr val="bg1"/>
                </a:solidFill>
                <a:latin typeface="Avenir"/>
                <a:ea typeface="Avenir"/>
                <a:cs typeface="Avenir"/>
                <a:sym typeface="Avenir"/>
              </a:rPr>
              <a:t>brugerens behov</a:t>
            </a:r>
            <a:endParaRPr>
              <a:solidFill>
                <a:schemeClr val="bg1"/>
              </a:solidFill>
            </a:endParaRPr>
          </a:p>
        </p:txBody>
      </p:sp>
      <p:pic>
        <p:nvPicPr>
          <p:cNvPr id="2" name="Billede 1">
            <a:extLst>
              <a:ext uri="{FF2B5EF4-FFF2-40B4-BE49-F238E27FC236}">
                <a16:creationId xmlns:a16="http://schemas.microsoft.com/office/drawing/2014/main" id="{6F1EDB62-976D-622A-7EE2-F2702E4D7705}"/>
              </a:ext>
            </a:extLst>
          </p:cNvPr>
          <p:cNvPicPr>
            <a:picLocks noChangeAspect="1"/>
          </p:cNvPicPr>
          <p:nvPr/>
        </p:nvPicPr>
        <p:blipFill>
          <a:blip r:embed="rId3"/>
          <a:stretch>
            <a:fillRect/>
          </a:stretch>
        </p:blipFill>
        <p:spPr>
          <a:xfrm>
            <a:off x="180193" y="6332126"/>
            <a:ext cx="714375" cy="3524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810"/>
        <p:cNvGrpSpPr/>
        <p:nvPr/>
      </p:nvGrpSpPr>
      <p:grpSpPr>
        <a:xfrm>
          <a:off x="0" y="0"/>
          <a:ext cx="0" cy="0"/>
          <a:chOff x="0" y="0"/>
          <a:chExt cx="0" cy="0"/>
        </a:xfrm>
      </p:grpSpPr>
      <p:sp>
        <p:nvSpPr>
          <p:cNvPr id="811" name="Google Shape;811;p153"/>
          <p:cNvSpPr txBox="1">
            <a:spLocks noGrp="1"/>
          </p:cNvSpPr>
          <p:nvPr>
            <p:ph type="ctrTitle"/>
          </p:nvPr>
        </p:nvSpPr>
        <p:spPr>
          <a:xfrm>
            <a:off x="914400" y="1393017"/>
            <a:ext cx="10363200" cy="4071966"/>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lt1"/>
              </a:buClr>
              <a:buSzPts val="3200"/>
              <a:buFont typeface="Avenir"/>
              <a:buNone/>
            </a:pPr>
            <a:r>
              <a:rPr lang="da-DK" sz="3200">
                <a:solidFill>
                  <a:schemeClr val="bg1"/>
                </a:solidFill>
                <a:latin typeface="Avenir"/>
                <a:ea typeface="Avenir"/>
                <a:cs typeface="Avenir"/>
                <a:sym typeface="Avenir"/>
              </a:rPr>
              <a:t>Først når vi kender målgruppen og forstår deres virkelighed, kan vi produktudvikle, </a:t>
            </a:r>
            <a:r>
              <a:rPr lang="da-DK" sz="3200" err="1">
                <a:solidFill>
                  <a:schemeClr val="bg1"/>
                </a:solidFill>
                <a:latin typeface="Avenir"/>
                <a:ea typeface="Avenir"/>
                <a:cs typeface="Avenir"/>
                <a:sym typeface="Avenir"/>
              </a:rPr>
              <a:t>pakkettere</a:t>
            </a:r>
            <a:br>
              <a:rPr lang="da-DK" sz="3200">
                <a:solidFill>
                  <a:schemeClr val="bg1"/>
                </a:solidFill>
                <a:latin typeface="Avenir"/>
                <a:ea typeface="Avenir"/>
                <a:cs typeface="Avenir"/>
                <a:sym typeface="Avenir"/>
              </a:rPr>
            </a:br>
            <a:r>
              <a:rPr lang="da-DK" sz="3200">
                <a:solidFill>
                  <a:schemeClr val="bg1"/>
                </a:solidFill>
                <a:latin typeface="Avenir"/>
                <a:ea typeface="Avenir"/>
                <a:cs typeface="Avenir"/>
                <a:sym typeface="Avenir"/>
              </a:rPr>
              <a:t>og kommunikere </a:t>
            </a:r>
            <a:br>
              <a:rPr lang="da-DK" sz="3200">
                <a:solidFill>
                  <a:schemeClr val="bg1"/>
                </a:solidFill>
                <a:latin typeface="Avenir"/>
                <a:ea typeface="Avenir"/>
                <a:cs typeface="Avenir"/>
                <a:sym typeface="Avenir"/>
              </a:rPr>
            </a:br>
            <a:br>
              <a:rPr lang="da-DK" sz="3200">
                <a:solidFill>
                  <a:schemeClr val="bg1"/>
                </a:solidFill>
                <a:latin typeface="Avenir"/>
                <a:ea typeface="Avenir"/>
                <a:cs typeface="Avenir"/>
                <a:sym typeface="Avenir"/>
              </a:rPr>
            </a:br>
            <a:r>
              <a:rPr lang="da-DK" sz="3200">
                <a:solidFill>
                  <a:schemeClr val="bg1"/>
                </a:solidFill>
                <a:latin typeface="Avenir"/>
                <a:ea typeface="Avenir"/>
                <a:cs typeface="Avenir"/>
                <a:sym typeface="Avenir"/>
              </a:rPr>
              <a:t>… til den rigtige målgruppe …</a:t>
            </a:r>
            <a:br>
              <a:rPr lang="da-DK" sz="3200">
                <a:solidFill>
                  <a:schemeClr val="bg1"/>
                </a:solidFill>
                <a:latin typeface="Avenir"/>
                <a:ea typeface="Avenir"/>
                <a:cs typeface="Avenir"/>
                <a:sym typeface="Avenir"/>
              </a:rPr>
            </a:br>
            <a:r>
              <a:rPr lang="da-DK" sz="3200">
                <a:solidFill>
                  <a:schemeClr val="bg1"/>
                </a:solidFill>
                <a:latin typeface="Avenir"/>
                <a:ea typeface="Avenir"/>
                <a:cs typeface="Avenir"/>
                <a:sym typeface="Avenir"/>
              </a:rPr>
              <a:t>… på den rigtige måde …</a:t>
            </a:r>
            <a:br>
              <a:rPr lang="da-DK" sz="3200">
                <a:solidFill>
                  <a:schemeClr val="bg1"/>
                </a:solidFill>
                <a:latin typeface="Avenir"/>
                <a:ea typeface="Avenir"/>
                <a:cs typeface="Avenir"/>
                <a:sym typeface="Avenir"/>
              </a:rPr>
            </a:br>
            <a:r>
              <a:rPr lang="da-DK" sz="3200">
                <a:solidFill>
                  <a:schemeClr val="bg1"/>
                </a:solidFill>
                <a:latin typeface="Avenir"/>
                <a:ea typeface="Avenir"/>
                <a:cs typeface="Avenir"/>
                <a:sym typeface="Avenir"/>
              </a:rPr>
              <a:t>… på de rigtige kanaler …</a:t>
            </a:r>
            <a:endParaRPr sz="3200">
              <a:solidFill>
                <a:schemeClr val="bg1"/>
              </a:solidFill>
              <a:latin typeface="Avenir"/>
              <a:ea typeface="Avenir"/>
              <a:cs typeface="Avenir"/>
              <a:sym typeface="Avenir"/>
            </a:endParaRPr>
          </a:p>
        </p:txBody>
      </p:sp>
      <p:pic>
        <p:nvPicPr>
          <p:cNvPr id="2" name="Billede 1">
            <a:extLst>
              <a:ext uri="{FF2B5EF4-FFF2-40B4-BE49-F238E27FC236}">
                <a16:creationId xmlns:a16="http://schemas.microsoft.com/office/drawing/2014/main" id="{98663235-81F1-5A8D-3D57-FB7C553CB544}"/>
              </a:ext>
            </a:extLst>
          </p:cNvPr>
          <p:cNvPicPr>
            <a:picLocks noChangeAspect="1"/>
          </p:cNvPicPr>
          <p:nvPr/>
        </p:nvPicPr>
        <p:blipFill>
          <a:blip r:embed="rId3"/>
          <a:stretch>
            <a:fillRect/>
          </a:stretch>
        </p:blipFill>
        <p:spPr>
          <a:xfrm>
            <a:off x="180193" y="6332126"/>
            <a:ext cx="714375" cy="3524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843"/>
        <p:cNvGrpSpPr/>
        <p:nvPr/>
      </p:nvGrpSpPr>
      <p:grpSpPr>
        <a:xfrm>
          <a:off x="0" y="0"/>
          <a:ext cx="0" cy="0"/>
          <a:chOff x="0" y="0"/>
          <a:chExt cx="0" cy="0"/>
        </a:xfrm>
      </p:grpSpPr>
      <p:pic>
        <p:nvPicPr>
          <p:cNvPr id="844" name="Google Shape;844;p158"/>
          <p:cNvPicPr preferRelativeResize="0"/>
          <p:nvPr/>
        </p:nvPicPr>
        <p:blipFill rotWithShape="1">
          <a:blip r:embed="rId3">
            <a:alphaModFix/>
          </a:blip>
          <a:srcRect/>
          <a:stretch/>
        </p:blipFill>
        <p:spPr>
          <a:xfrm>
            <a:off x="4741502" y="2178934"/>
            <a:ext cx="6676671" cy="4329404"/>
          </a:xfrm>
          <a:prstGeom prst="rect">
            <a:avLst/>
          </a:prstGeom>
          <a:noFill/>
          <a:ln>
            <a:noFill/>
          </a:ln>
        </p:spPr>
      </p:pic>
      <p:pic>
        <p:nvPicPr>
          <p:cNvPr id="2" name="Billede 1">
            <a:extLst>
              <a:ext uri="{FF2B5EF4-FFF2-40B4-BE49-F238E27FC236}">
                <a16:creationId xmlns:a16="http://schemas.microsoft.com/office/drawing/2014/main" id="{7627608A-8D3B-6DEA-FA7E-714A070C86C5}"/>
              </a:ext>
            </a:extLst>
          </p:cNvPr>
          <p:cNvPicPr>
            <a:picLocks noChangeAspect="1"/>
          </p:cNvPicPr>
          <p:nvPr/>
        </p:nvPicPr>
        <p:blipFill>
          <a:blip r:embed="rId4"/>
          <a:stretch>
            <a:fillRect/>
          </a:stretch>
        </p:blipFill>
        <p:spPr>
          <a:xfrm>
            <a:off x="180193" y="6332126"/>
            <a:ext cx="714375" cy="352425"/>
          </a:xfrm>
          <a:prstGeom prst="rect">
            <a:avLst/>
          </a:prstGeom>
        </p:spPr>
      </p:pic>
      <p:pic>
        <p:nvPicPr>
          <p:cNvPr id="3" name="Billede 2">
            <a:extLst>
              <a:ext uri="{FF2B5EF4-FFF2-40B4-BE49-F238E27FC236}">
                <a16:creationId xmlns:a16="http://schemas.microsoft.com/office/drawing/2014/main" id="{13CAFB1A-C16C-8480-B254-35F4E0A72678}"/>
              </a:ext>
            </a:extLst>
          </p:cNvPr>
          <p:cNvPicPr>
            <a:picLocks noChangeAspect="1"/>
          </p:cNvPicPr>
          <p:nvPr/>
        </p:nvPicPr>
        <p:blipFill>
          <a:blip r:embed="rId4"/>
          <a:stretch>
            <a:fillRect/>
          </a:stretch>
        </p:blipFill>
        <p:spPr>
          <a:xfrm>
            <a:off x="332593" y="6484526"/>
            <a:ext cx="714375" cy="3524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848"/>
        <p:cNvGrpSpPr/>
        <p:nvPr/>
      </p:nvGrpSpPr>
      <p:grpSpPr>
        <a:xfrm>
          <a:off x="0" y="0"/>
          <a:ext cx="0" cy="0"/>
          <a:chOff x="0" y="0"/>
          <a:chExt cx="0" cy="0"/>
        </a:xfrm>
      </p:grpSpPr>
      <p:grpSp>
        <p:nvGrpSpPr>
          <p:cNvPr id="849" name="Google Shape;849;p159"/>
          <p:cNvGrpSpPr/>
          <p:nvPr/>
        </p:nvGrpSpPr>
        <p:grpSpPr>
          <a:xfrm>
            <a:off x="4301987" y="493645"/>
            <a:ext cx="3429000" cy="2665988"/>
            <a:chOff x="4301987" y="493645"/>
            <a:chExt cx="3429000" cy="2665988"/>
          </a:xfrm>
        </p:grpSpPr>
        <p:pic>
          <p:nvPicPr>
            <p:cNvPr id="850" name="Google Shape;850;p159"/>
            <p:cNvPicPr preferRelativeResize="0"/>
            <p:nvPr/>
          </p:nvPicPr>
          <p:blipFill rotWithShape="1">
            <a:blip r:embed="rId3">
              <a:alphaModFix/>
            </a:blip>
            <a:srcRect/>
            <a:stretch/>
          </p:blipFill>
          <p:spPr>
            <a:xfrm>
              <a:off x="4301987" y="493645"/>
              <a:ext cx="3429000" cy="2095500"/>
            </a:xfrm>
            <a:prstGeom prst="rect">
              <a:avLst/>
            </a:prstGeom>
            <a:noFill/>
            <a:ln>
              <a:noFill/>
            </a:ln>
          </p:spPr>
        </p:pic>
        <p:sp>
          <p:nvSpPr>
            <p:cNvPr id="851" name="Google Shape;851;p159"/>
            <p:cNvSpPr txBox="1"/>
            <p:nvPr/>
          </p:nvSpPr>
          <p:spPr>
            <a:xfrm>
              <a:off x="5214247" y="2697968"/>
              <a:ext cx="1574726" cy="46166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da-DK" sz="2400">
                  <a:solidFill>
                    <a:schemeClr val="lt1"/>
                  </a:solidFill>
                  <a:latin typeface="Avenir"/>
                  <a:ea typeface="Avenir"/>
                  <a:cs typeface="Avenir"/>
                  <a:sym typeface="Avenir"/>
                </a:rPr>
                <a:t>Pet owner</a:t>
              </a:r>
              <a:endParaRPr sz="2400">
                <a:solidFill>
                  <a:schemeClr val="lt1"/>
                </a:solidFill>
                <a:latin typeface="Avenir"/>
                <a:ea typeface="Avenir"/>
                <a:cs typeface="Avenir"/>
                <a:sym typeface="Avenir"/>
              </a:endParaRPr>
            </a:p>
          </p:txBody>
        </p:sp>
      </p:grpSp>
      <p:grpSp>
        <p:nvGrpSpPr>
          <p:cNvPr id="852" name="Google Shape;852;p159"/>
          <p:cNvGrpSpPr/>
          <p:nvPr/>
        </p:nvGrpSpPr>
        <p:grpSpPr>
          <a:xfrm>
            <a:off x="8071954" y="493645"/>
            <a:ext cx="3378200" cy="2665988"/>
            <a:chOff x="8071954" y="493645"/>
            <a:chExt cx="3378200" cy="2665988"/>
          </a:xfrm>
        </p:grpSpPr>
        <p:pic>
          <p:nvPicPr>
            <p:cNvPr id="853" name="Google Shape;853;p159"/>
            <p:cNvPicPr preferRelativeResize="0"/>
            <p:nvPr/>
          </p:nvPicPr>
          <p:blipFill rotWithShape="1">
            <a:blip r:embed="rId4">
              <a:alphaModFix/>
            </a:blip>
            <a:srcRect/>
            <a:stretch/>
          </p:blipFill>
          <p:spPr>
            <a:xfrm>
              <a:off x="8071954" y="493645"/>
              <a:ext cx="3378200" cy="2120900"/>
            </a:xfrm>
            <a:prstGeom prst="rect">
              <a:avLst/>
            </a:prstGeom>
            <a:noFill/>
            <a:ln>
              <a:noFill/>
            </a:ln>
          </p:spPr>
        </p:pic>
        <p:sp>
          <p:nvSpPr>
            <p:cNvPr id="854" name="Google Shape;854;p159"/>
            <p:cNvSpPr txBox="1"/>
            <p:nvPr/>
          </p:nvSpPr>
          <p:spPr>
            <a:xfrm>
              <a:off x="8881645" y="2697968"/>
              <a:ext cx="1758815" cy="46166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da-DK" sz="2400">
                  <a:solidFill>
                    <a:schemeClr val="lt1"/>
                  </a:solidFill>
                  <a:latin typeface="Avenir"/>
                  <a:ea typeface="Avenir"/>
                  <a:cs typeface="Avenir"/>
                  <a:sym typeface="Avenir"/>
                </a:rPr>
                <a:t>Dog owner</a:t>
              </a:r>
              <a:endParaRPr sz="2400">
                <a:solidFill>
                  <a:schemeClr val="lt1"/>
                </a:solidFill>
                <a:latin typeface="Avenir"/>
                <a:ea typeface="Avenir"/>
                <a:cs typeface="Avenir"/>
                <a:sym typeface="Avenir"/>
              </a:endParaRPr>
            </a:p>
          </p:txBody>
        </p:sp>
      </p:grpSp>
      <p:grpSp>
        <p:nvGrpSpPr>
          <p:cNvPr id="855" name="Google Shape;855;p159"/>
          <p:cNvGrpSpPr/>
          <p:nvPr/>
        </p:nvGrpSpPr>
        <p:grpSpPr>
          <a:xfrm>
            <a:off x="544720" y="3567044"/>
            <a:ext cx="3378200" cy="2721043"/>
            <a:chOff x="544720" y="3567044"/>
            <a:chExt cx="3378200" cy="2721043"/>
          </a:xfrm>
        </p:grpSpPr>
        <p:pic>
          <p:nvPicPr>
            <p:cNvPr id="856" name="Google Shape;856;p159"/>
            <p:cNvPicPr preferRelativeResize="0"/>
            <p:nvPr/>
          </p:nvPicPr>
          <p:blipFill rotWithShape="1">
            <a:blip r:embed="rId5">
              <a:alphaModFix/>
            </a:blip>
            <a:srcRect/>
            <a:stretch/>
          </p:blipFill>
          <p:spPr>
            <a:xfrm>
              <a:off x="544720" y="3567044"/>
              <a:ext cx="3378200" cy="2082800"/>
            </a:xfrm>
            <a:prstGeom prst="rect">
              <a:avLst/>
            </a:prstGeom>
            <a:noFill/>
            <a:ln>
              <a:noFill/>
            </a:ln>
          </p:spPr>
        </p:pic>
        <p:sp>
          <p:nvSpPr>
            <p:cNvPr id="857" name="Google Shape;857;p159"/>
            <p:cNvSpPr txBox="1"/>
            <p:nvPr/>
          </p:nvSpPr>
          <p:spPr>
            <a:xfrm>
              <a:off x="1736093" y="5826422"/>
              <a:ext cx="1033553" cy="46166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da-DK" sz="2400">
                  <a:solidFill>
                    <a:schemeClr val="lt1"/>
                  </a:solidFill>
                  <a:latin typeface="Avenir"/>
                  <a:ea typeface="Avenir"/>
                  <a:cs typeface="Avenir"/>
                  <a:sym typeface="Avenir"/>
                </a:rPr>
                <a:t>Breed</a:t>
              </a:r>
              <a:endParaRPr sz="2400">
                <a:solidFill>
                  <a:schemeClr val="lt1"/>
                </a:solidFill>
                <a:latin typeface="Avenir"/>
                <a:ea typeface="Avenir"/>
                <a:cs typeface="Avenir"/>
                <a:sym typeface="Avenir"/>
              </a:endParaRPr>
            </a:p>
          </p:txBody>
        </p:sp>
      </p:grpSp>
      <p:grpSp>
        <p:nvGrpSpPr>
          <p:cNvPr id="858" name="Google Shape;858;p159"/>
          <p:cNvGrpSpPr/>
          <p:nvPr/>
        </p:nvGrpSpPr>
        <p:grpSpPr>
          <a:xfrm>
            <a:off x="4413802" y="3567044"/>
            <a:ext cx="3329986" cy="2721043"/>
            <a:chOff x="4413802" y="3567044"/>
            <a:chExt cx="3329986" cy="2721043"/>
          </a:xfrm>
        </p:grpSpPr>
        <p:pic>
          <p:nvPicPr>
            <p:cNvPr id="859" name="Google Shape;859;p159"/>
            <p:cNvPicPr preferRelativeResize="0"/>
            <p:nvPr/>
          </p:nvPicPr>
          <p:blipFill rotWithShape="1">
            <a:blip r:embed="rId6">
              <a:alphaModFix/>
            </a:blip>
            <a:srcRect/>
            <a:stretch/>
          </p:blipFill>
          <p:spPr>
            <a:xfrm>
              <a:off x="4413802" y="3567044"/>
              <a:ext cx="3329986" cy="2082800"/>
            </a:xfrm>
            <a:prstGeom prst="rect">
              <a:avLst/>
            </a:prstGeom>
            <a:noFill/>
            <a:ln>
              <a:noFill/>
            </a:ln>
          </p:spPr>
        </p:pic>
        <p:sp>
          <p:nvSpPr>
            <p:cNvPr id="860" name="Google Shape;860;p159"/>
            <p:cNvSpPr txBox="1"/>
            <p:nvPr/>
          </p:nvSpPr>
          <p:spPr>
            <a:xfrm>
              <a:off x="5499710" y="5826422"/>
              <a:ext cx="1003801" cy="46166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da-DK" sz="2400">
                  <a:solidFill>
                    <a:schemeClr val="lt1"/>
                  </a:solidFill>
                  <a:latin typeface="Avenir"/>
                  <a:ea typeface="Avenir"/>
                  <a:cs typeface="Avenir"/>
                  <a:sym typeface="Avenir"/>
                </a:rPr>
                <a:t>Boxer</a:t>
              </a:r>
              <a:endParaRPr sz="2400">
                <a:solidFill>
                  <a:schemeClr val="lt1"/>
                </a:solidFill>
                <a:latin typeface="Avenir"/>
                <a:ea typeface="Avenir"/>
                <a:cs typeface="Avenir"/>
                <a:sym typeface="Avenir"/>
              </a:endParaRPr>
            </a:p>
          </p:txBody>
        </p:sp>
      </p:grpSp>
      <p:grpSp>
        <p:nvGrpSpPr>
          <p:cNvPr id="861" name="Google Shape;861;p159"/>
          <p:cNvGrpSpPr/>
          <p:nvPr/>
        </p:nvGrpSpPr>
        <p:grpSpPr>
          <a:xfrm>
            <a:off x="8071954" y="3567044"/>
            <a:ext cx="3378200" cy="2721043"/>
            <a:chOff x="8071954" y="3567044"/>
            <a:chExt cx="3378200" cy="2721043"/>
          </a:xfrm>
        </p:grpSpPr>
        <p:pic>
          <p:nvPicPr>
            <p:cNvPr id="862" name="Google Shape;862;p159"/>
            <p:cNvPicPr preferRelativeResize="0"/>
            <p:nvPr/>
          </p:nvPicPr>
          <p:blipFill rotWithShape="1">
            <a:blip r:embed="rId7">
              <a:alphaModFix/>
            </a:blip>
            <a:srcRect/>
            <a:stretch/>
          </p:blipFill>
          <p:spPr>
            <a:xfrm>
              <a:off x="8071954" y="3567044"/>
              <a:ext cx="3378200" cy="2082800"/>
            </a:xfrm>
            <a:prstGeom prst="rect">
              <a:avLst/>
            </a:prstGeom>
            <a:noFill/>
            <a:ln>
              <a:noFill/>
            </a:ln>
          </p:spPr>
        </p:pic>
        <p:sp>
          <p:nvSpPr>
            <p:cNvPr id="863" name="Google Shape;863;p159"/>
            <p:cNvSpPr txBox="1"/>
            <p:nvPr/>
          </p:nvSpPr>
          <p:spPr>
            <a:xfrm>
              <a:off x="8556236" y="5826422"/>
              <a:ext cx="2409634" cy="46166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da-DK" sz="2400">
                  <a:solidFill>
                    <a:schemeClr val="lt1"/>
                  </a:solidFill>
                  <a:latin typeface="Avenir"/>
                  <a:ea typeface="Avenir"/>
                  <a:cs typeface="Avenir"/>
                  <a:sym typeface="Avenir"/>
                </a:rPr>
                <a:t>Boxer + income</a:t>
              </a:r>
              <a:endParaRPr sz="2400">
                <a:solidFill>
                  <a:schemeClr val="lt1"/>
                </a:solidFill>
                <a:latin typeface="Avenir"/>
                <a:ea typeface="Avenir"/>
                <a:cs typeface="Avenir"/>
                <a:sym typeface="Avenir"/>
              </a:endParaRPr>
            </a:p>
          </p:txBody>
        </p:sp>
      </p:grpSp>
      <p:grpSp>
        <p:nvGrpSpPr>
          <p:cNvPr id="864" name="Google Shape;864;p159"/>
          <p:cNvGrpSpPr/>
          <p:nvPr/>
        </p:nvGrpSpPr>
        <p:grpSpPr>
          <a:xfrm>
            <a:off x="544720" y="493645"/>
            <a:ext cx="3416300" cy="2665988"/>
            <a:chOff x="544720" y="493645"/>
            <a:chExt cx="3416300" cy="2665988"/>
          </a:xfrm>
        </p:grpSpPr>
        <p:pic>
          <p:nvPicPr>
            <p:cNvPr id="865" name="Google Shape;865;p159"/>
            <p:cNvPicPr preferRelativeResize="0"/>
            <p:nvPr/>
          </p:nvPicPr>
          <p:blipFill rotWithShape="1">
            <a:blip r:embed="rId8">
              <a:alphaModFix/>
            </a:blip>
            <a:srcRect/>
            <a:stretch/>
          </p:blipFill>
          <p:spPr>
            <a:xfrm>
              <a:off x="544720" y="493645"/>
              <a:ext cx="3416300" cy="2133600"/>
            </a:xfrm>
            <a:prstGeom prst="rect">
              <a:avLst/>
            </a:prstGeom>
            <a:noFill/>
            <a:ln>
              <a:noFill/>
            </a:ln>
          </p:spPr>
        </p:pic>
        <p:sp>
          <p:nvSpPr>
            <p:cNvPr id="866" name="Google Shape;866;p159"/>
            <p:cNvSpPr txBox="1"/>
            <p:nvPr/>
          </p:nvSpPr>
          <p:spPr>
            <a:xfrm>
              <a:off x="1514681" y="2697968"/>
              <a:ext cx="1634871" cy="46166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da-DK" sz="2400">
                  <a:solidFill>
                    <a:schemeClr val="lt1"/>
                  </a:solidFill>
                  <a:latin typeface="Avenir"/>
                  <a:ea typeface="Avenir"/>
                  <a:cs typeface="Avenir"/>
                  <a:sym typeface="Avenir"/>
                </a:rPr>
                <a:t>UK Citizen</a:t>
              </a:r>
              <a:endParaRPr/>
            </a:p>
          </p:txBody>
        </p:sp>
      </p:grpSp>
      <p:pic>
        <p:nvPicPr>
          <p:cNvPr id="3" name="Billede 2">
            <a:extLst>
              <a:ext uri="{FF2B5EF4-FFF2-40B4-BE49-F238E27FC236}">
                <a16:creationId xmlns:a16="http://schemas.microsoft.com/office/drawing/2014/main" id="{514108B2-052C-9248-1921-404E36142EFF}"/>
              </a:ext>
            </a:extLst>
          </p:cNvPr>
          <p:cNvPicPr>
            <a:picLocks noChangeAspect="1"/>
          </p:cNvPicPr>
          <p:nvPr/>
        </p:nvPicPr>
        <p:blipFill>
          <a:blip r:embed="rId9"/>
          <a:stretch>
            <a:fillRect/>
          </a:stretch>
        </p:blipFill>
        <p:spPr>
          <a:xfrm>
            <a:off x="180193" y="6332126"/>
            <a:ext cx="714375" cy="3524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49"/>
                                        </p:tgtEl>
                                        <p:attrNameLst>
                                          <p:attrName>style.visibility</p:attrName>
                                        </p:attrNameLst>
                                      </p:cBhvr>
                                      <p:to>
                                        <p:strVal val="visible"/>
                                      </p:to>
                                    </p:set>
                                    <p:animEffect transition="in" filter="fade">
                                      <p:cBhvr>
                                        <p:cTn id="7" dur="500"/>
                                        <p:tgtEl>
                                          <p:spTgt spid="84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52"/>
                                        </p:tgtEl>
                                        <p:attrNameLst>
                                          <p:attrName>style.visibility</p:attrName>
                                        </p:attrNameLst>
                                      </p:cBhvr>
                                      <p:to>
                                        <p:strVal val="visible"/>
                                      </p:to>
                                    </p:set>
                                    <p:animEffect transition="in" filter="fade">
                                      <p:cBhvr>
                                        <p:cTn id="12" dur="500"/>
                                        <p:tgtEl>
                                          <p:spTgt spid="85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55"/>
                                        </p:tgtEl>
                                        <p:attrNameLst>
                                          <p:attrName>style.visibility</p:attrName>
                                        </p:attrNameLst>
                                      </p:cBhvr>
                                      <p:to>
                                        <p:strVal val="visible"/>
                                      </p:to>
                                    </p:set>
                                    <p:animEffect transition="in" filter="fade">
                                      <p:cBhvr>
                                        <p:cTn id="17" dur="500"/>
                                        <p:tgtEl>
                                          <p:spTgt spid="85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58"/>
                                        </p:tgtEl>
                                        <p:attrNameLst>
                                          <p:attrName>style.visibility</p:attrName>
                                        </p:attrNameLst>
                                      </p:cBhvr>
                                      <p:to>
                                        <p:strVal val="visible"/>
                                      </p:to>
                                    </p:set>
                                    <p:animEffect transition="in" filter="fade">
                                      <p:cBhvr>
                                        <p:cTn id="22" dur="500"/>
                                        <p:tgtEl>
                                          <p:spTgt spid="85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861"/>
                                        </p:tgtEl>
                                        <p:attrNameLst>
                                          <p:attrName>style.visibility</p:attrName>
                                        </p:attrNameLst>
                                      </p:cBhvr>
                                      <p:to>
                                        <p:strVal val="visible"/>
                                      </p:to>
                                    </p:set>
                                    <p:animEffect transition="in" filter="fade">
                                      <p:cBhvr>
                                        <p:cTn id="27" dur="500"/>
                                        <p:tgtEl>
                                          <p:spTgt spid="8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870"/>
        <p:cNvGrpSpPr/>
        <p:nvPr/>
      </p:nvGrpSpPr>
      <p:grpSpPr>
        <a:xfrm>
          <a:off x="0" y="0"/>
          <a:ext cx="0" cy="0"/>
          <a:chOff x="0" y="0"/>
          <a:chExt cx="0" cy="0"/>
        </a:xfrm>
      </p:grpSpPr>
      <p:sp>
        <p:nvSpPr>
          <p:cNvPr id="871" name="Google Shape;871;p160"/>
          <p:cNvSpPr txBox="1"/>
          <p:nvPr/>
        </p:nvSpPr>
        <p:spPr>
          <a:xfrm>
            <a:off x="838820" y="806151"/>
            <a:ext cx="4316887" cy="58477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da-DK" sz="3200">
                <a:solidFill>
                  <a:schemeClr val="lt1"/>
                </a:solidFill>
                <a:latin typeface="Avenir"/>
                <a:ea typeface="Avenir"/>
                <a:cs typeface="Avenir"/>
                <a:sym typeface="Avenir"/>
              </a:rPr>
              <a:t>We have food for pets</a:t>
            </a:r>
            <a:endParaRPr sz="3200">
              <a:solidFill>
                <a:schemeClr val="lt1"/>
              </a:solidFill>
              <a:latin typeface="Avenir"/>
              <a:ea typeface="Avenir"/>
              <a:cs typeface="Avenir"/>
              <a:sym typeface="Avenir"/>
            </a:endParaRPr>
          </a:p>
        </p:txBody>
      </p:sp>
      <p:sp>
        <p:nvSpPr>
          <p:cNvPr id="872" name="Google Shape;872;p160"/>
          <p:cNvSpPr txBox="1"/>
          <p:nvPr/>
        </p:nvSpPr>
        <p:spPr>
          <a:xfrm>
            <a:off x="2210421" y="2237385"/>
            <a:ext cx="4462760" cy="58477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da-DK" sz="3200">
                <a:solidFill>
                  <a:schemeClr val="lt1"/>
                </a:solidFill>
                <a:latin typeface="Avenir"/>
                <a:ea typeface="Avenir"/>
                <a:cs typeface="Avenir"/>
                <a:sym typeface="Avenir"/>
              </a:rPr>
              <a:t>We have food for dogs</a:t>
            </a:r>
            <a:endParaRPr sz="3200">
              <a:solidFill>
                <a:schemeClr val="lt1"/>
              </a:solidFill>
              <a:latin typeface="Avenir"/>
              <a:ea typeface="Avenir"/>
              <a:cs typeface="Avenir"/>
              <a:sym typeface="Avenir"/>
            </a:endParaRPr>
          </a:p>
        </p:txBody>
      </p:sp>
      <p:sp>
        <p:nvSpPr>
          <p:cNvPr id="873" name="Google Shape;873;p160"/>
          <p:cNvSpPr txBox="1"/>
          <p:nvPr/>
        </p:nvSpPr>
        <p:spPr>
          <a:xfrm>
            <a:off x="3859590" y="3668619"/>
            <a:ext cx="4822474" cy="58477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da-DK" sz="3200">
                <a:solidFill>
                  <a:schemeClr val="lt1"/>
                </a:solidFill>
                <a:latin typeface="Avenir"/>
                <a:ea typeface="Avenir"/>
                <a:cs typeface="Avenir"/>
                <a:sym typeface="Avenir"/>
              </a:rPr>
              <a:t>We have food for breeds</a:t>
            </a:r>
            <a:endParaRPr sz="3200">
              <a:solidFill>
                <a:schemeClr val="lt1"/>
              </a:solidFill>
              <a:latin typeface="Avenir"/>
              <a:ea typeface="Avenir"/>
              <a:cs typeface="Avenir"/>
              <a:sym typeface="Avenir"/>
            </a:endParaRPr>
          </a:p>
        </p:txBody>
      </p:sp>
      <p:sp>
        <p:nvSpPr>
          <p:cNvPr id="874" name="Google Shape;874;p160"/>
          <p:cNvSpPr txBox="1"/>
          <p:nvPr/>
        </p:nvSpPr>
        <p:spPr>
          <a:xfrm>
            <a:off x="6835429" y="4973959"/>
            <a:ext cx="4783361" cy="58477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da-DK" sz="3200">
                <a:solidFill>
                  <a:schemeClr val="lt1"/>
                </a:solidFill>
                <a:latin typeface="Avenir"/>
                <a:ea typeface="Avenir"/>
                <a:cs typeface="Avenir"/>
                <a:sym typeface="Avenir"/>
              </a:rPr>
              <a:t>We have food for boxers</a:t>
            </a:r>
            <a:endParaRPr/>
          </a:p>
        </p:txBody>
      </p:sp>
      <p:pic>
        <p:nvPicPr>
          <p:cNvPr id="3" name="Billede 2">
            <a:extLst>
              <a:ext uri="{FF2B5EF4-FFF2-40B4-BE49-F238E27FC236}">
                <a16:creationId xmlns:a16="http://schemas.microsoft.com/office/drawing/2014/main" id="{8FBECC5E-A8E8-054D-5D74-8B444302E921}"/>
              </a:ext>
            </a:extLst>
          </p:cNvPr>
          <p:cNvPicPr>
            <a:picLocks noChangeAspect="1"/>
          </p:cNvPicPr>
          <p:nvPr/>
        </p:nvPicPr>
        <p:blipFill>
          <a:blip r:embed="rId3"/>
          <a:stretch>
            <a:fillRect/>
          </a:stretch>
        </p:blipFill>
        <p:spPr>
          <a:xfrm>
            <a:off x="180193" y="6332126"/>
            <a:ext cx="714375" cy="3524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72"/>
                                        </p:tgtEl>
                                        <p:attrNameLst>
                                          <p:attrName>style.visibility</p:attrName>
                                        </p:attrNameLst>
                                      </p:cBhvr>
                                      <p:to>
                                        <p:strVal val="visible"/>
                                      </p:to>
                                    </p:set>
                                    <p:animEffect transition="in" filter="fade">
                                      <p:cBhvr>
                                        <p:cTn id="7" dur="500"/>
                                        <p:tgtEl>
                                          <p:spTgt spid="87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73"/>
                                        </p:tgtEl>
                                        <p:attrNameLst>
                                          <p:attrName>style.visibility</p:attrName>
                                        </p:attrNameLst>
                                      </p:cBhvr>
                                      <p:to>
                                        <p:strVal val="visible"/>
                                      </p:to>
                                    </p:set>
                                    <p:animEffect transition="in" filter="fade">
                                      <p:cBhvr>
                                        <p:cTn id="12" dur="500"/>
                                        <p:tgtEl>
                                          <p:spTgt spid="87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74"/>
                                        </p:tgtEl>
                                        <p:attrNameLst>
                                          <p:attrName>style.visibility</p:attrName>
                                        </p:attrNameLst>
                                      </p:cBhvr>
                                      <p:to>
                                        <p:strVal val="visible"/>
                                      </p:to>
                                    </p:set>
                                    <p:animEffect transition="in" filter="fade">
                                      <p:cBhvr>
                                        <p:cTn id="17" dur="500"/>
                                        <p:tgtEl>
                                          <p:spTgt spid="8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878"/>
        <p:cNvGrpSpPr/>
        <p:nvPr/>
      </p:nvGrpSpPr>
      <p:grpSpPr>
        <a:xfrm>
          <a:off x="0" y="0"/>
          <a:ext cx="0" cy="0"/>
          <a:chOff x="0" y="0"/>
          <a:chExt cx="0" cy="0"/>
        </a:xfrm>
      </p:grpSpPr>
      <p:pic>
        <p:nvPicPr>
          <p:cNvPr id="879" name="Google Shape;879;p161"/>
          <p:cNvPicPr preferRelativeResize="0"/>
          <p:nvPr/>
        </p:nvPicPr>
        <p:blipFill rotWithShape="1">
          <a:blip r:embed="rId3">
            <a:alphaModFix/>
          </a:blip>
          <a:srcRect/>
          <a:stretch/>
        </p:blipFill>
        <p:spPr>
          <a:xfrm>
            <a:off x="0" y="-22718"/>
            <a:ext cx="12192000" cy="6876288"/>
          </a:xfrm>
          <a:prstGeom prst="rect">
            <a:avLst/>
          </a:prstGeom>
          <a:noFill/>
          <a:ln>
            <a:noFill/>
          </a:ln>
        </p:spPr>
      </p:pic>
      <p:sp>
        <p:nvSpPr>
          <p:cNvPr id="880" name="Google Shape;880;p161"/>
          <p:cNvSpPr txBox="1"/>
          <p:nvPr/>
        </p:nvSpPr>
        <p:spPr>
          <a:xfrm>
            <a:off x="7305074" y="480309"/>
            <a:ext cx="3879332" cy="107721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da-DK" sz="3200">
                <a:solidFill>
                  <a:schemeClr val="dk1"/>
                </a:solidFill>
                <a:latin typeface="Avenir"/>
                <a:ea typeface="Avenir"/>
                <a:cs typeface="Avenir"/>
                <a:sym typeface="Avenir"/>
              </a:rPr>
              <a:t>”</a:t>
            </a:r>
            <a:r>
              <a:rPr lang="da-DK" sz="3200" err="1">
                <a:solidFill>
                  <a:schemeClr val="dk1"/>
                </a:solidFill>
                <a:latin typeface="Avenir"/>
                <a:ea typeface="Avenir"/>
                <a:cs typeface="Avenir"/>
                <a:sym typeface="Avenir"/>
              </a:rPr>
              <a:t>Does</a:t>
            </a:r>
            <a:r>
              <a:rPr lang="da-DK" sz="3200">
                <a:solidFill>
                  <a:schemeClr val="dk1"/>
                </a:solidFill>
                <a:latin typeface="Avenir"/>
                <a:ea typeface="Avenir"/>
                <a:cs typeface="Avenir"/>
                <a:sym typeface="Avenir"/>
              </a:rPr>
              <a:t> Rocky </a:t>
            </a:r>
            <a:r>
              <a:rPr lang="da-DK" sz="3200" err="1">
                <a:solidFill>
                  <a:schemeClr val="dk1"/>
                </a:solidFill>
                <a:latin typeface="Avenir"/>
                <a:ea typeface="Avenir"/>
                <a:cs typeface="Avenir"/>
                <a:sym typeface="Avenir"/>
              </a:rPr>
              <a:t>weigh</a:t>
            </a:r>
            <a:r>
              <a:rPr lang="da-DK" sz="3200">
                <a:solidFill>
                  <a:schemeClr val="dk1"/>
                </a:solidFill>
                <a:latin typeface="Avenir"/>
                <a:ea typeface="Avenir"/>
                <a:cs typeface="Avenir"/>
                <a:sym typeface="Avenir"/>
              </a:rPr>
              <a:t> </a:t>
            </a:r>
            <a:endParaRPr/>
          </a:p>
          <a:p>
            <a:pPr marL="0" marR="0" lvl="0" indent="0" algn="l" rtl="0">
              <a:spcBef>
                <a:spcPts val="0"/>
              </a:spcBef>
              <a:spcAft>
                <a:spcPts val="0"/>
              </a:spcAft>
              <a:buNone/>
            </a:pPr>
            <a:r>
              <a:rPr lang="da-DK" sz="3200">
                <a:solidFill>
                  <a:schemeClr val="dk1"/>
                </a:solidFill>
                <a:latin typeface="Avenir"/>
                <a:ea typeface="Avenir"/>
                <a:cs typeface="Avenir"/>
                <a:sym typeface="Avenir"/>
              </a:rPr>
              <a:t>more </a:t>
            </a:r>
            <a:r>
              <a:rPr lang="da-DK" sz="3200" err="1">
                <a:solidFill>
                  <a:schemeClr val="dk1"/>
                </a:solidFill>
                <a:latin typeface="Avenir"/>
                <a:ea typeface="Avenir"/>
                <a:cs typeface="Avenir"/>
                <a:sym typeface="Avenir"/>
              </a:rPr>
              <a:t>than</a:t>
            </a:r>
            <a:r>
              <a:rPr lang="da-DK" sz="3200">
                <a:solidFill>
                  <a:schemeClr val="dk1"/>
                </a:solidFill>
                <a:latin typeface="Avenir"/>
                <a:ea typeface="Avenir"/>
                <a:cs typeface="Avenir"/>
                <a:sym typeface="Avenir"/>
              </a:rPr>
              <a:t> 60 </a:t>
            </a:r>
            <a:r>
              <a:rPr lang="da-DK" sz="3200" err="1">
                <a:solidFill>
                  <a:schemeClr val="dk1"/>
                </a:solidFill>
                <a:latin typeface="Avenir"/>
                <a:ea typeface="Avenir"/>
                <a:cs typeface="Avenir"/>
                <a:sym typeface="Avenir"/>
              </a:rPr>
              <a:t>lb</a:t>
            </a:r>
            <a:r>
              <a:rPr lang="da-DK" sz="3200">
                <a:solidFill>
                  <a:schemeClr val="dk1"/>
                </a:solidFill>
                <a:latin typeface="Avenir"/>
                <a:ea typeface="Avenir"/>
                <a:cs typeface="Avenir"/>
                <a:sym typeface="Avenir"/>
              </a:rPr>
              <a:t>?”</a:t>
            </a:r>
            <a:endParaRPr/>
          </a:p>
        </p:txBody>
      </p:sp>
      <p:pic>
        <p:nvPicPr>
          <p:cNvPr id="3" name="Billede 2">
            <a:extLst>
              <a:ext uri="{FF2B5EF4-FFF2-40B4-BE49-F238E27FC236}">
                <a16:creationId xmlns:a16="http://schemas.microsoft.com/office/drawing/2014/main" id="{E4980B68-D685-C783-CBF8-FDF7A5232A01}"/>
              </a:ext>
            </a:extLst>
          </p:cNvPr>
          <p:cNvPicPr>
            <a:picLocks noChangeAspect="1"/>
          </p:cNvPicPr>
          <p:nvPr/>
        </p:nvPicPr>
        <p:blipFill>
          <a:blip r:embed="rId4"/>
          <a:stretch>
            <a:fillRect/>
          </a:stretch>
        </p:blipFill>
        <p:spPr>
          <a:xfrm>
            <a:off x="180193" y="6332126"/>
            <a:ext cx="714375" cy="352425"/>
          </a:xfrm>
          <a:prstGeom prst="rect">
            <a:avLst/>
          </a:prstGeom>
        </p:spPr>
      </p:pic>
      <p:pic>
        <p:nvPicPr>
          <p:cNvPr id="2" name="Billede 1" descr="Et billede, der indeholder logo&#10;&#10;Automatisk genereret beskrivelse">
            <a:extLst>
              <a:ext uri="{FF2B5EF4-FFF2-40B4-BE49-F238E27FC236}">
                <a16:creationId xmlns:a16="http://schemas.microsoft.com/office/drawing/2014/main" id="{9655FAB3-F885-3519-FA7C-6F77078F1FE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84406" y="286433"/>
            <a:ext cx="907776" cy="907776"/>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dsholder til indhold 2">
            <a:extLst>
              <a:ext uri="{FF2B5EF4-FFF2-40B4-BE49-F238E27FC236}">
                <a16:creationId xmlns:a16="http://schemas.microsoft.com/office/drawing/2014/main" id="{F508AE64-C2F7-27D7-EF7D-387F5330C877}"/>
              </a:ext>
            </a:extLst>
          </p:cNvPr>
          <p:cNvSpPr>
            <a:spLocks noGrp="1"/>
          </p:cNvSpPr>
          <p:nvPr>
            <p:ph idx="1"/>
          </p:nvPr>
        </p:nvSpPr>
        <p:spPr>
          <a:xfrm>
            <a:off x="570345" y="402070"/>
            <a:ext cx="1831109" cy="5894965"/>
          </a:xfrm>
        </p:spPr>
        <p:txBody>
          <a:bodyPr>
            <a:normAutofit/>
          </a:bodyPr>
          <a:lstStyle/>
          <a:p>
            <a:pPr marL="0" indent="0">
              <a:buNone/>
            </a:pPr>
            <a:r>
              <a:rPr lang="da-DK" sz="2600"/>
              <a:t>Hjælp til målgruppe udvælgelse</a:t>
            </a:r>
          </a:p>
          <a:p>
            <a:pPr marL="0" indent="0">
              <a:buNone/>
            </a:pPr>
            <a:endParaRPr lang="da-DK" sz="1400"/>
          </a:p>
          <a:p>
            <a:pPr marL="0" indent="0">
              <a:buNone/>
            </a:pPr>
            <a:r>
              <a:rPr lang="da-DK" sz="1100">
                <a:solidFill>
                  <a:srgbClr val="FF0000"/>
                </a:solidFill>
              </a:rPr>
              <a:t>Findes som bilag i TEAMS</a:t>
            </a:r>
          </a:p>
          <a:p>
            <a:pPr marL="0" indent="0">
              <a:buNone/>
            </a:pPr>
            <a:r>
              <a:rPr lang="da-DK" sz="1100" i="1">
                <a:solidFill>
                  <a:srgbClr val="FF0000"/>
                </a:solidFill>
              </a:rPr>
              <a:t>KYNETIC-</a:t>
            </a:r>
            <a:r>
              <a:rPr lang="da-DK" sz="1100" i="1" err="1">
                <a:solidFill>
                  <a:srgbClr val="FF0000"/>
                </a:solidFill>
              </a:rPr>
              <a:t>Funnel</a:t>
            </a:r>
            <a:r>
              <a:rPr lang="da-DK" sz="1100" i="1">
                <a:solidFill>
                  <a:srgbClr val="FF0000"/>
                </a:solidFill>
              </a:rPr>
              <a:t>-marketing-</a:t>
            </a:r>
            <a:r>
              <a:rPr lang="da-DK" sz="1100" i="1" err="1">
                <a:solidFill>
                  <a:srgbClr val="FF0000"/>
                </a:solidFill>
              </a:rPr>
              <a:t>skabeloner.xlxs</a:t>
            </a:r>
            <a:endParaRPr lang="da-DK" sz="1100" i="1">
              <a:solidFill>
                <a:srgbClr val="FF0000"/>
              </a:solidFill>
            </a:endParaRPr>
          </a:p>
          <a:p>
            <a:pPr marL="0" indent="0">
              <a:buNone/>
            </a:pPr>
            <a:endParaRPr lang="da-DK" sz="1100" i="1"/>
          </a:p>
        </p:txBody>
      </p:sp>
      <p:pic>
        <p:nvPicPr>
          <p:cNvPr id="5" name="Billede 4">
            <a:extLst>
              <a:ext uri="{FF2B5EF4-FFF2-40B4-BE49-F238E27FC236}">
                <a16:creationId xmlns:a16="http://schemas.microsoft.com/office/drawing/2014/main" id="{3C409A6D-7E89-5F15-521D-006FB550B530}"/>
              </a:ext>
            </a:extLst>
          </p:cNvPr>
          <p:cNvPicPr>
            <a:picLocks noChangeAspect="1"/>
          </p:cNvPicPr>
          <p:nvPr/>
        </p:nvPicPr>
        <p:blipFill>
          <a:blip r:embed="rId2"/>
          <a:stretch>
            <a:fillRect/>
          </a:stretch>
        </p:blipFill>
        <p:spPr>
          <a:xfrm>
            <a:off x="2586182" y="-17754"/>
            <a:ext cx="9623070" cy="6875754"/>
          </a:xfrm>
          <a:prstGeom prst="rect">
            <a:avLst/>
          </a:prstGeom>
        </p:spPr>
      </p:pic>
    </p:spTree>
    <p:extLst>
      <p:ext uri="{BB962C8B-B14F-4D97-AF65-F5344CB8AC3E}">
        <p14:creationId xmlns:p14="http://schemas.microsoft.com/office/powerpoint/2010/main" val="23142632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279EDE4-B5B9-107F-DA3A-F30BCB89B6DC}"/>
              </a:ext>
            </a:extLst>
          </p:cNvPr>
          <p:cNvSpPr>
            <a:spLocks noGrp="1"/>
          </p:cNvSpPr>
          <p:nvPr>
            <p:ph type="title"/>
          </p:nvPr>
        </p:nvSpPr>
        <p:spPr/>
        <p:txBody>
          <a:bodyPr/>
          <a:lstStyle/>
          <a:p>
            <a:r>
              <a:rPr lang="da-DK"/>
              <a:t>Medieanvendelse</a:t>
            </a:r>
          </a:p>
        </p:txBody>
      </p:sp>
      <p:sp>
        <p:nvSpPr>
          <p:cNvPr id="3" name="Pladsholder til indhold 2">
            <a:extLst>
              <a:ext uri="{FF2B5EF4-FFF2-40B4-BE49-F238E27FC236}">
                <a16:creationId xmlns:a16="http://schemas.microsoft.com/office/drawing/2014/main" id="{19652E1B-E1E5-26FA-78A6-9D2DCDE60DC8}"/>
              </a:ext>
            </a:extLst>
          </p:cNvPr>
          <p:cNvSpPr>
            <a:spLocks noGrp="1"/>
          </p:cNvSpPr>
          <p:nvPr>
            <p:ph idx="1"/>
          </p:nvPr>
        </p:nvSpPr>
        <p:spPr/>
        <p:txBody>
          <a:bodyPr/>
          <a:lstStyle/>
          <a:p>
            <a:endParaRPr lang="da-DK"/>
          </a:p>
        </p:txBody>
      </p:sp>
      <p:pic>
        <p:nvPicPr>
          <p:cNvPr id="5" name="Billede 4">
            <a:extLst>
              <a:ext uri="{FF2B5EF4-FFF2-40B4-BE49-F238E27FC236}">
                <a16:creationId xmlns:a16="http://schemas.microsoft.com/office/drawing/2014/main" id="{95EDBBBF-18C9-DFD5-EBD5-AE8E7C5A88D9}"/>
              </a:ext>
            </a:extLst>
          </p:cNvPr>
          <p:cNvPicPr>
            <a:picLocks noChangeAspect="1"/>
          </p:cNvPicPr>
          <p:nvPr/>
        </p:nvPicPr>
        <p:blipFill>
          <a:blip r:embed="rId3"/>
          <a:stretch>
            <a:fillRect/>
          </a:stretch>
        </p:blipFill>
        <p:spPr>
          <a:xfrm>
            <a:off x="1698171" y="1543120"/>
            <a:ext cx="7852229" cy="4932505"/>
          </a:xfrm>
          <a:prstGeom prst="rect">
            <a:avLst/>
          </a:prstGeom>
        </p:spPr>
      </p:pic>
      <p:sp>
        <p:nvSpPr>
          <p:cNvPr id="6" name="Tekstfelt 5">
            <a:extLst>
              <a:ext uri="{FF2B5EF4-FFF2-40B4-BE49-F238E27FC236}">
                <a16:creationId xmlns:a16="http://schemas.microsoft.com/office/drawing/2014/main" id="{82BDDBD6-FA6A-4629-704C-BFA9777A0F15}"/>
              </a:ext>
            </a:extLst>
          </p:cNvPr>
          <p:cNvSpPr txBox="1"/>
          <p:nvPr/>
        </p:nvSpPr>
        <p:spPr>
          <a:xfrm>
            <a:off x="699247" y="6652244"/>
            <a:ext cx="3693459" cy="230832"/>
          </a:xfrm>
          <a:prstGeom prst="rect">
            <a:avLst/>
          </a:prstGeom>
          <a:noFill/>
        </p:spPr>
        <p:txBody>
          <a:bodyPr wrap="square" rtlCol="0">
            <a:spAutoFit/>
          </a:bodyPr>
          <a:lstStyle/>
          <a:p>
            <a:r>
              <a:rPr lang="da-DK" sz="900">
                <a:hlinkClick r:id="rId4"/>
              </a:rPr>
              <a:t>https://mediernesudvikling.kum.dk/2021/internetbrug-og-sociale-medier/</a:t>
            </a:r>
            <a:endParaRPr lang="da-DK" sz="900"/>
          </a:p>
        </p:txBody>
      </p:sp>
      <p:sp>
        <p:nvSpPr>
          <p:cNvPr id="4" name="Rektangel 3">
            <a:extLst>
              <a:ext uri="{FF2B5EF4-FFF2-40B4-BE49-F238E27FC236}">
                <a16:creationId xmlns:a16="http://schemas.microsoft.com/office/drawing/2014/main" id="{62DBE9B7-BBA8-8E3F-3FCE-9750786B9091}"/>
              </a:ext>
            </a:extLst>
          </p:cNvPr>
          <p:cNvSpPr/>
          <p:nvPr/>
        </p:nvSpPr>
        <p:spPr>
          <a:xfrm>
            <a:off x="1698173" y="2647950"/>
            <a:ext cx="7852228" cy="981075"/>
          </a:xfrm>
          <a:custGeom>
            <a:avLst/>
            <a:gdLst>
              <a:gd name="connsiteX0" fmla="*/ 0 w 7852228"/>
              <a:gd name="connsiteY0" fmla="*/ 0 h 981075"/>
              <a:gd name="connsiteX1" fmla="*/ 497308 w 7852228"/>
              <a:gd name="connsiteY1" fmla="*/ 0 h 981075"/>
              <a:gd name="connsiteX2" fmla="*/ 994616 w 7852228"/>
              <a:gd name="connsiteY2" fmla="*/ 0 h 981075"/>
              <a:gd name="connsiteX3" fmla="*/ 1806012 w 7852228"/>
              <a:gd name="connsiteY3" fmla="*/ 0 h 981075"/>
              <a:gd name="connsiteX4" fmla="*/ 2303320 w 7852228"/>
              <a:gd name="connsiteY4" fmla="*/ 0 h 981075"/>
              <a:gd name="connsiteX5" fmla="*/ 3036195 w 7852228"/>
              <a:gd name="connsiteY5" fmla="*/ 0 h 981075"/>
              <a:gd name="connsiteX6" fmla="*/ 3454980 w 7852228"/>
              <a:gd name="connsiteY6" fmla="*/ 0 h 981075"/>
              <a:gd name="connsiteX7" fmla="*/ 4030810 w 7852228"/>
              <a:gd name="connsiteY7" fmla="*/ 0 h 981075"/>
              <a:gd name="connsiteX8" fmla="*/ 4685163 w 7852228"/>
              <a:gd name="connsiteY8" fmla="*/ 0 h 981075"/>
              <a:gd name="connsiteX9" fmla="*/ 5496560 w 7852228"/>
              <a:gd name="connsiteY9" fmla="*/ 0 h 981075"/>
              <a:gd name="connsiteX10" fmla="*/ 6150912 w 7852228"/>
              <a:gd name="connsiteY10" fmla="*/ 0 h 981075"/>
              <a:gd name="connsiteX11" fmla="*/ 6648220 w 7852228"/>
              <a:gd name="connsiteY11" fmla="*/ 0 h 981075"/>
              <a:gd name="connsiteX12" fmla="*/ 7145527 w 7852228"/>
              <a:gd name="connsiteY12" fmla="*/ 0 h 981075"/>
              <a:gd name="connsiteX13" fmla="*/ 7852228 w 7852228"/>
              <a:gd name="connsiteY13" fmla="*/ 0 h 981075"/>
              <a:gd name="connsiteX14" fmla="*/ 7852228 w 7852228"/>
              <a:gd name="connsiteY14" fmla="*/ 461105 h 981075"/>
              <a:gd name="connsiteX15" fmla="*/ 7852228 w 7852228"/>
              <a:gd name="connsiteY15" fmla="*/ 981075 h 981075"/>
              <a:gd name="connsiteX16" fmla="*/ 7433443 w 7852228"/>
              <a:gd name="connsiteY16" fmla="*/ 981075 h 981075"/>
              <a:gd name="connsiteX17" fmla="*/ 6622046 w 7852228"/>
              <a:gd name="connsiteY17" fmla="*/ 981075 h 981075"/>
              <a:gd name="connsiteX18" fmla="*/ 6124738 w 7852228"/>
              <a:gd name="connsiteY18" fmla="*/ 981075 h 981075"/>
              <a:gd name="connsiteX19" fmla="*/ 5548908 w 7852228"/>
              <a:gd name="connsiteY19" fmla="*/ 981075 h 981075"/>
              <a:gd name="connsiteX20" fmla="*/ 4894555 w 7852228"/>
              <a:gd name="connsiteY20" fmla="*/ 981075 h 981075"/>
              <a:gd name="connsiteX21" fmla="*/ 4397248 w 7852228"/>
              <a:gd name="connsiteY21" fmla="*/ 981075 h 981075"/>
              <a:gd name="connsiteX22" fmla="*/ 3899940 w 7852228"/>
              <a:gd name="connsiteY22" fmla="*/ 981075 h 981075"/>
              <a:gd name="connsiteX23" fmla="*/ 3167065 w 7852228"/>
              <a:gd name="connsiteY23" fmla="*/ 981075 h 981075"/>
              <a:gd name="connsiteX24" fmla="*/ 2669758 w 7852228"/>
              <a:gd name="connsiteY24" fmla="*/ 981075 h 981075"/>
              <a:gd name="connsiteX25" fmla="*/ 1936883 w 7852228"/>
              <a:gd name="connsiteY25" fmla="*/ 981075 h 981075"/>
              <a:gd name="connsiteX26" fmla="*/ 1282531 w 7852228"/>
              <a:gd name="connsiteY26" fmla="*/ 981075 h 981075"/>
              <a:gd name="connsiteX27" fmla="*/ 0 w 7852228"/>
              <a:gd name="connsiteY27" fmla="*/ 981075 h 981075"/>
              <a:gd name="connsiteX28" fmla="*/ 0 w 7852228"/>
              <a:gd name="connsiteY28" fmla="*/ 490538 h 981075"/>
              <a:gd name="connsiteX29" fmla="*/ 0 w 7852228"/>
              <a:gd name="connsiteY29" fmla="*/ 0 h 981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852228" h="981075" extrusionOk="0">
                <a:moveTo>
                  <a:pt x="0" y="0"/>
                </a:moveTo>
                <a:cubicBezTo>
                  <a:pt x="168902" y="9000"/>
                  <a:pt x="385149" y="-10892"/>
                  <a:pt x="497308" y="0"/>
                </a:cubicBezTo>
                <a:cubicBezTo>
                  <a:pt x="609467" y="10892"/>
                  <a:pt x="861921" y="24048"/>
                  <a:pt x="994616" y="0"/>
                </a:cubicBezTo>
                <a:cubicBezTo>
                  <a:pt x="1127311" y="-24048"/>
                  <a:pt x="1625854" y="-23196"/>
                  <a:pt x="1806012" y="0"/>
                </a:cubicBezTo>
                <a:cubicBezTo>
                  <a:pt x="1986170" y="23196"/>
                  <a:pt x="2087434" y="-7078"/>
                  <a:pt x="2303320" y="0"/>
                </a:cubicBezTo>
                <a:cubicBezTo>
                  <a:pt x="2519206" y="7078"/>
                  <a:pt x="2719603" y="-20594"/>
                  <a:pt x="3036195" y="0"/>
                </a:cubicBezTo>
                <a:cubicBezTo>
                  <a:pt x="3352788" y="20594"/>
                  <a:pt x="3296448" y="-2628"/>
                  <a:pt x="3454980" y="0"/>
                </a:cubicBezTo>
                <a:cubicBezTo>
                  <a:pt x="3613513" y="2628"/>
                  <a:pt x="3751314" y="-25719"/>
                  <a:pt x="4030810" y="0"/>
                </a:cubicBezTo>
                <a:cubicBezTo>
                  <a:pt x="4310306" y="25719"/>
                  <a:pt x="4492173" y="8314"/>
                  <a:pt x="4685163" y="0"/>
                </a:cubicBezTo>
                <a:cubicBezTo>
                  <a:pt x="4878153" y="-8314"/>
                  <a:pt x="5126652" y="10246"/>
                  <a:pt x="5496560" y="0"/>
                </a:cubicBezTo>
                <a:cubicBezTo>
                  <a:pt x="5866468" y="-10246"/>
                  <a:pt x="5996832" y="-27811"/>
                  <a:pt x="6150912" y="0"/>
                </a:cubicBezTo>
                <a:cubicBezTo>
                  <a:pt x="6304992" y="27811"/>
                  <a:pt x="6518290" y="2876"/>
                  <a:pt x="6648220" y="0"/>
                </a:cubicBezTo>
                <a:cubicBezTo>
                  <a:pt x="6778150" y="-2876"/>
                  <a:pt x="6941812" y="-19670"/>
                  <a:pt x="7145527" y="0"/>
                </a:cubicBezTo>
                <a:cubicBezTo>
                  <a:pt x="7349242" y="19670"/>
                  <a:pt x="7703195" y="10542"/>
                  <a:pt x="7852228" y="0"/>
                </a:cubicBezTo>
                <a:cubicBezTo>
                  <a:pt x="7842057" y="201201"/>
                  <a:pt x="7839762" y="289886"/>
                  <a:pt x="7852228" y="461105"/>
                </a:cubicBezTo>
                <a:cubicBezTo>
                  <a:pt x="7864694" y="632324"/>
                  <a:pt x="7865470" y="850013"/>
                  <a:pt x="7852228" y="981075"/>
                </a:cubicBezTo>
                <a:cubicBezTo>
                  <a:pt x="7689764" y="962139"/>
                  <a:pt x="7621309" y="991494"/>
                  <a:pt x="7433443" y="981075"/>
                </a:cubicBezTo>
                <a:cubicBezTo>
                  <a:pt x="7245578" y="970656"/>
                  <a:pt x="7016337" y="1017521"/>
                  <a:pt x="6622046" y="981075"/>
                </a:cubicBezTo>
                <a:cubicBezTo>
                  <a:pt x="6227755" y="944629"/>
                  <a:pt x="6307051" y="972078"/>
                  <a:pt x="6124738" y="981075"/>
                </a:cubicBezTo>
                <a:cubicBezTo>
                  <a:pt x="5942425" y="990072"/>
                  <a:pt x="5820199" y="1002402"/>
                  <a:pt x="5548908" y="981075"/>
                </a:cubicBezTo>
                <a:cubicBezTo>
                  <a:pt x="5277617" y="959749"/>
                  <a:pt x="5027080" y="1004208"/>
                  <a:pt x="4894555" y="981075"/>
                </a:cubicBezTo>
                <a:cubicBezTo>
                  <a:pt x="4762030" y="957942"/>
                  <a:pt x="4596301" y="970244"/>
                  <a:pt x="4397248" y="981075"/>
                </a:cubicBezTo>
                <a:cubicBezTo>
                  <a:pt x="4198195" y="991906"/>
                  <a:pt x="4077841" y="975538"/>
                  <a:pt x="3899940" y="981075"/>
                </a:cubicBezTo>
                <a:cubicBezTo>
                  <a:pt x="3722039" y="986612"/>
                  <a:pt x="3337505" y="946955"/>
                  <a:pt x="3167065" y="981075"/>
                </a:cubicBezTo>
                <a:cubicBezTo>
                  <a:pt x="2996626" y="1015195"/>
                  <a:pt x="2851086" y="992373"/>
                  <a:pt x="2669758" y="981075"/>
                </a:cubicBezTo>
                <a:cubicBezTo>
                  <a:pt x="2488430" y="969777"/>
                  <a:pt x="2111904" y="978829"/>
                  <a:pt x="1936883" y="981075"/>
                </a:cubicBezTo>
                <a:cubicBezTo>
                  <a:pt x="1761862" y="983321"/>
                  <a:pt x="1590411" y="989772"/>
                  <a:pt x="1282531" y="981075"/>
                </a:cubicBezTo>
                <a:cubicBezTo>
                  <a:pt x="974651" y="972378"/>
                  <a:pt x="581615" y="961644"/>
                  <a:pt x="0" y="981075"/>
                </a:cubicBezTo>
                <a:cubicBezTo>
                  <a:pt x="14624" y="837234"/>
                  <a:pt x="-10449" y="653735"/>
                  <a:pt x="0" y="490538"/>
                </a:cubicBezTo>
                <a:cubicBezTo>
                  <a:pt x="10449" y="327341"/>
                  <a:pt x="1076" y="235659"/>
                  <a:pt x="0" y="0"/>
                </a:cubicBezTo>
                <a:close/>
              </a:path>
            </a:pathLst>
          </a:custGeom>
          <a:noFill/>
          <a:ln w="28575">
            <a:solidFill>
              <a:srgbClr val="FF0000"/>
            </a:solidFill>
            <a:extLst>
              <a:ext uri="{C807C97D-BFC1-408E-A445-0C87EB9F89A2}">
                <ask:lineSketchStyleProps xmlns:ask="http://schemas.microsoft.com/office/drawing/2018/sketchyshapes" sd="660426916">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Tree>
    <p:extLst>
      <p:ext uri="{BB962C8B-B14F-4D97-AF65-F5344CB8AC3E}">
        <p14:creationId xmlns:p14="http://schemas.microsoft.com/office/powerpoint/2010/main" val="814279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881B83F-EAE6-9B98-E184-DB32C7A085BF}"/>
              </a:ext>
            </a:extLst>
          </p:cNvPr>
          <p:cNvSpPr>
            <a:spLocks noGrp="1"/>
          </p:cNvSpPr>
          <p:nvPr>
            <p:ph type="title"/>
          </p:nvPr>
        </p:nvSpPr>
        <p:spPr/>
        <p:txBody>
          <a:bodyPr/>
          <a:lstStyle/>
          <a:p>
            <a:r>
              <a:rPr lang="da-DK"/>
              <a:t>Spørgetid</a:t>
            </a:r>
          </a:p>
        </p:txBody>
      </p:sp>
      <p:sp>
        <p:nvSpPr>
          <p:cNvPr id="3" name="Pladsholder til indhold 2">
            <a:extLst>
              <a:ext uri="{FF2B5EF4-FFF2-40B4-BE49-F238E27FC236}">
                <a16:creationId xmlns:a16="http://schemas.microsoft.com/office/drawing/2014/main" id="{FD39A030-1CF7-6E05-8AF6-FD224A7C5C74}"/>
              </a:ext>
            </a:extLst>
          </p:cNvPr>
          <p:cNvSpPr>
            <a:spLocks noGrp="1"/>
          </p:cNvSpPr>
          <p:nvPr>
            <p:ph idx="1"/>
          </p:nvPr>
        </p:nvSpPr>
        <p:spPr/>
        <p:txBody>
          <a:bodyPr/>
          <a:lstStyle/>
          <a:p>
            <a:endParaRPr lang="da-DK"/>
          </a:p>
        </p:txBody>
      </p:sp>
    </p:spTree>
    <p:extLst>
      <p:ext uri="{BB962C8B-B14F-4D97-AF65-F5344CB8AC3E}">
        <p14:creationId xmlns:p14="http://schemas.microsoft.com/office/powerpoint/2010/main" val="411444842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915"/>
        <p:cNvGrpSpPr/>
        <p:nvPr/>
      </p:nvGrpSpPr>
      <p:grpSpPr>
        <a:xfrm>
          <a:off x="0" y="0"/>
          <a:ext cx="0" cy="0"/>
          <a:chOff x="0" y="0"/>
          <a:chExt cx="0" cy="0"/>
        </a:xfrm>
      </p:grpSpPr>
      <p:pic>
        <p:nvPicPr>
          <p:cNvPr id="916" name="Google Shape;916;p167"/>
          <p:cNvPicPr preferRelativeResize="0"/>
          <p:nvPr/>
        </p:nvPicPr>
        <p:blipFill rotWithShape="1">
          <a:blip r:embed="rId3">
            <a:alphaModFix/>
          </a:blip>
          <a:srcRect/>
          <a:stretch/>
        </p:blipFill>
        <p:spPr>
          <a:xfrm>
            <a:off x="796925" y="1692101"/>
            <a:ext cx="1192603" cy="1192603"/>
          </a:xfrm>
          <a:prstGeom prst="rect">
            <a:avLst/>
          </a:prstGeom>
          <a:noFill/>
          <a:ln>
            <a:noFill/>
          </a:ln>
        </p:spPr>
      </p:pic>
      <p:pic>
        <p:nvPicPr>
          <p:cNvPr id="917" name="Google Shape;917;p167"/>
          <p:cNvPicPr preferRelativeResize="0"/>
          <p:nvPr/>
        </p:nvPicPr>
        <p:blipFill rotWithShape="1">
          <a:blip r:embed="rId4">
            <a:alphaModFix/>
          </a:blip>
          <a:srcRect/>
          <a:stretch/>
        </p:blipFill>
        <p:spPr>
          <a:xfrm>
            <a:off x="2355053" y="1692101"/>
            <a:ext cx="1192603" cy="1192603"/>
          </a:xfrm>
          <a:prstGeom prst="rect">
            <a:avLst/>
          </a:prstGeom>
          <a:noFill/>
          <a:ln>
            <a:noFill/>
          </a:ln>
        </p:spPr>
      </p:pic>
      <p:pic>
        <p:nvPicPr>
          <p:cNvPr id="918" name="Google Shape;918;p167"/>
          <p:cNvPicPr preferRelativeResize="0"/>
          <p:nvPr/>
        </p:nvPicPr>
        <p:blipFill rotWithShape="1">
          <a:blip r:embed="rId5">
            <a:alphaModFix/>
          </a:blip>
          <a:srcRect/>
          <a:stretch/>
        </p:blipFill>
        <p:spPr>
          <a:xfrm>
            <a:off x="7029437" y="1690688"/>
            <a:ext cx="1192603" cy="1192603"/>
          </a:xfrm>
          <a:prstGeom prst="rect">
            <a:avLst/>
          </a:prstGeom>
          <a:noFill/>
          <a:ln>
            <a:noFill/>
          </a:ln>
        </p:spPr>
      </p:pic>
      <p:pic>
        <p:nvPicPr>
          <p:cNvPr id="919" name="Google Shape;919;p167"/>
          <p:cNvPicPr preferRelativeResize="0"/>
          <p:nvPr/>
        </p:nvPicPr>
        <p:blipFill rotWithShape="1">
          <a:blip r:embed="rId6">
            <a:alphaModFix/>
          </a:blip>
          <a:srcRect/>
          <a:stretch/>
        </p:blipFill>
        <p:spPr>
          <a:xfrm>
            <a:off x="3913181" y="1719454"/>
            <a:ext cx="1192603" cy="1192603"/>
          </a:xfrm>
          <a:prstGeom prst="rect">
            <a:avLst/>
          </a:prstGeom>
          <a:noFill/>
          <a:ln>
            <a:noFill/>
          </a:ln>
        </p:spPr>
      </p:pic>
      <p:sp>
        <p:nvSpPr>
          <p:cNvPr id="2" name="Titel 1">
            <a:extLst>
              <a:ext uri="{FF2B5EF4-FFF2-40B4-BE49-F238E27FC236}">
                <a16:creationId xmlns:a16="http://schemas.microsoft.com/office/drawing/2014/main" id="{E42487AB-3FB2-026A-188E-A7ED3CA5464E}"/>
              </a:ext>
            </a:extLst>
          </p:cNvPr>
          <p:cNvSpPr txBox="1">
            <a:spLocks/>
          </p:cNvSpPr>
          <p:nvPr/>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a-DK">
                <a:solidFill>
                  <a:srgbClr val="2A402F"/>
                </a:solidFill>
                <a:latin typeface="Arial Black" panose="020B0A04020102020204" pitchFamily="34" charset="0"/>
              </a:rPr>
              <a:t>Vores kanaler til markedsføring</a:t>
            </a:r>
          </a:p>
        </p:txBody>
      </p:sp>
      <p:pic>
        <p:nvPicPr>
          <p:cNvPr id="1026" name="Picture 2" descr="Youtube Logo PNG Vector (EPS) Free Download">
            <a:extLst>
              <a:ext uri="{FF2B5EF4-FFF2-40B4-BE49-F238E27FC236}">
                <a16:creationId xmlns:a16="http://schemas.microsoft.com/office/drawing/2014/main" id="{B06E2AF5-BF6A-01A0-1A62-D78A101241A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71309" y="1719454"/>
            <a:ext cx="1192603" cy="119260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Email Logo - Free Vectors &amp; PSDs to Download">
            <a:extLst>
              <a:ext uri="{FF2B5EF4-FFF2-40B4-BE49-F238E27FC236}">
                <a16:creationId xmlns:a16="http://schemas.microsoft.com/office/drawing/2014/main" id="{7DA4DF29-248B-66E3-3A01-B6366D6BC429}"/>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7193" t="10848" r="6971" b="10750"/>
          <a:stretch/>
        </p:blipFill>
        <p:spPr bwMode="auto">
          <a:xfrm>
            <a:off x="8587565" y="1719157"/>
            <a:ext cx="1305701" cy="1192604"/>
          </a:xfrm>
          <a:prstGeom prst="rect">
            <a:avLst/>
          </a:prstGeom>
          <a:noFill/>
          <a:extLst>
            <a:ext uri="{909E8E84-426E-40DD-AFC4-6F175D3DCCD1}">
              <a14:hiddenFill xmlns:a14="http://schemas.microsoft.com/office/drawing/2010/main">
                <a:solidFill>
                  <a:srgbClr val="FFFFFF"/>
                </a:solidFill>
              </a14:hiddenFill>
            </a:ext>
          </a:extLst>
        </p:spPr>
      </p:pic>
      <p:sp>
        <p:nvSpPr>
          <p:cNvPr id="3" name="Pladsholder til indhold 2">
            <a:extLst>
              <a:ext uri="{FF2B5EF4-FFF2-40B4-BE49-F238E27FC236}">
                <a16:creationId xmlns:a16="http://schemas.microsoft.com/office/drawing/2014/main" id="{9B1C0B67-4942-C743-A5DB-288FF9E423F9}"/>
              </a:ext>
            </a:extLst>
          </p:cNvPr>
          <p:cNvSpPr txBox="1">
            <a:spLocks/>
          </p:cNvSpPr>
          <p:nvPr/>
        </p:nvSpPr>
        <p:spPr>
          <a:xfrm>
            <a:off x="838200" y="3536828"/>
            <a:ext cx="10515600" cy="320040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a-DK"/>
              <a:t>Facebook (krav for B2C)</a:t>
            </a:r>
          </a:p>
          <a:p>
            <a:r>
              <a:rPr lang="da-DK">
                <a:solidFill>
                  <a:schemeClr val="bg1">
                    <a:lumMod val="85000"/>
                  </a:schemeClr>
                </a:solidFill>
              </a:rPr>
              <a:t>Instagram</a:t>
            </a:r>
          </a:p>
          <a:p>
            <a:r>
              <a:rPr lang="da-DK">
                <a:solidFill>
                  <a:schemeClr val="bg1">
                    <a:lumMod val="85000"/>
                  </a:schemeClr>
                </a:solidFill>
              </a:rPr>
              <a:t>LinkedIn (krav for B2B)</a:t>
            </a:r>
          </a:p>
          <a:p>
            <a:r>
              <a:rPr lang="da-DK" err="1">
                <a:solidFill>
                  <a:schemeClr val="bg1">
                    <a:lumMod val="85000"/>
                  </a:schemeClr>
                </a:solidFill>
              </a:rPr>
              <a:t>Youtube</a:t>
            </a:r>
            <a:endParaRPr lang="da-DK">
              <a:solidFill>
                <a:schemeClr val="bg1">
                  <a:lumMod val="85000"/>
                </a:schemeClr>
              </a:solidFill>
            </a:endParaRPr>
          </a:p>
          <a:p>
            <a:r>
              <a:rPr lang="da-DK">
                <a:solidFill>
                  <a:schemeClr val="bg1">
                    <a:lumMod val="85000"/>
                  </a:schemeClr>
                </a:solidFill>
              </a:rPr>
              <a:t>Google Ads</a:t>
            </a:r>
          </a:p>
          <a:p>
            <a:r>
              <a:rPr lang="da-DK">
                <a:solidFill>
                  <a:schemeClr val="bg1">
                    <a:lumMod val="85000"/>
                  </a:schemeClr>
                </a:solidFill>
              </a:rPr>
              <a:t>Email</a:t>
            </a:r>
          </a:p>
          <a:p>
            <a:endParaRPr lang="da-DK"/>
          </a:p>
        </p:txBody>
      </p:sp>
      <p:pic>
        <p:nvPicPr>
          <p:cNvPr id="4" name="Billede 3">
            <a:extLst>
              <a:ext uri="{FF2B5EF4-FFF2-40B4-BE49-F238E27FC236}">
                <a16:creationId xmlns:a16="http://schemas.microsoft.com/office/drawing/2014/main" id="{965B9986-62D8-C0B8-D1EC-AE25ED1AA2C4}"/>
              </a:ext>
            </a:extLst>
          </p:cNvPr>
          <p:cNvPicPr>
            <a:picLocks noChangeAspect="1"/>
          </p:cNvPicPr>
          <p:nvPr/>
        </p:nvPicPr>
        <p:blipFill rotWithShape="1">
          <a:blip r:embed="rId9"/>
          <a:srcRect l="7552" t="20949" r="18788" b="74933"/>
          <a:stretch/>
        </p:blipFill>
        <p:spPr>
          <a:xfrm>
            <a:off x="2497347" y="6116129"/>
            <a:ext cx="7748476" cy="308397"/>
          </a:xfrm>
          <a:prstGeom prst="rect">
            <a:avLst/>
          </a:prstGeom>
        </p:spPr>
      </p:pic>
      <p:pic>
        <p:nvPicPr>
          <p:cNvPr id="5" name="Billede 4">
            <a:extLst>
              <a:ext uri="{FF2B5EF4-FFF2-40B4-BE49-F238E27FC236}">
                <a16:creationId xmlns:a16="http://schemas.microsoft.com/office/drawing/2014/main" id="{00698EB5-F127-3786-3748-95FC38FD4694}"/>
              </a:ext>
            </a:extLst>
          </p:cNvPr>
          <p:cNvPicPr>
            <a:picLocks noChangeAspect="1"/>
          </p:cNvPicPr>
          <p:nvPr/>
        </p:nvPicPr>
        <p:blipFill rotWithShape="1">
          <a:blip r:embed="rId9"/>
          <a:srcRect l="86465" t="41555" r="2052" b="36309"/>
          <a:stretch/>
        </p:blipFill>
        <p:spPr>
          <a:xfrm>
            <a:off x="10490969" y="4766892"/>
            <a:ext cx="1207888" cy="1657634"/>
          </a:xfrm>
          <a:prstGeom prst="rect">
            <a:avLst/>
          </a:prstGeom>
        </p:spPr>
      </p:pic>
    </p:spTree>
    <p:extLst>
      <p:ext uri="{BB962C8B-B14F-4D97-AF65-F5344CB8AC3E}">
        <p14:creationId xmlns:p14="http://schemas.microsoft.com/office/powerpoint/2010/main" val="2063393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D20FA12-1692-EBD9-92CA-660A53671011}"/>
              </a:ext>
            </a:extLst>
          </p:cNvPr>
          <p:cNvSpPr>
            <a:spLocks noGrp="1"/>
          </p:cNvSpPr>
          <p:nvPr>
            <p:ph type="title"/>
          </p:nvPr>
        </p:nvSpPr>
        <p:spPr/>
        <p:txBody>
          <a:bodyPr/>
          <a:lstStyle/>
          <a:p>
            <a:r>
              <a:rPr lang="da-DK"/>
              <a:t>God kampagne - Facebook</a:t>
            </a:r>
          </a:p>
        </p:txBody>
      </p:sp>
      <p:pic>
        <p:nvPicPr>
          <p:cNvPr id="8" name="Billede 7" descr="Et billede, der indeholder tekst&#10;&#10;Automatisk genereret beskrivelse">
            <a:hlinkClick r:id="rId2"/>
            <a:extLst>
              <a:ext uri="{FF2B5EF4-FFF2-40B4-BE49-F238E27FC236}">
                <a16:creationId xmlns:a16="http://schemas.microsoft.com/office/drawing/2014/main" id="{97B6E882-0C38-39BE-29BA-CC098AEF39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4820" y="2048256"/>
            <a:ext cx="5669280" cy="4123944"/>
          </a:xfrm>
          <a:prstGeom prst="rect">
            <a:avLst/>
          </a:prstGeom>
        </p:spPr>
      </p:pic>
      <p:sp>
        <p:nvSpPr>
          <p:cNvPr id="10" name="Tekstfelt 9">
            <a:extLst>
              <a:ext uri="{FF2B5EF4-FFF2-40B4-BE49-F238E27FC236}">
                <a16:creationId xmlns:a16="http://schemas.microsoft.com/office/drawing/2014/main" id="{0F278102-D22E-4343-3AA0-029D47D9E2AA}"/>
              </a:ext>
            </a:extLst>
          </p:cNvPr>
          <p:cNvSpPr txBox="1"/>
          <p:nvPr/>
        </p:nvSpPr>
        <p:spPr>
          <a:xfrm>
            <a:off x="894820" y="6123543"/>
            <a:ext cx="7908133" cy="261610"/>
          </a:xfrm>
          <a:prstGeom prst="rect">
            <a:avLst/>
          </a:prstGeom>
          <a:noFill/>
        </p:spPr>
        <p:txBody>
          <a:bodyPr wrap="square" rtlCol="0">
            <a:spAutoFit/>
          </a:bodyPr>
          <a:lstStyle/>
          <a:p>
            <a:r>
              <a:rPr lang="da-DK" sz="1100"/>
              <a:t>Se flere eksempler her: </a:t>
            </a:r>
            <a:r>
              <a:rPr lang="da-DK" sz="1100">
                <a:hlinkClick r:id="rId4"/>
              </a:rPr>
              <a:t>https://sproutsocial.com/insights/facebook-campaign/</a:t>
            </a:r>
            <a:r>
              <a:rPr lang="da-DK" sz="1100"/>
              <a:t> </a:t>
            </a:r>
          </a:p>
        </p:txBody>
      </p:sp>
      <p:sp>
        <p:nvSpPr>
          <p:cNvPr id="3" name="Tekstfelt 2">
            <a:extLst>
              <a:ext uri="{FF2B5EF4-FFF2-40B4-BE49-F238E27FC236}">
                <a16:creationId xmlns:a16="http://schemas.microsoft.com/office/drawing/2014/main" id="{808EB23A-1128-FFBA-D01C-027CB432698E}"/>
              </a:ext>
            </a:extLst>
          </p:cNvPr>
          <p:cNvSpPr txBox="1"/>
          <p:nvPr/>
        </p:nvSpPr>
        <p:spPr>
          <a:xfrm>
            <a:off x="7147249" y="2564072"/>
            <a:ext cx="4404049" cy="2308324"/>
          </a:xfrm>
          <a:prstGeom prst="rect">
            <a:avLst/>
          </a:prstGeom>
          <a:noFill/>
        </p:spPr>
        <p:txBody>
          <a:bodyPr wrap="square" rtlCol="0">
            <a:spAutoFit/>
          </a:bodyPr>
          <a:lstStyle/>
          <a:p>
            <a:pPr marL="285750" indent="-285750">
              <a:buFont typeface="Arial" panose="020B0604020202020204" pitchFamily="34" charset="0"/>
              <a:buChar char="•"/>
            </a:pPr>
            <a:r>
              <a:rPr lang="da-DK"/>
              <a:t>GoPro får flere end 29.000 deltagere til at indsende video på Facebook gruppen i et event.</a:t>
            </a:r>
          </a:p>
          <a:p>
            <a:pPr marL="285750" indent="-285750">
              <a:buFont typeface="Arial" panose="020B0604020202020204" pitchFamily="34" charset="0"/>
              <a:buChar char="•"/>
            </a:pPr>
            <a:r>
              <a:rPr lang="da-DK"/>
              <a:t>De mixer en 2 minutters video af de 56 bedste forslag, som viser, hvad det betyder at være en del af GoPro familien.</a:t>
            </a:r>
          </a:p>
          <a:p>
            <a:pPr marL="285750" indent="-285750">
              <a:buFont typeface="Arial" panose="020B0604020202020204" pitchFamily="34" charset="0"/>
              <a:buChar char="•"/>
            </a:pPr>
            <a:r>
              <a:rPr lang="da-DK"/>
              <a:t>Videoen får over 664.000 views</a:t>
            </a:r>
          </a:p>
          <a:p>
            <a:endParaRPr lang="da-DK"/>
          </a:p>
        </p:txBody>
      </p:sp>
      <p:sp>
        <p:nvSpPr>
          <p:cNvPr id="4" name="Tekstfelt 3">
            <a:extLst>
              <a:ext uri="{FF2B5EF4-FFF2-40B4-BE49-F238E27FC236}">
                <a16:creationId xmlns:a16="http://schemas.microsoft.com/office/drawing/2014/main" id="{B649926A-399C-E22F-5A6B-0224A9F72028}"/>
              </a:ext>
            </a:extLst>
          </p:cNvPr>
          <p:cNvSpPr txBox="1"/>
          <p:nvPr/>
        </p:nvSpPr>
        <p:spPr>
          <a:xfrm>
            <a:off x="7490690" y="4610786"/>
            <a:ext cx="3934691" cy="261610"/>
          </a:xfrm>
          <a:prstGeom prst="rect">
            <a:avLst/>
          </a:prstGeom>
          <a:noFill/>
        </p:spPr>
        <p:txBody>
          <a:bodyPr wrap="square" rtlCol="0">
            <a:spAutoFit/>
          </a:bodyPr>
          <a:lstStyle/>
          <a:p>
            <a:r>
              <a:rPr lang="da-DK" sz="1100">
                <a:hlinkClick r:id="rId5"/>
              </a:rPr>
              <a:t>https://www.youtube.com/watch?v=MKunD8H3G-8&amp;t=137s</a:t>
            </a:r>
            <a:endParaRPr lang="da-DK" sz="1100"/>
          </a:p>
        </p:txBody>
      </p:sp>
    </p:spTree>
    <p:extLst>
      <p:ext uri="{BB962C8B-B14F-4D97-AF65-F5344CB8AC3E}">
        <p14:creationId xmlns:p14="http://schemas.microsoft.com/office/powerpoint/2010/main" val="245950708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26162BD-86FA-95D7-46A4-4B8F57984178}"/>
              </a:ext>
            </a:extLst>
          </p:cNvPr>
          <p:cNvSpPr>
            <a:spLocks noGrp="1"/>
          </p:cNvSpPr>
          <p:nvPr>
            <p:ph type="title"/>
          </p:nvPr>
        </p:nvSpPr>
        <p:spPr/>
        <p:txBody>
          <a:bodyPr/>
          <a:lstStyle/>
          <a:p>
            <a:r>
              <a:rPr lang="da-DK"/>
              <a:t>Facebook er (også) en politisk platform</a:t>
            </a:r>
          </a:p>
        </p:txBody>
      </p:sp>
      <p:pic>
        <p:nvPicPr>
          <p:cNvPr id="5" name="Pladsholder til indhold 4" descr="Et billede, der indeholder tekst&#10;&#10;Automatisk genereret beskrivelse">
            <a:extLst>
              <a:ext uri="{FF2B5EF4-FFF2-40B4-BE49-F238E27FC236}">
                <a16:creationId xmlns:a16="http://schemas.microsoft.com/office/drawing/2014/main" id="{27AE928F-05D4-C747-F1A1-399D30204C30}"/>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22376" y="1717378"/>
            <a:ext cx="3648146" cy="2764817"/>
          </a:xfrm>
        </p:spPr>
      </p:pic>
      <p:pic>
        <p:nvPicPr>
          <p:cNvPr id="1026" name="Picture 2">
            <a:extLst>
              <a:ext uri="{FF2B5EF4-FFF2-40B4-BE49-F238E27FC236}">
                <a16:creationId xmlns:a16="http://schemas.microsoft.com/office/drawing/2014/main" id="{32932C65-0C1A-8C18-4373-9807CF808F1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1" y="1973168"/>
            <a:ext cx="5590032" cy="3144393"/>
          </a:xfrm>
          <a:prstGeom prst="rect">
            <a:avLst/>
          </a:prstGeom>
          <a:noFill/>
          <a:extLst>
            <a:ext uri="{909E8E84-426E-40DD-AFC4-6F175D3DCCD1}">
              <a14:hiddenFill xmlns:a14="http://schemas.microsoft.com/office/drawing/2010/main">
                <a:solidFill>
                  <a:srgbClr val="FFFFFF"/>
                </a:solidFill>
              </a14:hiddenFill>
            </a:ext>
          </a:extLst>
        </p:spPr>
      </p:pic>
      <p:sp>
        <p:nvSpPr>
          <p:cNvPr id="7" name="Tekstfelt 6">
            <a:extLst>
              <a:ext uri="{FF2B5EF4-FFF2-40B4-BE49-F238E27FC236}">
                <a16:creationId xmlns:a16="http://schemas.microsoft.com/office/drawing/2014/main" id="{AA12853C-35ED-4AF0-F1A6-210ACC48E266}"/>
              </a:ext>
            </a:extLst>
          </p:cNvPr>
          <p:cNvSpPr txBox="1"/>
          <p:nvPr/>
        </p:nvSpPr>
        <p:spPr>
          <a:xfrm>
            <a:off x="838200" y="6158870"/>
            <a:ext cx="9737766" cy="261610"/>
          </a:xfrm>
          <a:prstGeom prst="rect">
            <a:avLst/>
          </a:prstGeom>
          <a:noFill/>
        </p:spPr>
        <p:txBody>
          <a:bodyPr wrap="square">
            <a:spAutoFit/>
          </a:bodyPr>
          <a:lstStyle/>
          <a:p>
            <a:r>
              <a:rPr lang="da-DK" sz="1100">
                <a:hlinkClick r:id="rId5"/>
              </a:rPr>
              <a:t>https://www.dr.dk/nyheder/politik/folketingsvalg/vanopslagh-og-la-har-brugt-26-millioner-paa-facebook-annoncering-se</a:t>
            </a:r>
            <a:r>
              <a:rPr lang="da-DK" sz="1100"/>
              <a:t> </a:t>
            </a:r>
          </a:p>
        </p:txBody>
      </p:sp>
    </p:spTree>
    <p:extLst>
      <p:ext uri="{BB962C8B-B14F-4D97-AF65-F5344CB8AC3E}">
        <p14:creationId xmlns:p14="http://schemas.microsoft.com/office/powerpoint/2010/main" val="206696005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7EF9106-8D4D-5BC6-057D-349C3A18AEA5}"/>
              </a:ext>
            </a:extLst>
          </p:cNvPr>
          <p:cNvSpPr>
            <a:spLocks noGrp="1"/>
          </p:cNvSpPr>
          <p:nvPr>
            <p:ph type="title"/>
          </p:nvPr>
        </p:nvSpPr>
        <p:spPr/>
        <p:txBody>
          <a:bodyPr/>
          <a:lstStyle/>
          <a:p>
            <a:r>
              <a:rPr lang="da-DK"/>
              <a:t>Valg 2022 – brug af Facebook</a:t>
            </a:r>
          </a:p>
        </p:txBody>
      </p:sp>
      <p:pic>
        <p:nvPicPr>
          <p:cNvPr id="5" name="Pladsholder til indhold 4">
            <a:extLst>
              <a:ext uri="{FF2B5EF4-FFF2-40B4-BE49-F238E27FC236}">
                <a16:creationId xmlns:a16="http://schemas.microsoft.com/office/drawing/2014/main" id="{29708C94-C900-B462-2826-ADDA8046E9E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52482" y="1366187"/>
            <a:ext cx="9118460" cy="5126688"/>
          </a:xfrm>
        </p:spPr>
      </p:pic>
      <p:sp>
        <p:nvSpPr>
          <p:cNvPr id="6" name="Tekstfelt 5">
            <a:extLst>
              <a:ext uri="{FF2B5EF4-FFF2-40B4-BE49-F238E27FC236}">
                <a16:creationId xmlns:a16="http://schemas.microsoft.com/office/drawing/2014/main" id="{B6332F00-F5D1-DE1B-7F5F-B1909019848A}"/>
              </a:ext>
            </a:extLst>
          </p:cNvPr>
          <p:cNvSpPr txBox="1"/>
          <p:nvPr/>
        </p:nvSpPr>
        <p:spPr>
          <a:xfrm>
            <a:off x="819724" y="6303518"/>
            <a:ext cx="9118460" cy="261610"/>
          </a:xfrm>
          <a:prstGeom prst="rect">
            <a:avLst/>
          </a:prstGeom>
          <a:noFill/>
        </p:spPr>
        <p:txBody>
          <a:bodyPr wrap="square">
            <a:spAutoFit/>
          </a:bodyPr>
          <a:lstStyle/>
          <a:p>
            <a:r>
              <a:rPr lang="da-DK" sz="1100">
                <a:hlinkClick r:id="rId3"/>
              </a:rPr>
              <a:t>https://www.dr.dk/nyheder/politik/folketingsvalg/vanopslagh-og-la-har-brugt-26-millioner-paa-facebook-annoncering-se</a:t>
            </a:r>
            <a:r>
              <a:rPr lang="da-DK" sz="1100"/>
              <a:t> </a:t>
            </a:r>
          </a:p>
        </p:txBody>
      </p:sp>
      <p:sp>
        <p:nvSpPr>
          <p:cNvPr id="3" name="Rektangel 2">
            <a:extLst>
              <a:ext uri="{FF2B5EF4-FFF2-40B4-BE49-F238E27FC236}">
                <a16:creationId xmlns:a16="http://schemas.microsoft.com/office/drawing/2014/main" id="{1AD87825-6D14-5FDE-77B3-9F0838987F53}"/>
              </a:ext>
            </a:extLst>
          </p:cNvPr>
          <p:cNvSpPr/>
          <p:nvPr/>
        </p:nvSpPr>
        <p:spPr>
          <a:xfrm>
            <a:off x="3205018" y="2346036"/>
            <a:ext cx="452582" cy="3629891"/>
          </a:xfrm>
          <a:custGeom>
            <a:avLst/>
            <a:gdLst>
              <a:gd name="connsiteX0" fmla="*/ 0 w 452582"/>
              <a:gd name="connsiteY0" fmla="*/ 0 h 3629891"/>
              <a:gd name="connsiteX1" fmla="*/ 452582 w 452582"/>
              <a:gd name="connsiteY1" fmla="*/ 0 h 3629891"/>
              <a:gd name="connsiteX2" fmla="*/ 452582 w 452582"/>
              <a:gd name="connsiteY2" fmla="*/ 677580 h 3629891"/>
              <a:gd name="connsiteX3" fmla="*/ 452582 w 452582"/>
              <a:gd name="connsiteY3" fmla="*/ 1355159 h 3629891"/>
              <a:gd name="connsiteX4" fmla="*/ 452582 w 452582"/>
              <a:gd name="connsiteY4" fmla="*/ 1887543 h 3629891"/>
              <a:gd name="connsiteX5" fmla="*/ 452582 w 452582"/>
              <a:gd name="connsiteY5" fmla="*/ 2383628 h 3629891"/>
              <a:gd name="connsiteX6" fmla="*/ 452582 w 452582"/>
              <a:gd name="connsiteY6" fmla="*/ 2988610 h 3629891"/>
              <a:gd name="connsiteX7" fmla="*/ 452582 w 452582"/>
              <a:gd name="connsiteY7" fmla="*/ 3629891 h 3629891"/>
              <a:gd name="connsiteX8" fmla="*/ 0 w 452582"/>
              <a:gd name="connsiteY8" fmla="*/ 3629891 h 3629891"/>
              <a:gd name="connsiteX9" fmla="*/ 0 w 452582"/>
              <a:gd name="connsiteY9" fmla="*/ 3097507 h 3629891"/>
              <a:gd name="connsiteX10" fmla="*/ 0 w 452582"/>
              <a:gd name="connsiteY10" fmla="*/ 2419927 h 3629891"/>
              <a:gd name="connsiteX11" fmla="*/ 0 w 452582"/>
              <a:gd name="connsiteY11" fmla="*/ 1814946 h 3629891"/>
              <a:gd name="connsiteX12" fmla="*/ 0 w 452582"/>
              <a:gd name="connsiteY12" fmla="*/ 1209964 h 3629891"/>
              <a:gd name="connsiteX13" fmla="*/ 0 w 452582"/>
              <a:gd name="connsiteY13" fmla="*/ 641281 h 3629891"/>
              <a:gd name="connsiteX14" fmla="*/ 0 w 452582"/>
              <a:gd name="connsiteY14" fmla="*/ 0 h 3629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2582" h="3629891" extrusionOk="0">
                <a:moveTo>
                  <a:pt x="0" y="0"/>
                </a:moveTo>
                <a:cubicBezTo>
                  <a:pt x="137237" y="5983"/>
                  <a:pt x="342828" y="-16821"/>
                  <a:pt x="452582" y="0"/>
                </a:cubicBezTo>
                <a:cubicBezTo>
                  <a:pt x="465775" y="215704"/>
                  <a:pt x="444951" y="522205"/>
                  <a:pt x="452582" y="677580"/>
                </a:cubicBezTo>
                <a:cubicBezTo>
                  <a:pt x="460213" y="832955"/>
                  <a:pt x="481189" y="1151565"/>
                  <a:pt x="452582" y="1355159"/>
                </a:cubicBezTo>
                <a:cubicBezTo>
                  <a:pt x="423975" y="1558753"/>
                  <a:pt x="429904" y="1743447"/>
                  <a:pt x="452582" y="1887543"/>
                </a:cubicBezTo>
                <a:cubicBezTo>
                  <a:pt x="475260" y="2031639"/>
                  <a:pt x="447700" y="2202980"/>
                  <a:pt x="452582" y="2383628"/>
                </a:cubicBezTo>
                <a:cubicBezTo>
                  <a:pt x="457464" y="2564276"/>
                  <a:pt x="463850" y="2725441"/>
                  <a:pt x="452582" y="2988610"/>
                </a:cubicBezTo>
                <a:cubicBezTo>
                  <a:pt x="441314" y="3251779"/>
                  <a:pt x="429401" y="3426470"/>
                  <a:pt x="452582" y="3629891"/>
                </a:cubicBezTo>
                <a:cubicBezTo>
                  <a:pt x="323935" y="3645266"/>
                  <a:pt x="214021" y="3636107"/>
                  <a:pt x="0" y="3629891"/>
                </a:cubicBezTo>
                <a:cubicBezTo>
                  <a:pt x="-7210" y="3505901"/>
                  <a:pt x="-3872" y="3297601"/>
                  <a:pt x="0" y="3097507"/>
                </a:cubicBezTo>
                <a:cubicBezTo>
                  <a:pt x="3872" y="2897413"/>
                  <a:pt x="14508" y="2653240"/>
                  <a:pt x="0" y="2419927"/>
                </a:cubicBezTo>
                <a:cubicBezTo>
                  <a:pt x="-14508" y="2186614"/>
                  <a:pt x="23083" y="1957634"/>
                  <a:pt x="0" y="1814946"/>
                </a:cubicBezTo>
                <a:cubicBezTo>
                  <a:pt x="-23083" y="1672258"/>
                  <a:pt x="20925" y="1458315"/>
                  <a:pt x="0" y="1209964"/>
                </a:cubicBezTo>
                <a:cubicBezTo>
                  <a:pt x="-20925" y="961613"/>
                  <a:pt x="6305" y="857491"/>
                  <a:pt x="0" y="641281"/>
                </a:cubicBezTo>
                <a:cubicBezTo>
                  <a:pt x="-6305" y="425071"/>
                  <a:pt x="23992" y="246662"/>
                  <a:pt x="0" y="0"/>
                </a:cubicBezTo>
                <a:close/>
              </a:path>
            </a:pathLst>
          </a:custGeom>
          <a:noFill/>
          <a:ln w="28575">
            <a:solidFill>
              <a:srgbClr val="FF0000"/>
            </a:solidFill>
            <a:extLst>
              <a:ext uri="{C807C97D-BFC1-408E-A445-0C87EB9F89A2}">
                <ask:lineSketchStyleProps xmlns:ask="http://schemas.microsoft.com/office/drawing/2018/sketchyshapes" sd="3658217951">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Tree>
    <p:extLst>
      <p:ext uri="{BB962C8B-B14F-4D97-AF65-F5344CB8AC3E}">
        <p14:creationId xmlns:p14="http://schemas.microsoft.com/office/powerpoint/2010/main" val="183759296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7CDB4FF-EEF3-EFB8-DDC6-6C0E1D59B869}"/>
              </a:ext>
            </a:extLst>
          </p:cNvPr>
          <p:cNvSpPr>
            <a:spLocks noGrp="1"/>
          </p:cNvSpPr>
          <p:nvPr>
            <p:ph type="title"/>
          </p:nvPr>
        </p:nvSpPr>
        <p:spPr/>
        <p:txBody>
          <a:bodyPr/>
          <a:lstStyle/>
          <a:p>
            <a:r>
              <a:rPr lang="da-DK"/>
              <a:t>Uheldig kampagne </a:t>
            </a:r>
          </a:p>
        </p:txBody>
      </p:sp>
      <p:pic>
        <p:nvPicPr>
          <p:cNvPr id="5" name="Pladsholder til indhold 4">
            <a:extLst>
              <a:ext uri="{FF2B5EF4-FFF2-40B4-BE49-F238E27FC236}">
                <a16:creationId xmlns:a16="http://schemas.microsoft.com/office/drawing/2014/main" id="{2E012EFF-A305-00E6-65E8-DB49F2C83AD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85507" y="1216151"/>
            <a:ext cx="5555198" cy="5330325"/>
          </a:xfrm>
        </p:spPr>
      </p:pic>
      <p:sp>
        <p:nvSpPr>
          <p:cNvPr id="9" name="Tekstfelt 8">
            <a:extLst>
              <a:ext uri="{FF2B5EF4-FFF2-40B4-BE49-F238E27FC236}">
                <a16:creationId xmlns:a16="http://schemas.microsoft.com/office/drawing/2014/main" id="{BED61FB6-78E4-BFA0-C0BF-1AA2B4642FE5}"/>
              </a:ext>
            </a:extLst>
          </p:cNvPr>
          <p:cNvSpPr txBox="1"/>
          <p:nvPr/>
        </p:nvSpPr>
        <p:spPr>
          <a:xfrm>
            <a:off x="894179" y="6427113"/>
            <a:ext cx="9173547" cy="430887"/>
          </a:xfrm>
          <a:prstGeom prst="rect">
            <a:avLst/>
          </a:prstGeom>
          <a:noFill/>
        </p:spPr>
        <p:txBody>
          <a:bodyPr wrap="square">
            <a:spAutoFit/>
          </a:bodyPr>
          <a:lstStyle/>
          <a:p>
            <a:r>
              <a:rPr lang="da-DK" sz="1100">
                <a:hlinkClick r:id=""/>
              </a:rPr>
              <a:t>Se flere Facebook reklamer, der gik galt:</a:t>
            </a:r>
          </a:p>
          <a:p>
            <a:r>
              <a:rPr lang="da-DK" sz="1100">
                <a:hlinkClick r:id=""/>
              </a:rPr>
              <a:t>https://www.business2community.com/facebook/facebook-gone-wrong-5-fails-brands-can-learn-2-0888844</a:t>
            </a:r>
            <a:r>
              <a:rPr lang="da-DK" sz="1100"/>
              <a:t> </a:t>
            </a:r>
          </a:p>
        </p:txBody>
      </p:sp>
      <p:sp>
        <p:nvSpPr>
          <p:cNvPr id="3" name="Tekstfelt 2">
            <a:extLst>
              <a:ext uri="{FF2B5EF4-FFF2-40B4-BE49-F238E27FC236}">
                <a16:creationId xmlns:a16="http://schemas.microsoft.com/office/drawing/2014/main" id="{A352DC71-BB52-BDDF-6C09-2BB871EC31CA}"/>
              </a:ext>
            </a:extLst>
          </p:cNvPr>
          <p:cNvSpPr txBox="1"/>
          <p:nvPr/>
        </p:nvSpPr>
        <p:spPr>
          <a:xfrm>
            <a:off x="894179" y="5884706"/>
            <a:ext cx="5786535" cy="430887"/>
          </a:xfrm>
          <a:prstGeom prst="rect">
            <a:avLst/>
          </a:prstGeom>
          <a:noFill/>
        </p:spPr>
        <p:txBody>
          <a:bodyPr wrap="square" rtlCol="0">
            <a:spAutoFit/>
          </a:bodyPr>
          <a:lstStyle/>
          <a:p>
            <a:r>
              <a:rPr lang="da-DK" sz="1100">
                <a:hlinkClick r:id=""/>
              </a:rPr>
              <a:t>Læs artiklen – Portugal slår Sverige 3-2 :</a:t>
            </a:r>
          </a:p>
          <a:p>
            <a:r>
              <a:rPr lang="da-DK" sz="1100">
                <a:hlinkClick r:id=""/>
              </a:rPr>
              <a:t>https://www.businessinsider.com/pepsi-apologizes-for-ronaldo-voodoo-ads-2013-11?r=US&amp;IR=T</a:t>
            </a:r>
            <a:endParaRPr lang="da-DK" sz="1100"/>
          </a:p>
        </p:txBody>
      </p:sp>
      <p:pic>
        <p:nvPicPr>
          <p:cNvPr id="6" name="Billede 5">
            <a:extLst>
              <a:ext uri="{FF2B5EF4-FFF2-40B4-BE49-F238E27FC236}">
                <a16:creationId xmlns:a16="http://schemas.microsoft.com/office/drawing/2014/main" id="{86957CF0-8493-6EF5-7FF0-17EAFD19C895}"/>
              </a:ext>
            </a:extLst>
          </p:cNvPr>
          <p:cNvPicPr>
            <a:picLocks noChangeAspect="1"/>
          </p:cNvPicPr>
          <p:nvPr/>
        </p:nvPicPr>
        <p:blipFill>
          <a:blip r:embed="rId3"/>
          <a:stretch>
            <a:fillRect/>
          </a:stretch>
        </p:blipFill>
        <p:spPr>
          <a:xfrm>
            <a:off x="946272" y="1690689"/>
            <a:ext cx="3524835" cy="3095916"/>
          </a:xfrm>
          <a:prstGeom prst="rect">
            <a:avLst/>
          </a:prstGeom>
        </p:spPr>
      </p:pic>
      <p:pic>
        <p:nvPicPr>
          <p:cNvPr id="10" name="Billede 9">
            <a:extLst>
              <a:ext uri="{FF2B5EF4-FFF2-40B4-BE49-F238E27FC236}">
                <a16:creationId xmlns:a16="http://schemas.microsoft.com/office/drawing/2014/main" id="{E77C1290-17BB-48BC-BB06-81A41DB5B551}"/>
              </a:ext>
            </a:extLst>
          </p:cNvPr>
          <p:cNvPicPr>
            <a:picLocks noChangeAspect="1"/>
          </p:cNvPicPr>
          <p:nvPr/>
        </p:nvPicPr>
        <p:blipFill>
          <a:blip r:embed="rId4"/>
          <a:stretch>
            <a:fillRect/>
          </a:stretch>
        </p:blipFill>
        <p:spPr>
          <a:xfrm>
            <a:off x="3851398" y="3091458"/>
            <a:ext cx="3192283" cy="2793248"/>
          </a:xfrm>
          <a:prstGeom prst="rect">
            <a:avLst/>
          </a:prstGeom>
        </p:spPr>
      </p:pic>
    </p:spTree>
    <p:extLst>
      <p:ext uri="{BB962C8B-B14F-4D97-AF65-F5344CB8AC3E}">
        <p14:creationId xmlns:p14="http://schemas.microsoft.com/office/powerpoint/2010/main" val="213153176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D20FA12-1692-EBD9-92CA-660A53671011}"/>
              </a:ext>
            </a:extLst>
          </p:cNvPr>
          <p:cNvSpPr>
            <a:spLocks noGrp="1"/>
          </p:cNvSpPr>
          <p:nvPr>
            <p:ph type="title"/>
          </p:nvPr>
        </p:nvSpPr>
        <p:spPr/>
        <p:txBody>
          <a:bodyPr/>
          <a:lstStyle/>
          <a:p>
            <a:r>
              <a:rPr lang="da-DK"/>
              <a:t>Uheldige kampagner</a:t>
            </a:r>
          </a:p>
        </p:txBody>
      </p:sp>
      <p:pic>
        <p:nvPicPr>
          <p:cNvPr id="5" name="Pladsholder til indhold 4" descr="Et billede, der indeholder tekst&#10;&#10;Automatisk genereret beskrivelse">
            <a:extLst>
              <a:ext uri="{FF2B5EF4-FFF2-40B4-BE49-F238E27FC236}">
                <a16:creationId xmlns:a16="http://schemas.microsoft.com/office/drawing/2014/main" id="{9FEB67DD-06CB-1666-8EA6-E7C7FEBF2F1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38313" y="1597895"/>
            <a:ext cx="5897146" cy="2054661"/>
          </a:xfrm>
        </p:spPr>
      </p:pic>
      <p:pic>
        <p:nvPicPr>
          <p:cNvPr id="7" name="Billede 6" descr="Et billede, der indeholder tekst&#10;&#10;Automatisk genereret beskrivelse">
            <a:extLst>
              <a:ext uri="{FF2B5EF4-FFF2-40B4-BE49-F238E27FC236}">
                <a16:creationId xmlns:a16="http://schemas.microsoft.com/office/drawing/2014/main" id="{9A2AA562-51AA-89D6-09F3-4E87BD85BF09}"/>
              </a:ext>
            </a:extLst>
          </p:cNvPr>
          <p:cNvPicPr>
            <a:picLocks noChangeAspect="1"/>
          </p:cNvPicPr>
          <p:nvPr/>
        </p:nvPicPr>
        <p:blipFill rotWithShape="1">
          <a:blip r:embed="rId3">
            <a:extLst>
              <a:ext uri="{28A0092B-C50C-407E-A947-70E740481C1C}">
                <a14:useLocalDpi xmlns:a14="http://schemas.microsoft.com/office/drawing/2010/main" val="0"/>
              </a:ext>
            </a:extLst>
          </a:blip>
          <a:srcRect l="6654" r="7755"/>
          <a:stretch/>
        </p:blipFill>
        <p:spPr>
          <a:xfrm>
            <a:off x="757786" y="1529150"/>
            <a:ext cx="5338214" cy="4931687"/>
          </a:xfrm>
          <a:prstGeom prst="rect">
            <a:avLst/>
          </a:prstGeom>
        </p:spPr>
      </p:pic>
      <p:pic>
        <p:nvPicPr>
          <p:cNvPr id="9" name="Billede 8" descr="Et billede, der indeholder tekst&#10;&#10;Automatisk genereret beskrivelse">
            <a:extLst>
              <a:ext uri="{FF2B5EF4-FFF2-40B4-BE49-F238E27FC236}">
                <a16:creationId xmlns:a16="http://schemas.microsoft.com/office/drawing/2014/main" id="{A36186C9-6D69-1834-146E-185D5AE89E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36020" y="3652557"/>
            <a:ext cx="5833408" cy="1953228"/>
          </a:xfrm>
          <a:prstGeom prst="rect">
            <a:avLst/>
          </a:prstGeom>
        </p:spPr>
      </p:pic>
      <p:sp>
        <p:nvSpPr>
          <p:cNvPr id="10" name="Tekstfelt 9">
            <a:extLst>
              <a:ext uri="{FF2B5EF4-FFF2-40B4-BE49-F238E27FC236}">
                <a16:creationId xmlns:a16="http://schemas.microsoft.com/office/drawing/2014/main" id="{B51AD7A1-3CE0-AA54-714D-98CE1BFBE93A}"/>
              </a:ext>
            </a:extLst>
          </p:cNvPr>
          <p:cNvSpPr txBox="1"/>
          <p:nvPr/>
        </p:nvSpPr>
        <p:spPr>
          <a:xfrm>
            <a:off x="757786" y="6509488"/>
            <a:ext cx="8167255" cy="261610"/>
          </a:xfrm>
          <a:prstGeom prst="rect">
            <a:avLst/>
          </a:prstGeom>
          <a:noFill/>
        </p:spPr>
        <p:txBody>
          <a:bodyPr wrap="square">
            <a:spAutoFit/>
          </a:bodyPr>
          <a:lstStyle/>
          <a:p>
            <a:r>
              <a:rPr lang="da-DK" sz="1100">
                <a:hlinkClick r:id="rId5"/>
              </a:rPr>
              <a:t>https://www.business2community.com/facebook/facebook-gone-wrong-5-fails-brands-can-learn-2-0888844</a:t>
            </a:r>
            <a:r>
              <a:rPr lang="da-DK" sz="1100"/>
              <a:t> </a:t>
            </a:r>
          </a:p>
        </p:txBody>
      </p:sp>
    </p:spTree>
    <p:extLst>
      <p:ext uri="{BB962C8B-B14F-4D97-AF65-F5344CB8AC3E}">
        <p14:creationId xmlns:p14="http://schemas.microsoft.com/office/powerpoint/2010/main" val="109724779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B15BE90-CE88-522F-DD5E-560FF3E6D88B}"/>
              </a:ext>
            </a:extLst>
          </p:cNvPr>
          <p:cNvSpPr>
            <a:spLocks noGrp="1"/>
          </p:cNvSpPr>
          <p:nvPr>
            <p:ph type="title"/>
          </p:nvPr>
        </p:nvSpPr>
        <p:spPr/>
        <p:txBody>
          <a:bodyPr/>
          <a:lstStyle/>
          <a:p>
            <a:r>
              <a:rPr lang="da-DK" err="1"/>
              <a:t>Juicy</a:t>
            </a:r>
            <a:r>
              <a:rPr lang="da-DK"/>
              <a:t> Lucy på Facebook</a:t>
            </a:r>
          </a:p>
        </p:txBody>
      </p:sp>
      <p:sp>
        <p:nvSpPr>
          <p:cNvPr id="3" name="Pladsholder til indhold 2">
            <a:extLst>
              <a:ext uri="{FF2B5EF4-FFF2-40B4-BE49-F238E27FC236}">
                <a16:creationId xmlns:a16="http://schemas.microsoft.com/office/drawing/2014/main" id="{BD868061-F0B7-6B98-A631-6CE919D28219}"/>
              </a:ext>
            </a:extLst>
          </p:cNvPr>
          <p:cNvSpPr>
            <a:spLocks noGrp="1"/>
          </p:cNvSpPr>
          <p:nvPr>
            <p:ph idx="1"/>
          </p:nvPr>
        </p:nvSpPr>
        <p:spPr/>
        <p:txBody>
          <a:bodyPr/>
          <a:lstStyle/>
          <a:p>
            <a:endParaRPr lang="da-DK"/>
          </a:p>
        </p:txBody>
      </p:sp>
      <p:pic>
        <p:nvPicPr>
          <p:cNvPr id="4" name="Billede 3">
            <a:extLst>
              <a:ext uri="{FF2B5EF4-FFF2-40B4-BE49-F238E27FC236}">
                <a16:creationId xmlns:a16="http://schemas.microsoft.com/office/drawing/2014/main" id="{531E8BD7-61FA-0501-DF0F-2CD3C8D6E94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84311" y="1594772"/>
            <a:ext cx="8556523" cy="4813044"/>
          </a:xfrm>
          <a:prstGeom prst="rect">
            <a:avLst/>
          </a:prstGeom>
        </p:spPr>
      </p:pic>
    </p:spTree>
    <p:extLst>
      <p:ext uri="{BB962C8B-B14F-4D97-AF65-F5344CB8AC3E}">
        <p14:creationId xmlns:p14="http://schemas.microsoft.com/office/powerpoint/2010/main" val="49201149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8DE53FD-8E02-2D20-A295-3C8D5A11006E}"/>
              </a:ext>
            </a:extLst>
          </p:cNvPr>
          <p:cNvSpPr>
            <a:spLocks noGrp="1"/>
          </p:cNvSpPr>
          <p:nvPr>
            <p:ph type="title"/>
          </p:nvPr>
        </p:nvSpPr>
        <p:spPr/>
        <p:txBody>
          <a:bodyPr>
            <a:normAutofit/>
          </a:bodyPr>
          <a:lstStyle/>
          <a:p>
            <a:r>
              <a:rPr lang="da-DK" sz="3600"/>
              <a:t>TIP: Facebook Ads </a:t>
            </a:r>
            <a:r>
              <a:rPr lang="da-DK" sz="3600" err="1"/>
              <a:t>library</a:t>
            </a:r>
            <a:r>
              <a:rPr lang="da-DK" sz="3600"/>
              <a:t> – et godt </a:t>
            </a:r>
            <a:r>
              <a:rPr lang="da-DK" sz="3600" err="1"/>
              <a:t>tool</a:t>
            </a:r>
            <a:r>
              <a:rPr lang="da-DK" sz="3600"/>
              <a:t> til at se gamle annoncer</a:t>
            </a:r>
          </a:p>
        </p:txBody>
      </p:sp>
      <p:sp>
        <p:nvSpPr>
          <p:cNvPr id="3" name="Pladsholder til indhold 2">
            <a:extLst>
              <a:ext uri="{FF2B5EF4-FFF2-40B4-BE49-F238E27FC236}">
                <a16:creationId xmlns:a16="http://schemas.microsoft.com/office/drawing/2014/main" id="{88D71AF3-0A2A-06D7-47E6-3EB48E099E6E}"/>
              </a:ext>
            </a:extLst>
          </p:cNvPr>
          <p:cNvSpPr>
            <a:spLocks noGrp="1"/>
          </p:cNvSpPr>
          <p:nvPr>
            <p:ph idx="1"/>
          </p:nvPr>
        </p:nvSpPr>
        <p:spPr>
          <a:xfrm>
            <a:off x="838200" y="1825625"/>
            <a:ext cx="5078135" cy="4351338"/>
          </a:xfrm>
        </p:spPr>
        <p:txBody>
          <a:bodyPr/>
          <a:lstStyle/>
          <a:p>
            <a:r>
              <a:rPr lang="da-DK" sz="1100">
                <a:hlinkClick r:id="rId2"/>
              </a:rPr>
              <a:t>https://www.facebook.com/ads/library/</a:t>
            </a:r>
            <a:endParaRPr lang="da-DK" sz="1100"/>
          </a:p>
          <a:p>
            <a:endParaRPr lang="da-DK" sz="2000"/>
          </a:p>
          <a:p>
            <a:r>
              <a:rPr lang="da-DK" sz="2000"/>
              <a:t>Her kan du se annoncer og </a:t>
            </a:r>
            <a:r>
              <a:rPr lang="da-DK" sz="2000" err="1"/>
              <a:t>spend</a:t>
            </a:r>
            <a:r>
              <a:rPr lang="da-DK" sz="2000"/>
              <a:t> fra annoncører på platformen.</a:t>
            </a:r>
          </a:p>
          <a:p>
            <a:endParaRPr lang="da-DK"/>
          </a:p>
        </p:txBody>
      </p:sp>
      <p:pic>
        <p:nvPicPr>
          <p:cNvPr id="5" name="Billede 4">
            <a:extLst>
              <a:ext uri="{FF2B5EF4-FFF2-40B4-BE49-F238E27FC236}">
                <a16:creationId xmlns:a16="http://schemas.microsoft.com/office/drawing/2014/main" id="{0CCC88A8-DDB9-B290-CA54-E240F393E7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5861" y="3429001"/>
            <a:ext cx="4696894" cy="2962656"/>
          </a:xfrm>
          <a:prstGeom prst="rect">
            <a:avLst/>
          </a:prstGeom>
        </p:spPr>
      </p:pic>
      <p:pic>
        <p:nvPicPr>
          <p:cNvPr id="7" name="Billede 6">
            <a:extLst>
              <a:ext uri="{FF2B5EF4-FFF2-40B4-BE49-F238E27FC236}">
                <a16:creationId xmlns:a16="http://schemas.microsoft.com/office/drawing/2014/main" id="{722163A1-DFEC-DB3F-82DC-7D217D3640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35270" y="1342238"/>
            <a:ext cx="2829842" cy="5113985"/>
          </a:xfrm>
          <a:prstGeom prst="rect">
            <a:avLst/>
          </a:prstGeom>
        </p:spPr>
      </p:pic>
    </p:spTree>
    <p:extLst>
      <p:ext uri="{BB962C8B-B14F-4D97-AF65-F5344CB8AC3E}">
        <p14:creationId xmlns:p14="http://schemas.microsoft.com/office/powerpoint/2010/main" val="18118155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915"/>
        <p:cNvGrpSpPr/>
        <p:nvPr/>
      </p:nvGrpSpPr>
      <p:grpSpPr>
        <a:xfrm>
          <a:off x="0" y="0"/>
          <a:ext cx="0" cy="0"/>
          <a:chOff x="0" y="0"/>
          <a:chExt cx="0" cy="0"/>
        </a:xfrm>
      </p:grpSpPr>
      <p:pic>
        <p:nvPicPr>
          <p:cNvPr id="916" name="Google Shape;916;p167"/>
          <p:cNvPicPr preferRelativeResize="0"/>
          <p:nvPr/>
        </p:nvPicPr>
        <p:blipFill rotWithShape="1">
          <a:blip r:embed="rId3">
            <a:alphaModFix/>
          </a:blip>
          <a:srcRect/>
          <a:stretch/>
        </p:blipFill>
        <p:spPr>
          <a:xfrm>
            <a:off x="796925" y="1692101"/>
            <a:ext cx="1192603" cy="1192603"/>
          </a:xfrm>
          <a:prstGeom prst="rect">
            <a:avLst/>
          </a:prstGeom>
          <a:noFill/>
          <a:ln>
            <a:noFill/>
          </a:ln>
        </p:spPr>
      </p:pic>
      <p:pic>
        <p:nvPicPr>
          <p:cNvPr id="917" name="Google Shape;917;p167"/>
          <p:cNvPicPr preferRelativeResize="0"/>
          <p:nvPr/>
        </p:nvPicPr>
        <p:blipFill rotWithShape="1">
          <a:blip r:embed="rId4">
            <a:alphaModFix/>
          </a:blip>
          <a:srcRect/>
          <a:stretch/>
        </p:blipFill>
        <p:spPr>
          <a:xfrm>
            <a:off x="2355053" y="1692101"/>
            <a:ext cx="1192603" cy="1192603"/>
          </a:xfrm>
          <a:prstGeom prst="rect">
            <a:avLst/>
          </a:prstGeom>
          <a:noFill/>
          <a:ln>
            <a:noFill/>
          </a:ln>
        </p:spPr>
      </p:pic>
      <p:pic>
        <p:nvPicPr>
          <p:cNvPr id="918" name="Google Shape;918;p167"/>
          <p:cNvPicPr preferRelativeResize="0"/>
          <p:nvPr/>
        </p:nvPicPr>
        <p:blipFill rotWithShape="1">
          <a:blip r:embed="rId5">
            <a:alphaModFix/>
          </a:blip>
          <a:srcRect/>
          <a:stretch/>
        </p:blipFill>
        <p:spPr>
          <a:xfrm>
            <a:off x="7029437" y="1690688"/>
            <a:ext cx="1192603" cy="1192603"/>
          </a:xfrm>
          <a:prstGeom prst="rect">
            <a:avLst/>
          </a:prstGeom>
          <a:noFill/>
          <a:ln>
            <a:noFill/>
          </a:ln>
        </p:spPr>
      </p:pic>
      <p:pic>
        <p:nvPicPr>
          <p:cNvPr id="919" name="Google Shape;919;p167"/>
          <p:cNvPicPr preferRelativeResize="0"/>
          <p:nvPr/>
        </p:nvPicPr>
        <p:blipFill rotWithShape="1">
          <a:blip r:embed="rId6">
            <a:alphaModFix/>
          </a:blip>
          <a:srcRect/>
          <a:stretch/>
        </p:blipFill>
        <p:spPr>
          <a:xfrm>
            <a:off x="3913181" y="1719454"/>
            <a:ext cx="1192603" cy="1192603"/>
          </a:xfrm>
          <a:prstGeom prst="rect">
            <a:avLst/>
          </a:prstGeom>
          <a:noFill/>
          <a:ln>
            <a:noFill/>
          </a:ln>
        </p:spPr>
      </p:pic>
      <p:sp>
        <p:nvSpPr>
          <p:cNvPr id="2" name="Titel 1">
            <a:extLst>
              <a:ext uri="{FF2B5EF4-FFF2-40B4-BE49-F238E27FC236}">
                <a16:creationId xmlns:a16="http://schemas.microsoft.com/office/drawing/2014/main" id="{E42487AB-3FB2-026A-188E-A7ED3CA5464E}"/>
              </a:ext>
            </a:extLst>
          </p:cNvPr>
          <p:cNvSpPr txBox="1">
            <a:spLocks/>
          </p:cNvSpPr>
          <p:nvPr/>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a-DK">
                <a:solidFill>
                  <a:srgbClr val="2A402F"/>
                </a:solidFill>
                <a:latin typeface="Arial Black" panose="020B0A04020102020204" pitchFamily="34" charset="0"/>
              </a:rPr>
              <a:t>Vores kanaler til markedsføring</a:t>
            </a:r>
          </a:p>
        </p:txBody>
      </p:sp>
      <p:pic>
        <p:nvPicPr>
          <p:cNvPr id="1026" name="Picture 2" descr="Youtube Logo PNG Vector (EPS) Free Download">
            <a:extLst>
              <a:ext uri="{FF2B5EF4-FFF2-40B4-BE49-F238E27FC236}">
                <a16:creationId xmlns:a16="http://schemas.microsoft.com/office/drawing/2014/main" id="{B06E2AF5-BF6A-01A0-1A62-D78A101241A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71309" y="1719454"/>
            <a:ext cx="1192603" cy="119260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Email Logo - Free Vectors &amp; PSDs to Download">
            <a:extLst>
              <a:ext uri="{FF2B5EF4-FFF2-40B4-BE49-F238E27FC236}">
                <a16:creationId xmlns:a16="http://schemas.microsoft.com/office/drawing/2014/main" id="{7DA4DF29-248B-66E3-3A01-B6366D6BC429}"/>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7193" t="10848" r="6971" b="10750"/>
          <a:stretch/>
        </p:blipFill>
        <p:spPr bwMode="auto">
          <a:xfrm>
            <a:off x="8587565" y="1719157"/>
            <a:ext cx="1305701" cy="1192604"/>
          </a:xfrm>
          <a:prstGeom prst="rect">
            <a:avLst/>
          </a:prstGeom>
          <a:noFill/>
          <a:extLst>
            <a:ext uri="{909E8E84-426E-40DD-AFC4-6F175D3DCCD1}">
              <a14:hiddenFill xmlns:a14="http://schemas.microsoft.com/office/drawing/2010/main">
                <a:solidFill>
                  <a:srgbClr val="FFFFFF"/>
                </a:solidFill>
              </a14:hiddenFill>
            </a:ext>
          </a:extLst>
        </p:spPr>
      </p:pic>
      <p:sp>
        <p:nvSpPr>
          <p:cNvPr id="3" name="Pladsholder til indhold 2">
            <a:extLst>
              <a:ext uri="{FF2B5EF4-FFF2-40B4-BE49-F238E27FC236}">
                <a16:creationId xmlns:a16="http://schemas.microsoft.com/office/drawing/2014/main" id="{9B1C0B67-4942-C743-A5DB-288FF9E423F9}"/>
              </a:ext>
            </a:extLst>
          </p:cNvPr>
          <p:cNvSpPr txBox="1">
            <a:spLocks/>
          </p:cNvSpPr>
          <p:nvPr/>
        </p:nvSpPr>
        <p:spPr>
          <a:xfrm>
            <a:off x="838200" y="3536828"/>
            <a:ext cx="10515600" cy="320040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a-DK">
                <a:solidFill>
                  <a:schemeClr val="bg1">
                    <a:lumMod val="85000"/>
                  </a:schemeClr>
                </a:solidFill>
              </a:rPr>
              <a:t>Facebook (krav for B2C)</a:t>
            </a:r>
          </a:p>
          <a:p>
            <a:r>
              <a:rPr lang="da-DK"/>
              <a:t>Instagram</a:t>
            </a:r>
          </a:p>
          <a:p>
            <a:r>
              <a:rPr lang="da-DK">
                <a:solidFill>
                  <a:schemeClr val="bg1">
                    <a:lumMod val="85000"/>
                  </a:schemeClr>
                </a:solidFill>
              </a:rPr>
              <a:t>LinkedIn (krav for B2B)</a:t>
            </a:r>
          </a:p>
          <a:p>
            <a:r>
              <a:rPr lang="da-DK" err="1">
                <a:solidFill>
                  <a:schemeClr val="bg1">
                    <a:lumMod val="85000"/>
                  </a:schemeClr>
                </a:solidFill>
              </a:rPr>
              <a:t>Youtube</a:t>
            </a:r>
            <a:endParaRPr lang="da-DK">
              <a:solidFill>
                <a:schemeClr val="bg1">
                  <a:lumMod val="85000"/>
                </a:schemeClr>
              </a:solidFill>
            </a:endParaRPr>
          </a:p>
          <a:p>
            <a:r>
              <a:rPr lang="da-DK">
                <a:solidFill>
                  <a:schemeClr val="bg1">
                    <a:lumMod val="85000"/>
                  </a:schemeClr>
                </a:solidFill>
              </a:rPr>
              <a:t>Google Ads</a:t>
            </a:r>
          </a:p>
          <a:p>
            <a:r>
              <a:rPr lang="da-DK">
                <a:solidFill>
                  <a:schemeClr val="bg1">
                    <a:lumMod val="85000"/>
                  </a:schemeClr>
                </a:solidFill>
              </a:rPr>
              <a:t>Email</a:t>
            </a:r>
          </a:p>
          <a:p>
            <a:endParaRPr lang="da-DK"/>
          </a:p>
        </p:txBody>
      </p:sp>
      <p:pic>
        <p:nvPicPr>
          <p:cNvPr id="4" name="Billede 3">
            <a:extLst>
              <a:ext uri="{FF2B5EF4-FFF2-40B4-BE49-F238E27FC236}">
                <a16:creationId xmlns:a16="http://schemas.microsoft.com/office/drawing/2014/main" id="{708B12B4-A692-7D32-3662-5F4D5EF11A37}"/>
              </a:ext>
            </a:extLst>
          </p:cNvPr>
          <p:cNvPicPr>
            <a:picLocks noChangeAspect="1"/>
          </p:cNvPicPr>
          <p:nvPr/>
        </p:nvPicPr>
        <p:blipFill rotWithShape="1">
          <a:blip r:embed="rId9"/>
          <a:srcRect l="7552" t="53552" r="18788" b="41301"/>
          <a:stretch/>
        </p:blipFill>
        <p:spPr>
          <a:xfrm>
            <a:off x="2920407" y="6002260"/>
            <a:ext cx="7487010" cy="372488"/>
          </a:xfrm>
          <a:prstGeom prst="rect">
            <a:avLst/>
          </a:prstGeom>
        </p:spPr>
      </p:pic>
      <p:pic>
        <p:nvPicPr>
          <p:cNvPr id="5" name="Billede 4">
            <a:extLst>
              <a:ext uri="{FF2B5EF4-FFF2-40B4-BE49-F238E27FC236}">
                <a16:creationId xmlns:a16="http://schemas.microsoft.com/office/drawing/2014/main" id="{2A8F4CD7-AA1A-451D-705A-6E3762000C62}"/>
              </a:ext>
            </a:extLst>
          </p:cNvPr>
          <p:cNvPicPr>
            <a:picLocks noChangeAspect="1"/>
          </p:cNvPicPr>
          <p:nvPr/>
        </p:nvPicPr>
        <p:blipFill rotWithShape="1">
          <a:blip r:embed="rId9"/>
          <a:srcRect l="86465" t="41555" r="2052" b="36309"/>
          <a:stretch/>
        </p:blipFill>
        <p:spPr>
          <a:xfrm>
            <a:off x="10529897" y="4773050"/>
            <a:ext cx="1167129" cy="1601698"/>
          </a:xfrm>
          <a:prstGeom prst="rect">
            <a:avLst/>
          </a:prstGeom>
        </p:spPr>
      </p:pic>
    </p:spTree>
    <p:extLst>
      <p:ext uri="{BB962C8B-B14F-4D97-AF65-F5344CB8AC3E}">
        <p14:creationId xmlns:p14="http://schemas.microsoft.com/office/powerpoint/2010/main" val="2370600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374539D-BF1B-95C0-224A-F86D05F8AC44}"/>
              </a:ext>
            </a:extLst>
          </p:cNvPr>
          <p:cNvSpPr>
            <a:spLocks noGrp="1"/>
          </p:cNvSpPr>
          <p:nvPr>
            <p:ph type="title"/>
          </p:nvPr>
        </p:nvSpPr>
        <p:spPr/>
        <p:txBody>
          <a:bodyPr/>
          <a:lstStyle/>
          <a:p>
            <a:r>
              <a:rPr lang="da-DK"/>
              <a:t>Er dit mediebillede ændret?</a:t>
            </a:r>
          </a:p>
        </p:txBody>
      </p:sp>
      <p:sp>
        <p:nvSpPr>
          <p:cNvPr id="3" name="Pladsholder til indhold 2">
            <a:extLst>
              <a:ext uri="{FF2B5EF4-FFF2-40B4-BE49-F238E27FC236}">
                <a16:creationId xmlns:a16="http://schemas.microsoft.com/office/drawing/2014/main" id="{70800513-BC5C-299B-A327-95DA7E896BB0}"/>
              </a:ext>
            </a:extLst>
          </p:cNvPr>
          <p:cNvSpPr>
            <a:spLocks noGrp="1"/>
          </p:cNvSpPr>
          <p:nvPr>
            <p:ph idx="1"/>
          </p:nvPr>
        </p:nvSpPr>
        <p:spPr/>
        <p:txBody>
          <a:bodyPr/>
          <a:lstStyle/>
          <a:p>
            <a:r>
              <a:rPr lang="da-DK"/>
              <a:t>Reflekter med side-m/K i 3 minutter</a:t>
            </a:r>
          </a:p>
          <a:p>
            <a:pPr lvl="1"/>
            <a:r>
              <a:rPr lang="da-DK"/>
              <a:t>De sidste 5 år?</a:t>
            </a:r>
          </a:p>
          <a:p>
            <a:pPr lvl="1"/>
            <a:r>
              <a:rPr lang="da-DK"/>
              <a:t>De sidste 10 år?</a:t>
            </a:r>
          </a:p>
        </p:txBody>
      </p:sp>
      <p:pic>
        <p:nvPicPr>
          <p:cNvPr id="6" name="Onlinemedier 5" title="Three Minutes Countdown Mission Impossible">
            <a:hlinkClick r:id="" action="ppaction://media"/>
            <a:extLst>
              <a:ext uri="{FF2B5EF4-FFF2-40B4-BE49-F238E27FC236}">
                <a16:creationId xmlns:a16="http://schemas.microsoft.com/office/drawing/2014/main" id="{62643E8E-3B68-BE3F-14DE-C9A19D4F4376}"/>
              </a:ext>
            </a:extLst>
          </p:cNvPr>
          <p:cNvPicPr>
            <a:picLocks noRot="1" noChangeAspect="1"/>
          </p:cNvPicPr>
          <p:nvPr>
            <a:videoFile r:link="rId1"/>
          </p:nvPr>
        </p:nvPicPr>
        <p:blipFill>
          <a:blip r:embed="rId3"/>
          <a:stretch>
            <a:fillRect/>
          </a:stretch>
        </p:blipFill>
        <p:spPr>
          <a:xfrm>
            <a:off x="3564294" y="3308609"/>
            <a:ext cx="4846734" cy="2738405"/>
          </a:xfrm>
          <a:prstGeom prst="rect">
            <a:avLst/>
          </a:prstGeom>
        </p:spPr>
      </p:pic>
    </p:spTree>
    <p:extLst>
      <p:ext uri="{BB962C8B-B14F-4D97-AF65-F5344CB8AC3E}">
        <p14:creationId xmlns:p14="http://schemas.microsoft.com/office/powerpoint/2010/main" val="3734911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6F13283-CF92-3540-EE4C-7539044D7D23}"/>
              </a:ext>
            </a:extLst>
          </p:cNvPr>
          <p:cNvSpPr>
            <a:spLocks noGrp="1"/>
          </p:cNvSpPr>
          <p:nvPr>
            <p:ph type="title"/>
          </p:nvPr>
        </p:nvSpPr>
        <p:spPr/>
        <p:txBody>
          <a:bodyPr/>
          <a:lstStyle/>
          <a:p>
            <a:r>
              <a:rPr lang="da-DK"/>
              <a:t>God kampagne</a:t>
            </a:r>
          </a:p>
        </p:txBody>
      </p:sp>
      <p:pic>
        <p:nvPicPr>
          <p:cNvPr id="5" name="Pladsholder til indhold 4" descr="Et billede, der indeholder tekst, person, elektronik, iPod&#10;&#10;Automatisk genereret beskrivelse">
            <a:extLst>
              <a:ext uri="{FF2B5EF4-FFF2-40B4-BE49-F238E27FC236}">
                <a16:creationId xmlns:a16="http://schemas.microsoft.com/office/drawing/2014/main" id="{AE17E3B3-A927-DED4-D358-D09FA166DFA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16884" y="1576247"/>
            <a:ext cx="3150481" cy="4351338"/>
          </a:xfrm>
        </p:spPr>
      </p:pic>
      <p:pic>
        <p:nvPicPr>
          <p:cNvPr id="7" name="Billede 6" descr="Et billede, der indeholder tekst&#10;&#10;Automatisk genereret beskrivelse">
            <a:extLst>
              <a:ext uri="{FF2B5EF4-FFF2-40B4-BE49-F238E27FC236}">
                <a16:creationId xmlns:a16="http://schemas.microsoft.com/office/drawing/2014/main" id="{B8F64534-F994-4EC0-75F6-700CD4D6F7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414134"/>
            <a:ext cx="4766518" cy="4894478"/>
          </a:xfrm>
          <a:prstGeom prst="rect">
            <a:avLst/>
          </a:prstGeom>
        </p:spPr>
      </p:pic>
      <p:pic>
        <p:nvPicPr>
          <p:cNvPr id="9" name="Billede 8" descr="Et billede, der indeholder tekst&#10;&#10;Automatisk genereret beskrivelse">
            <a:extLst>
              <a:ext uri="{FF2B5EF4-FFF2-40B4-BE49-F238E27FC236}">
                <a16:creationId xmlns:a16="http://schemas.microsoft.com/office/drawing/2014/main" id="{7A44134D-DC86-3D29-5198-8C2D3393A0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46330" y="5359336"/>
            <a:ext cx="6211219" cy="817627"/>
          </a:xfrm>
          <a:prstGeom prst="rect">
            <a:avLst/>
          </a:prstGeom>
        </p:spPr>
      </p:pic>
      <p:sp>
        <p:nvSpPr>
          <p:cNvPr id="11" name="Tekstfelt 10">
            <a:extLst>
              <a:ext uri="{FF2B5EF4-FFF2-40B4-BE49-F238E27FC236}">
                <a16:creationId xmlns:a16="http://schemas.microsoft.com/office/drawing/2014/main" id="{455E5119-A6C9-F329-278E-111AB56FD624}"/>
              </a:ext>
            </a:extLst>
          </p:cNvPr>
          <p:cNvSpPr txBox="1"/>
          <p:nvPr/>
        </p:nvSpPr>
        <p:spPr>
          <a:xfrm>
            <a:off x="1133760" y="6183466"/>
            <a:ext cx="6098582" cy="261610"/>
          </a:xfrm>
          <a:prstGeom prst="rect">
            <a:avLst/>
          </a:prstGeom>
          <a:noFill/>
        </p:spPr>
        <p:txBody>
          <a:bodyPr wrap="square">
            <a:spAutoFit/>
          </a:bodyPr>
          <a:lstStyle/>
          <a:p>
            <a:r>
              <a:rPr lang="da-DK" sz="1100">
                <a:hlinkClick r:id="rId5"/>
              </a:rPr>
              <a:t>https://www.nobraineragency.co.uk/blog/organic-social/ten-best-and-worst-social-campaigns-of-2021/</a:t>
            </a:r>
            <a:r>
              <a:rPr lang="da-DK" sz="1100"/>
              <a:t> </a:t>
            </a:r>
          </a:p>
        </p:txBody>
      </p:sp>
      <p:sp>
        <p:nvSpPr>
          <p:cNvPr id="3" name="Tekstfelt 2">
            <a:extLst>
              <a:ext uri="{FF2B5EF4-FFF2-40B4-BE49-F238E27FC236}">
                <a16:creationId xmlns:a16="http://schemas.microsoft.com/office/drawing/2014/main" id="{A7D196AC-60BE-BB0F-AC08-15A2C92A8ED8}"/>
              </a:ext>
            </a:extLst>
          </p:cNvPr>
          <p:cNvSpPr txBox="1"/>
          <p:nvPr/>
        </p:nvSpPr>
        <p:spPr>
          <a:xfrm>
            <a:off x="1133760" y="5946440"/>
            <a:ext cx="4185019" cy="261610"/>
          </a:xfrm>
          <a:prstGeom prst="rect">
            <a:avLst/>
          </a:prstGeom>
          <a:noFill/>
        </p:spPr>
        <p:txBody>
          <a:bodyPr wrap="square">
            <a:spAutoFit/>
          </a:bodyPr>
          <a:lstStyle/>
          <a:p>
            <a:r>
              <a:rPr lang="da-DK" sz="1100">
                <a:hlinkClick r:id="rId6"/>
              </a:rPr>
              <a:t>Se videoen: https://www.youtube.com/watch?v=z2T-Rh838GA&amp;t=60s</a:t>
            </a:r>
            <a:endParaRPr lang="da-DK" sz="1100"/>
          </a:p>
        </p:txBody>
      </p:sp>
    </p:spTree>
    <p:extLst>
      <p:ext uri="{BB962C8B-B14F-4D97-AF65-F5344CB8AC3E}">
        <p14:creationId xmlns:p14="http://schemas.microsoft.com/office/powerpoint/2010/main" val="59550717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2466C26-80C0-C6E7-1207-732A0ED279C8}"/>
              </a:ext>
            </a:extLst>
          </p:cNvPr>
          <p:cNvSpPr>
            <a:spLocks noGrp="1"/>
          </p:cNvSpPr>
          <p:nvPr>
            <p:ph type="title"/>
          </p:nvPr>
        </p:nvSpPr>
        <p:spPr/>
        <p:txBody>
          <a:bodyPr/>
          <a:lstStyle/>
          <a:p>
            <a:r>
              <a:rPr lang="da-DK"/>
              <a:t>God kampagne</a:t>
            </a:r>
          </a:p>
        </p:txBody>
      </p:sp>
      <p:pic>
        <p:nvPicPr>
          <p:cNvPr id="5" name="Pladsholder til indhold 4" descr="Et billede, der indeholder tekst&#10;&#10;Automatisk genereret beskrivelse">
            <a:extLst>
              <a:ext uri="{FF2B5EF4-FFF2-40B4-BE49-F238E27FC236}">
                <a16:creationId xmlns:a16="http://schemas.microsoft.com/office/drawing/2014/main" id="{5CD7E916-ED8C-FD1B-D091-5EF8C745F20F}"/>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38200" y="1461600"/>
            <a:ext cx="7288528" cy="4779101"/>
          </a:xfrm>
        </p:spPr>
      </p:pic>
      <p:pic>
        <p:nvPicPr>
          <p:cNvPr id="7" name="Billede 6">
            <a:extLst>
              <a:ext uri="{FF2B5EF4-FFF2-40B4-BE49-F238E27FC236}">
                <a16:creationId xmlns:a16="http://schemas.microsoft.com/office/drawing/2014/main" id="{8DEB62A0-C039-614C-A701-031256C0A681}"/>
              </a:ext>
            </a:extLst>
          </p:cNvPr>
          <p:cNvPicPr>
            <a:picLocks noChangeAspect="1"/>
          </p:cNvPicPr>
          <p:nvPr/>
        </p:nvPicPr>
        <p:blipFill rotWithShape="1">
          <a:blip r:embed="rId4">
            <a:extLst>
              <a:ext uri="{28A0092B-C50C-407E-A947-70E740481C1C}">
                <a14:useLocalDpi xmlns:a14="http://schemas.microsoft.com/office/drawing/2010/main" val="0"/>
              </a:ext>
            </a:extLst>
          </a:blip>
          <a:srcRect l="578" r="1133" b="20555"/>
          <a:stretch/>
        </p:blipFill>
        <p:spPr>
          <a:xfrm rot="842164">
            <a:off x="3941297" y="3873783"/>
            <a:ext cx="8370860" cy="760896"/>
          </a:xfrm>
          <a:prstGeom prst="rect">
            <a:avLst/>
          </a:prstGeom>
          <a:effectLst>
            <a:outerShdw blurRad="50800" dist="38100" dir="2700000" algn="tl" rotWithShape="0">
              <a:prstClr val="black">
                <a:alpha val="40000"/>
              </a:prstClr>
            </a:outerShdw>
          </a:effectLst>
        </p:spPr>
      </p:pic>
      <p:sp>
        <p:nvSpPr>
          <p:cNvPr id="3" name="Tekstfelt 2">
            <a:extLst>
              <a:ext uri="{FF2B5EF4-FFF2-40B4-BE49-F238E27FC236}">
                <a16:creationId xmlns:a16="http://schemas.microsoft.com/office/drawing/2014/main" id="{88532280-6414-BE08-FD91-4A4071255656}"/>
              </a:ext>
            </a:extLst>
          </p:cNvPr>
          <p:cNvSpPr txBox="1"/>
          <p:nvPr/>
        </p:nvSpPr>
        <p:spPr>
          <a:xfrm>
            <a:off x="838200" y="6456784"/>
            <a:ext cx="6831563" cy="261610"/>
          </a:xfrm>
          <a:prstGeom prst="rect">
            <a:avLst/>
          </a:prstGeom>
          <a:noFill/>
        </p:spPr>
        <p:txBody>
          <a:bodyPr wrap="square" rtlCol="0">
            <a:spAutoFit/>
          </a:bodyPr>
          <a:lstStyle/>
          <a:p>
            <a:r>
              <a:rPr lang="da-DK" sz="1100">
                <a:hlinkClick r:id="rId5"/>
              </a:rPr>
              <a:t>Stop had, misbrug osv. i sport:  https://www.kickitout.org/</a:t>
            </a:r>
            <a:endParaRPr lang="da-DK" sz="1100"/>
          </a:p>
        </p:txBody>
      </p:sp>
    </p:spTree>
    <p:extLst>
      <p:ext uri="{BB962C8B-B14F-4D97-AF65-F5344CB8AC3E}">
        <p14:creationId xmlns:p14="http://schemas.microsoft.com/office/powerpoint/2010/main" val="271678675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AD3F350-EC74-87E0-BB67-EFF274797020}"/>
              </a:ext>
            </a:extLst>
          </p:cNvPr>
          <p:cNvSpPr>
            <a:spLocks noGrp="1"/>
          </p:cNvSpPr>
          <p:nvPr>
            <p:ph type="title"/>
          </p:nvPr>
        </p:nvSpPr>
        <p:spPr/>
        <p:txBody>
          <a:bodyPr/>
          <a:lstStyle/>
          <a:p>
            <a:r>
              <a:rPr lang="da-DK"/>
              <a:t>Dårlig kampagne</a:t>
            </a:r>
          </a:p>
        </p:txBody>
      </p:sp>
      <p:pic>
        <p:nvPicPr>
          <p:cNvPr id="7" name="Billede 6" descr="Et billede, der indeholder tekst&#10;&#10;Automatisk genereret beskrivelse">
            <a:extLst>
              <a:ext uri="{FF2B5EF4-FFF2-40B4-BE49-F238E27FC236}">
                <a16:creationId xmlns:a16="http://schemas.microsoft.com/office/drawing/2014/main" id="{AAACA276-D640-8086-075F-AC0AF4550D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85822" y="5065505"/>
            <a:ext cx="7144512" cy="1365745"/>
          </a:xfrm>
          <a:prstGeom prst="rect">
            <a:avLst/>
          </a:prstGeom>
        </p:spPr>
      </p:pic>
      <p:sp>
        <p:nvSpPr>
          <p:cNvPr id="9" name="Tekstfelt 8">
            <a:extLst>
              <a:ext uri="{FF2B5EF4-FFF2-40B4-BE49-F238E27FC236}">
                <a16:creationId xmlns:a16="http://schemas.microsoft.com/office/drawing/2014/main" id="{0FDC3001-6B93-352C-3928-44F6F0E6BFD5}"/>
              </a:ext>
            </a:extLst>
          </p:cNvPr>
          <p:cNvSpPr txBox="1"/>
          <p:nvPr/>
        </p:nvSpPr>
        <p:spPr>
          <a:xfrm>
            <a:off x="4467160" y="6536548"/>
            <a:ext cx="7446264" cy="261610"/>
          </a:xfrm>
          <a:prstGeom prst="rect">
            <a:avLst/>
          </a:prstGeom>
          <a:noFill/>
        </p:spPr>
        <p:txBody>
          <a:bodyPr wrap="square">
            <a:spAutoFit/>
          </a:bodyPr>
          <a:lstStyle/>
          <a:p>
            <a:r>
              <a:rPr lang="da-DK" sz="1100">
                <a:hlinkClick r:id="rId3"/>
              </a:rPr>
              <a:t>https://www.nobraineragency.co.uk/blog/organic-social/ten-best-and-worst-social-campaigns-of-2021/</a:t>
            </a:r>
            <a:r>
              <a:rPr lang="da-DK" sz="1100"/>
              <a:t> </a:t>
            </a:r>
          </a:p>
        </p:txBody>
      </p:sp>
      <p:pic>
        <p:nvPicPr>
          <p:cNvPr id="1028" name="Picture 4" descr="Tweet reads women belong in the kitchen">
            <a:extLst>
              <a:ext uri="{FF2B5EF4-FFF2-40B4-BE49-F238E27FC236}">
                <a16:creationId xmlns:a16="http://schemas.microsoft.com/office/drawing/2014/main" id="{09D7950D-194E-54A8-AE77-B479650B1CE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16785"/>
          <a:stretch/>
        </p:blipFill>
        <p:spPr bwMode="auto">
          <a:xfrm>
            <a:off x="990882" y="1538008"/>
            <a:ext cx="2952329" cy="5319992"/>
          </a:xfrm>
          <a:prstGeom prst="rect">
            <a:avLst/>
          </a:prstGeom>
          <a:noFill/>
          <a:extLst>
            <a:ext uri="{909E8E84-426E-40DD-AFC4-6F175D3DCCD1}">
              <a14:hiddenFill xmlns:a14="http://schemas.microsoft.com/office/drawing/2010/main">
                <a:solidFill>
                  <a:srgbClr val="FFFFFF"/>
                </a:solidFill>
              </a14:hiddenFill>
            </a:ext>
          </a:extLst>
        </p:spPr>
      </p:pic>
      <p:pic>
        <p:nvPicPr>
          <p:cNvPr id="8" name="Pladsholder til indhold 4" descr="Et billede, der indeholder tekst&#10;&#10;Automatisk genereret beskrivelse">
            <a:extLst>
              <a:ext uri="{FF2B5EF4-FFF2-40B4-BE49-F238E27FC236}">
                <a16:creationId xmlns:a16="http://schemas.microsoft.com/office/drawing/2014/main" id="{9A045FD0-06C4-76CE-24A6-763B7F292CD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85822" y="2447307"/>
            <a:ext cx="4813376" cy="2282297"/>
          </a:xfrm>
          <a:prstGeom prst="rect">
            <a:avLst/>
          </a:prstGeom>
        </p:spPr>
      </p:pic>
      <p:pic>
        <p:nvPicPr>
          <p:cNvPr id="6" name="Billede 5">
            <a:extLst>
              <a:ext uri="{FF2B5EF4-FFF2-40B4-BE49-F238E27FC236}">
                <a16:creationId xmlns:a16="http://schemas.microsoft.com/office/drawing/2014/main" id="{1564AD84-DBF9-D899-7969-9F2F1231D1C0}"/>
              </a:ext>
            </a:extLst>
          </p:cNvPr>
          <p:cNvPicPr>
            <a:picLocks noChangeAspect="1"/>
          </p:cNvPicPr>
          <p:nvPr/>
        </p:nvPicPr>
        <p:blipFill>
          <a:blip r:embed="rId6"/>
          <a:stretch>
            <a:fillRect/>
          </a:stretch>
        </p:blipFill>
        <p:spPr>
          <a:xfrm>
            <a:off x="8208954" y="2842212"/>
            <a:ext cx="3635306" cy="2036682"/>
          </a:xfrm>
          <a:prstGeom prst="rect">
            <a:avLst/>
          </a:prstGeom>
        </p:spPr>
      </p:pic>
      <p:sp>
        <p:nvSpPr>
          <p:cNvPr id="10" name="Tekstfelt 9">
            <a:extLst>
              <a:ext uri="{FF2B5EF4-FFF2-40B4-BE49-F238E27FC236}">
                <a16:creationId xmlns:a16="http://schemas.microsoft.com/office/drawing/2014/main" id="{821CB243-B815-9423-2431-89411427DE79}"/>
              </a:ext>
            </a:extLst>
          </p:cNvPr>
          <p:cNvSpPr txBox="1"/>
          <p:nvPr/>
        </p:nvSpPr>
        <p:spPr>
          <a:xfrm>
            <a:off x="4378859" y="1542689"/>
            <a:ext cx="7358438" cy="707886"/>
          </a:xfrm>
          <a:prstGeom prst="rect">
            <a:avLst/>
          </a:prstGeom>
          <a:noFill/>
        </p:spPr>
        <p:txBody>
          <a:bodyPr wrap="square" rtlCol="0">
            <a:spAutoFit/>
          </a:bodyPr>
          <a:lstStyle/>
          <a:p>
            <a:r>
              <a:rPr lang="da-DK" sz="4000"/>
              <a:t>Kvinder hører hjemme i køkkenet</a:t>
            </a:r>
          </a:p>
        </p:txBody>
      </p:sp>
    </p:spTree>
    <p:extLst>
      <p:ext uri="{BB962C8B-B14F-4D97-AF65-F5344CB8AC3E}">
        <p14:creationId xmlns:p14="http://schemas.microsoft.com/office/powerpoint/2010/main" val="129005925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16B7F0-5D50-2946-585B-930FEDEEF8DA}"/>
              </a:ext>
            </a:extLst>
          </p:cNvPr>
          <p:cNvSpPr>
            <a:spLocks noGrp="1"/>
          </p:cNvSpPr>
          <p:nvPr>
            <p:ph type="title"/>
          </p:nvPr>
        </p:nvSpPr>
        <p:spPr/>
        <p:txBody>
          <a:bodyPr>
            <a:normAutofit/>
          </a:bodyPr>
          <a:lstStyle/>
          <a:p>
            <a:r>
              <a:rPr lang="da-DK"/>
              <a:t>Peter Falktoft, TV-vært, influencer…</a:t>
            </a:r>
            <a:br>
              <a:rPr lang="da-DK"/>
            </a:br>
            <a:r>
              <a:rPr lang="da-DK"/>
              <a:t> - </a:t>
            </a:r>
            <a:r>
              <a:rPr lang="da-DK" err="1"/>
              <a:t>SmileBright</a:t>
            </a:r>
            <a:r>
              <a:rPr lang="da-DK"/>
              <a:t> reklame </a:t>
            </a:r>
            <a:r>
              <a:rPr lang="da-DK" err="1"/>
              <a:t>fail</a:t>
            </a:r>
            <a:endParaRPr lang="da-DK"/>
          </a:p>
        </p:txBody>
      </p:sp>
      <p:pic>
        <p:nvPicPr>
          <p:cNvPr id="5" name="Pladsholder til indhold 4">
            <a:hlinkClick r:id="rId3"/>
            <a:extLst>
              <a:ext uri="{FF2B5EF4-FFF2-40B4-BE49-F238E27FC236}">
                <a16:creationId xmlns:a16="http://schemas.microsoft.com/office/drawing/2014/main" id="{6C3D6863-D1D3-5776-86FF-F6C5D42DC7E3}"/>
              </a:ext>
            </a:extLst>
          </p:cNvPr>
          <p:cNvPicPr>
            <a:picLocks noGrp="1" noChangeAspect="1"/>
          </p:cNvPicPr>
          <p:nvPr>
            <p:ph idx="1"/>
          </p:nvPr>
        </p:nvPicPr>
        <p:blipFill>
          <a:blip r:embed="rId4"/>
          <a:stretch>
            <a:fillRect/>
          </a:stretch>
        </p:blipFill>
        <p:spPr>
          <a:xfrm>
            <a:off x="5767720" y="2073534"/>
            <a:ext cx="5590513" cy="4305083"/>
          </a:xfrm>
        </p:spPr>
      </p:pic>
      <p:sp>
        <p:nvSpPr>
          <p:cNvPr id="6" name="Tekstfelt 5">
            <a:extLst>
              <a:ext uri="{FF2B5EF4-FFF2-40B4-BE49-F238E27FC236}">
                <a16:creationId xmlns:a16="http://schemas.microsoft.com/office/drawing/2014/main" id="{2E3EED51-587B-78DC-9212-68436FE44C96}"/>
              </a:ext>
            </a:extLst>
          </p:cNvPr>
          <p:cNvSpPr txBox="1"/>
          <p:nvPr/>
        </p:nvSpPr>
        <p:spPr>
          <a:xfrm>
            <a:off x="838200" y="2040081"/>
            <a:ext cx="3120483" cy="369332"/>
          </a:xfrm>
          <a:prstGeom prst="rect">
            <a:avLst/>
          </a:prstGeom>
          <a:noFill/>
        </p:spPr>
        <p:txBody>
          <a:bodyPr wrap="square" rtlCol="0">
            <a:spAutoFit/>
          </a:bodyPr>
          <a:lstStyle/>
          <a:p>
            <a:r>
              <a:rPr lang="da-DK"/>
              <a:t>200.000 følgere på Instagram</a:t>
            </a:r>
          </a:p>
        </p:txBody>
      </p:sp>
      <p:pic>
        <p:nvPicPr>
          <p:cNvPr id="4" name="Billede 3">
            <a:extLst>
              <a:ext uri="{FF2B5EF4-FFF2-40B4-BE49-F238E27FC236}">
                <a16:creationId xmlns:a16="http://schemas.microsoft.com/office/drawing/2014/main" id="{567C4B1E-D976-D9C9-E0CD-F72C34024705}"/>
              </a:ext>
            </a:extLst>
          </p:cNvPr>
          <p:cNvPicPr>
            <a:picLocks noChangeAspect="1"/>
          </p:cNvPicPr>
          <p:nvPr/>
        </p:nvPicPr>
        <p:blipFill>
          <a:blip r:embed="rId5"/>
          <a:stretch>
            <a:fillRect/>
          </a:stretch>
        </p:blipFill>
        <p:spPr>
          <a:xfrm>
            <a:off x="947273" y="2615000"/>
            <a:ext cx="2790825" cy="2800350"/>
          </a:xfrm>
          <a:prstGeom prst="rect">
            <a:avLst/>
          </a:prstGeom>
        </p:spPr>
      </p:pic>
    </p:spTree>
    <p:extLst>
      <p:ext uri="{BB962C8B-B14F-4D97-AF65-F5344CB8AC3E}">
        <p14:creationId xmlns:p14="http://schemas.microsoft.com/office/powerpoint/2010/main" val="231616973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6AAC69D-D778-2A66-F0E7-1B31C1F1124B}"/>
              </a:ext>
            </a:extLst>
          </p:cNvPr>
          <p:cNvSpPr>
            <a:spLocks noGrp="1"/>
          </p:cNvSpPr>
          <p:nvPr>
            <p:ph type="title"/>
          </p:nvPr>
        </p:nvSpPr>
        <p:spPr/>
        <p:txBody>
          <a:bodyPr/>
          <a:lstStyle/>
          <a:p>
            <a:r>
              <a:rPr lang="da-DK"/>
              <a:t>Influencere i DK </a:t>
            </a:r>
            <a:br>
              <a:rPr lang="da-DK"/>
            </a:br>
            <a:r>
              <a:rPr lang="da-DK"/>
              <a:t>– en del af Instagram</a:t>
            </a:r>
          </a:p>
        </p:txBody>
      </p:sp>
      <p:pic>
        <p:nvPicPr>
          <p:cNvPr id="5" name="Pladsholder til indhold 4">
            <a:extLst>
              <a:ext uri="{FF2B5EF4-FFF2-40B4-BE49-F238E27FC236}">
                <a16:creationId xmlns:a16="http://schemas.microsoft.com/office/drawing/2014/main" id="{E2326BFE-DBE3-7E03-5E87-ADA503E81C8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72968" y="1690688"/>
            <a:ext cx="5423032" cy="4351338"/>
          </a:xfrm>
        </p:spPr>
      </p:pic>
      <p:pic>
        <p:nvPicPr>
          <p:cNvPr id="7" name="Billede 6">
            <a:extLst>
              <a:ext uri="{FF2B5EF4-FFF2-40B4-BE49-F238E27FC236}">
                <a16:creationId xmlns:a16="http://schemas.microsoft.com/office/drawing/2014/main" id="{AAAD7807-0335-ECE5-C8BD-207CD69BAE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94663" y="2062885"/>
            <a:ext cx="5024369" cy="2732230"/>
          </a:xfrm>
          <a:prstGeom prst="rect">
            <a:avLst/>
          </a:prstGeom>
        </p:spPr>
      </p:pic>
      <p:sp>
        <p:nvSpPr>
          <p:cNvPr id="3" name="Tekstfelt 2">
            <a:extLst>
              <a:ext uri="{FF2B5EF4-FFF2-40B4-BE49-F238E27FC236}">
                <a16:creationId xmlns:a16="http://schemas.microsoft.com/office/drawing/2014/main" id="{51F2E955-8AB2-FB50-03F2-5A20231044D9}"/>
              </a:ext>
            </a:extLst>
          </p:cNvPr>
          <p:cNvSpPr txBox="1"/>
          <p:nvPr/>
        </p:nvSpPr>
        <p:spPr>
          <a:xfrm>
            <a:off x="672968" y="6231265"/>
            <a:ext cx="7271960" cy="261610"/>
          </a:xfrm>
          <a:prstGeom prst="rect">
            <a:avLst/>
          </a:prstGeom>
          <a:noFill/>
        </p:spPr>
        <p:txBody>
          <a:bodyPr wrap="square" rtlCol="0">
            <a:spAutoFit/>
          </a:bodyPr>
          <a:lstStyle/>
          <a:p>
            <a:r>
              <a:rPr lang="da-DK" sz="1100">
                <a:hlinkClick r:id="rId4"/>
              </a:rPr>
              <a:t>https://yohype.com/blog/top-10-stoerste-influenter-paa-instagram/</a:t>
            </a:r>
            <a:endParaRPr lang="da-DK" sz="1100"/>
          </a:p>
        </p:txBody>
      </p:sp>
    </p:spTree>
    <p:extLst>
      <p:ext uri="{BB962C8B-B14F-4D97-AF65-F5344CB8AC3E}">
        <p14:creationId xmlns:p14="http://schemas.microsoft.com/office/powerpoint/2010/main" val="341240101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EDEF8C6-42AB-D308-93C6-96B8C1524187}"/>
              </a:ext>
            </a:extLst>
          </p:cNvPr>
          <p:cNvSpPr>
            <a:spLocks noGrp="1"/>
          </p:cNvSpPr>
          <p:nvPr>
            <p:ph type="title"/>
          </p:nvPr>
        </p:nvSpPr>
        <p:spPr/>
        <p:txBody>
          <a:bodyPr/>
          <a:lstStyle/>
          <a:p>
            <a:r>
              <a:rPr lang="da-DK" err="1">
                <a:latin typeface="Arial Black"/>
              </a:rPr>
              <a:t>Juicy</a:t>
            </a:r>
            <a:r>
              <a:rPr lang="da-DK">
                <a:latin typeface="Arial Black"/>
              </a:rPr>
              <a:t> Lucy på Instagram</a:t>
            </a:r>
            <a:endParaRPr lang="da-DK"/>
          </a:p>
        </p:txBody>
      </p:sp>
      <p:sp>
        <p:nvSpPr>
          <p:cNvPr id="3" name="Pladsholder til indhold 2">
            <a:extLst>
              <a:ext uri="{FF2B5EF4-FFF2-40B4-BE49-F238E27FC236}">
                <a16:creationId xmlns:a16="http://schemas.microsoft.com/office/drawing/2014/main" id="{8DB9CA0D-E7C7-12F0-FAA7-D6CEA48BAF40}"/>
              </a:ext>
            </a:extLst>
          </p:cNvPr>
          <p:cNvSpPr>
            <a:spLocks noGrp="1"/>
          </p:cNvSpPr>
          <p:nvPr>
            <p:ph idx="1"/>
          </p:nvPr>
        </p:nvSpPr>
        <p:spPr/>
        <p:txBody>
          <a:bodyPr/>
          <a:lstStyle/>
          <a:p>
            <a:endParaRPr lang="da-DK"/>
          </a:p>
        </p:txBody>
      </p:sp>
      <p:pic>
        <p:nvPicPr>
          <p:cNvPr id="5" name="Billede 4">
            <a:extLst>
              <a:ext uri="{FF2B5EF4-FFF2-40B4-BE49-F238E27FC236}">
                <a16:creationId xmlns:a16="http://schemas.microsoft.com/office/drawing/2014/main" id="{0DD7435E-9647-9DBE-0E54-AA5F337F0C0C}"/>
              </a:ext>
            </a:extLst>
          </p:cNvPr>
          <p:cNvPicPr>
            <a:picLocks noChangeAspect="1"/>
          </p:cNvPicPr>
          <p:nvPr/>
        </p:nvPicPr>
        <p:blipFill>
          <a:blip r:embed="rId2"/>
          <a:stretch>
            <a:fillRect/>
          </a:stretch>
        </p:blipFill>
        <p:spPr>
          <a:xfrm>
            <a:off x="1752883" y="1524749"/>
            <a:ext cx="8686233" cy="4776640"/>
          </a:xfrm>
          <a:prstGeom prst="rect">
            <a:avLst/>
          </a:prstGeom>
        </p:spPr>
      </p:pic>
    </p:spTree>
    <p:extLst>
      <p:ext uri="{BB962C8B-B14F-4D97-AF65-F5344CB8AC3E}">
        <p14:creationId xmlns:p14="http://schemas.microsoft.com/office/powerpoint/2010/main" val="40390735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915"/>
        <p:cNvGrpSpPr/>
        <p:nvPr/>
      </p:nvGrpSpPr>
      <p:grpSpPr>
        <a:xfrm>
          <a:off x="0" y="0"/>
          <a:ext cx="0" cy="0"/>
          <a:chOff x="0" y="0"/>
          <a:chExt cx="0" cy="0"/>
        </a:xfrm>
      </p:grpSpPr>
      <p:pic>
        <p:nvPicPr>
          <p:cNvPr id="916" name="Google Shape;916;p167"/>
          <p:cNvPicPr preferRelativeResize="0"/>
          <p:nvPr/>
        </p:nvPicPr>
        <p:blipFill rotWithShape="1">
          <a:blip r:embed="rId3">
            <a:alphaModFix/>
          </a:blip>
          <a:srcRect/>
          <a:stretch/>
        </p:blipFill>
        <p:spPr>
          <a:xfrm>
            <a:off x="796925" y="1692101"/>
            <a:ext cx="1192603" cy="1192603"/>
          </a:xfrm>
          <a:prstGeom prst="rect">
            <a:avLst/>
          </a:prstGeom>
          <a:noFill/>
          <a:ln>
            <a:noFill/>
          </a:ln>
        </p:spPr>
      </p:pic>
      <p:pic>
        <p:nvPicPr>
          <p:cNvPr id="917" name="Google Shape;917;p167"/>
          <p:cNvPicPr preferRelativeResize="0"/>
          <p:nvPr/>
        </p:nvPicPr>
        <p:blipFill rotWithShape="1">
          <a:blip r:embed="rId4">
            <a:alphaModFix/>
          </a:blip>
          <a:srcRect/>
          <a:stretch/>
        </p:blipFill>
        <p:spPr>
          <a:xfrm>
            <a:off x="2355053" y="1692101"/>
            <a:ext cx="1192603" cy="1192603"/>
          </a:xfrm>
          <a:prstGeom prst="rect">
            <a:avLst/>
          </a:prstGeom>
          <a:noFill/>
          <a:ln>
            <a:noFill/>
          </a:ln>
        </p:spPr>
      </p:pic>
      <p:pic>
        <p:nvPicPr>
          <p:cNvPr id="918" name="Google Shape;918;p167"/>
          <p:cNvPicPr preferRelativeResize="0"/>
          <p:nvPr/>
        </p:nvPicPr>
        <p:blipFill rotWithShape="1">
          <a:blip r:embed="rId5">
            <a:alphaModFix/>
          </a:blip>
          <a:srcRect/>
          <a:stretch/>
        </p:blipFill>
        <p:spPr>
          <a:xfrm>
            <a:off x="7029437" y="1690688"/>
            <a:ext cx="1192603" cy="1192603"/>
          </a:xfrm>
          <a:prstGeom prst="rect">
            <a:avLst/>
          </a:prstGeom>
          <a:noFill/>
          <a:ln>
            <a:noFill/>
          </a:ln>
        </p:spPr>
      </p:pic>
      <p:pic>
        <p:nvPicPr>
          <p:cNvPr id="919" name="Google Shape;919;p167"/>
          <p:cNvPicPr preferRelativeResize="0"/>
          <p:nvPr/>
        </p:nvPicPr>
        <p:blipFill rotWithShape="1">
          <a:blip r:embed="rId6">
            <a:alphaModFix/>
          </a:blip>
          <a:srcRect/>
          <a:stretch/>
        </p:blipFill>
        <p:spPr>
          <a:xfrm>
            <a:off x="3913181" y="1719454"/>
            <a:ext cx="1192603" cy="1192603"/>
          </a:xfrm>
          <a:prstGeom prst="rect">
            <a:avLst/>
          </a:prstGeom>
          <a:noFill/>
          <a:ln>
            <a:noFill/>
          </a:ln>
        </p:spPr>
      </p:pic>
      <p:sp>
        <p:nvSpPr>
          <p:cNvPr id="2" name="Titel 1">
            <a:extLst>
              <a:ext uri="{FF2B5EF4-FFF2-40B4-BE49-F238E27FC236}">
                <a16:creationId xmlns:a16="http://schemas.microsoft.com/office/drawing/2014/main" id="{E42487AB-3FB2-026A-188E-A7ED3CA5464E}"/>
              </a:ext>
            </a:extLst>
          </p:cNvPr>
          <p:cNvSpPr txBox="1">
            <a:spLocks/>
          </p:cNvSpPr>
          <p:nvPr/>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a-DK">
                <a:solidFill>
                  <a:srgbClr val="2A402F"/>
                </a:solidFill>
                <a:latin typeface="Arial Black" panose="020B0A04020102020204" pitchFamily="34" charset="0"/>
              </a:rPr>
              <a:t>Vores kanaler til markedsføring</a:t>
            </a:r>
          </a:p>
        </p:txBody>
      </p:sp>
      <p:pic>
        <p:nvPicPr>
          <p:cNvPr id="1026" name="Picture 2" descr="Youtube Logo PNG Vector (EPS) Free Download">
            <a:extLst>
              <a:ext uri="{FF2B5EF4-FFF2-40B4-BE49-F238E27FC236}">
                <a16:creationId xmlns:a16="http://schemas.microsoft.com/office/drawing/2014/main" id="{B06E2AF5-BF6A-01A0-1A62-D78A101241A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71309" y="1719454"/>
            <a:ext cx="1192603" cy="119260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Email Logo - Free Vectors &amp; PSDs to Download">
            <a:extLst>
              <a:ext uri="{FF2B5EF4-FFF2-40B4-BE49-F238E27FC236}">
                <a16:creationId xmlns:a16="http://schemas.microsoft.com/office/drawing/2014/main" id="{7DA4DF29-248B-66E3-3A01-B6366D6BC429}"/>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7193" t="10848" r="6971" b="10750"/>
          <a:stretch/>
        </p:blipFill>
        <p:spPr bwMode="auto">
          <a:xfrm>
            <a:off x="8587565" y="1719157"/>
            <a:ext cx="1305701" cy="1192604"/>
          </a:xfrm>
          <a:prstGeom prst="rect">
            <a:avLst/>
          </a:prstGeom>
          <a:noFill/>
          <a:extLst>
            <a:ext uri="{909E8E84-426E-40DD-AFC4-6F175D3DCCD1}">
              <a14:hiddenFill xmlns:a14="http://schemas.microsoft.com/office/drawing/2010/main">
                <a:solidFill>
                  <a:srgbClr val="FFFFFF"/>
                </a:solidFill>
              </a14:hiddenFill>
            </a:ext>
          </a:extLst>
        </p:spPr>
      </p:pic>
      <p:sp>
        <p:nvSpPr>
          <p:cNvPr id="3" name="Pladsholder til indhold 2">
            <a:extLst>
              <a:ext uri="{FF2B5EF4-FFF2-40B4-BE49-F238E27FC236}">
                <a16:creationId xmlns:a16="http://schemas.microsoft.com/office/drawing/2014/main" id="{9B1C0B67-4942-C743-A5DB-288FF9E423F9}"/>
              </a:ext>
            </a:extLst>
          </p:cNvPr>
          <p:cNvSpPr txBox="1">
            <a:spLocks/>
          </p:cNvSpPr>
          <p:nvPr/>
        </p:nvSpPr>
        <p:spPr>
          <a:xfrm>
            <a:off x="838200" y="3536828"/>
            <a:ext cx="10515600" cy="320040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a-DK">
                <a:solidFill>
                  <a:schemeClr val="bg1">
                    <a:lumMod val="85000"/>
                  </a:schemeClr>
                </a:solidFill>
              </a:rPr>
              <a:t>Facebook (krav for B2C)</a:t>
            </a:r>
          </a:p>
          <a:p>
            <a:r>
              <a:rPr lang="da-DK">
                <a:solidFill>
                  <a:schemeClr val="bg1">
                    <a:lumMod val="85000"/>
                  </a:schemeClr>
                </a:solidFill>
              </a:rPr>
              <a:t>Instagram</a:t>
            </a:r>
          </a:p>
          <a:p>
            <a:r>
              <a:rPr lang="da-DK"/>
              <a:t>LinkedIn (krav for B2B)</a:t>
            </a:r>
          </a:p>
          <a:p>
            <a:r>
              <a:rPr lang="da-DK" err="1">
                <a:solidFill>
                  <a:schemeClr val="bg1">
                    <a:lumMod val="85000"/>
                  </a:schemeClr>
                </a:solidFill>
              </a:rPr>
              <a:t>Youtube</a:t>
            </a:r>
            <a:endParaRPr lang="da-DK">
              <a:solidFill>
                <a:schemeClr val="bg1">
                  <a:lumMod val="85000"/>
                </a:schemeClr>
              </a:solidFill>
            </a:endParaRPr>
          </a:p>
          <a:p>
            <a:r>
              <a:rPr lang="da-DK">
                <a:solidFill>
                  <a:schemeClr val="bg1">
                    <a:lumMod val="85000"/>
                  </a:schemeClr>
                </a:solidFill>
              </a:rPr>
              <a:t>Google Ads</a:t>
            </a:r>
          </a:p>
          <a:p>
            <a:r>
              <a:rPr lang="da-DK">
                <a:solidFill>
                  <a:schemeClr val="bg1">
                    <a:lumMod val="85000"/>
                  </a:schemeClr>
                </a:solidFill>
              </a:rPr>
              <a:t>Email</a:t>
            </a:r>
          </a:p>
          <a:p>
            <a:endParaRPr lang="da-DK"/>
          </a:p>
        </p:txBody>
      </p:sp>
      <p:pic>
        <p:nvPicPr>
          <p:cNvPr id="4" name="Billede 3">
            <a:extLst>
              <a:ext uri="{FF2B5EF4-FFF2-40B4-BE49-F238E27FC236}">
                <a16:creationId xmlns:a16="http://schemas.microsoft.com/office/drawing/2014/main" id="{DE042AE5-58DC-D288-4B56-44748616283A}"/>
              </a:ext>
            </a:extLst>
          </p:cNvPr>
          <p:cNvPicPr>
            <a:picLocks noChangeAspect="1"/>
          </p:cNvPicPr>
          <p:nvPr/>
        </p:nvPicPr>
        <p:blipFill rotWithShape="1">
          <a:blip r:embed="rId9"/>
          <a:srcRect l="7552" t="8667" r="18788" b="86529"/>
          <a:stretch/>
        </p:blipFill>
        <p:spPr>
          <a:xfrm>
            <a:off x="2491507" y="6007227"/>
            <a:ext cx="8083776" cy="375366"/>
          </a:xfrm>
          <a:prstGeom prst="rect">
            <a:avLst/>
          </a:prstGeom>
        </p:spPr>
      </p:pic>
      <p:pic>
        <p:nvPicPr>
          <p:cNvPr id="5" name="Billede 4">
            <a:extLst>
              <a:ext uri="{FF2B5EF4-FFF2-40B4-BE49-F238E27FC236}">
                <a16:creationId xmlns:a16="http://schemas.microsoft.com/office/drawing/2014/main" id="{8FDC2733-9DBD-112F-3747-CE2FF0C76D09}"/>
              </a:ext>
            </a:extLst>
          </p:cNvPr>
          <p:cNvPicPr>
            <a:picLocks noChangeAspect="1"/>
          </p:cNvPicPr>
          <p:nvPr/>
        </p:nvPicPr>
        <p:blipFill rotWithShape="1">
          <a:blip r:embed="rId9"/>
          <a:srcRect l="86465" t="41555" r="2052" b="36309"/>
          <a:stretch/>
        </p:blipFill>
        <p:spPr>
          <a:xfrm>
            <a:off x="10575283" y="4653228"/>
            <a:ext cx="1260157" cy="1729365"/>
          </a:xfrm>
          <a:prstGeom prst="rect">
            <a:avLst/>
          </a:prstGeom>
        </p:spPr>
      </p:pic>
    </p:spTree>
    <p:extLst>
      <p:ext uri="{BB962C8B-B14F-4D97-AF65-F5344CB8AC3E}">
        <p14:creationId xmlns:p14="http://schemas.microsoft.com/office/powerpoint/2010/main" val="1313422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6E409D0-3F0B-30F0-71B8-353DE50C8779}"/>
              </a:ext>
            </a:extLst>
          </p:cNvPr>
          <p:cNvSpPr>
            <a:spLocks noGrp="1"/>
          </p:cNvSpPr>
          <p:nvPr>
            <p:ph type="title"/>
          </p:nvPr>
        </p:nvSpPr>
        <p:spPr/>
        <p:txBody>
          <a:bodyPr/>
          <a:lstStyle/>
          <a:p>
            <a:r>
              <a:rPr lang="da-DK"/>
              <a:t>LinkedIn – primær anvendelse</a:t>
            </a:r>
          </a:p>
        </p:txBody>
      </p:sp>
      <p:pic>
        <p:nvPicPr>
          <p:cNvPr id="5" name="Pladsholder til indhold 4">
            <a:extLst>
              <a:ext uri="{FF2B5EF4-FFF2-40B4-BE49-F238E27FC236}">
                <a16:creationId xmlns:a16="http://schemas.microsoft.com/office/drawing/2014/main" id="{EF2ABF9F-1D23-C34F-D272-7C7CD2210C29}"/>
              </a:ext>
            </a:extLst>
          </p:cNvPr>
          <p:cNvPicPr>
            <a:picLocks noGrp="1" noChangeAspect="1"/>
          </p:cNvPicPr>
          <p:nvPr>
            <p:ph idx="1"/>
          </p:nvPr>
        </p:nvPicPr>
        <p:blipFill>
          <a:blip r:embed="rId2"/>
          <a:stretch>
            <a:fillRect/>
          </a:stretch>
        </p:blipFill>
        <p:spPr>
          <a:xfrm>
            <a:off x="1497128" y="1383228"/>
            <a:ext cx="9059084" cy="5091176"/>
          </a:xfrm>
        </p:spPr>
      </p:pic>
    </p:spTree>
    <p:extLst>
      <p:ext uri="{BB962C8B-B14F-4D97-AF65-F5344CB8AC3E}">
        <p14:creationId xmlns:p14="http://schemas.microsoft.com/office/powerpoint/2010/main" val="245495695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45BEC2E-D4B6-689E-0C9E-79F76DFAF425}"/>
              </a:ext>
            </a:extLst>
          </p:cNvPr>
          <p:cNvSpPr>
            <a:spLocks noGrp="1"/>
          </p:cNvSpPr>
          <p:nvPr>
            <p:ph type="title"/>
          </p:nvPr>
        </p:nvSpPr>
        <p:spPr/>
        <p:txBody>
          <a:bodyPr/>
          <a:lstStyle/>
          <a:p>
            <a:r>
              <a:rPr lang="da-DK"/>
              <a:t>Annoncetyper</a:t>
            </a:r>
          </a:p>
        </p:txBody>
      </p:sp>
      <p:pic>
        <p:nvPicPr>
          <p:cNvPr id="5" name="Pladsholder til indhold 4">
            <a:extLst>
              <a:ext uri="{FF2B5EF4-FFF2-40B4-BE49-F238E27FC236}">
                <a16:creationId xmlns:a16="http://schemas.microsoft.com/office/drawing/2014/main" id="{5A2A1821-079D-20CC-63C6-FCA9BFFFD123}"/>
              </a:ext>
            </a:extLst>
          </p:cNvPr>
          <p:cNvPicPr>
            <a:picLocks noGrp="1" noChangeAspect="1"/>
          </p:cNvPicPr>
          <p:nvPr>
            <p:ph idx="1"/>
          </p:nvPr>
        </p:nvPicPr>
        <p:blipFill>
          <a:blip r:embed="rId2"/>
          <a:stretch>
            <a:fillRect/>
          </a:stretch>
        </p:blipFill>
        <p:spPr>
          <a:xfrm>
            <a:off x="905753" y="1515203"/>
            <a:ext cx="9519636" cy="1463059"/>
          </a:xfrm>
        </p:spPr>
      </p:pic>
      <p:pic>
        <p:nvPicPr>
          <p:cNvPr id="11" name="Billede 10">
            <a:extLst>
              <a:ext uri="{FF2B5EF4-FFF2-40B4-BE49-F238E27FC236}">
                <a16:creationId xmlns:a16="http://schemas.microsoft.com/office/drawing/2014/main" id="{CF0C715B-F897-6723-4A86-4205EDA17EC9}"/>
              </a:ext>
            </a:extLst>
          </p:cNvPr>
          <p:cNvPicPr>
            <a:picLocks noChangeAspect="1"/>
          </p:cNvPicPr>
          <p:nvPr/>
        </p:nvPicPr>
        <p:blipFill>
          <a:blip r:embed="rId3"/>
          <a:stretch>
            <a:fillRect/>
          </a:stretch>
        </p:blipFill>
        <p:spPr>
          <a:xfrm>
            <a:off x="1306969" y="3107652"/>
            <a:ext cx="3725686" cy="3348279"/>
          </a:xfrm>
          <a:prstGeom prst="rect">
            <a:avLst/>
          </a:prstGeom>
        </p:spPr>
      </p:pic>
      <p:pic>
        <p:nvPicPr>
          <p:cNvPr id="4" name="Billede 3">
            <a:extLst>
              <a:ext uri="{FF2B5EF4-FFF2-40B4-BE49-F238E27FC236}">
                <a16:creationId xmlns:a16="http://schemas.microsoft.com/office/drawing/2014/main" id="{CE8F4A5E-F6C3-C9C7-0AB3-70B0D5A9CEC7}"/>
              </a:ext>
            </a:extLst>
          </p:cNvPr>
          <p:cNvPicPr>
            <a:picLocks noChangeAspect="1"/>
          </p:cNvPicPr>
          <p:nvPr/>
        </p:nvPicPr>
        <p:blipFill>
          <a:blip r:embed="rId4"/>
          <a:stretch>
            <a:fillRect/>
          </a:stretch>
        </p:blipFill>
        <p:spPr>
          <a:xfrm>
            <a:off x="5248717" y="3107652"/>
            <a:ext cx="3054853" cy="2523154"/>
          </a:xfrm>
          <a:prstGeom prst="rect">
            <a:avLst/>
          </a:prstGeom>
        </p:spPr>
      </p:pic>
      <p:pic>
        <p:nvPicPr>
          <p:cNvPr id="8" name="Billede 7">
            <a:extLst>
              <a:ext uri="{FF2B5EF4-FFF2-40B4-BE49-F238E27FC236}">
                <a16:creationId xmlns:a16="http://schemas.microsoft.com/office/drawing/2014/main" id="{A916BBEE-411B-441E-1DBE-4BCA4CFD4B57}"/>
              </a:ext>
            </a:extLst>
          </p:cNvPr>
          <p:cNvPicPr>
            <a:picLocks noChangeAspect="1"/>
          </p:cNvPicPr>
          <p:nvPr/>
        </p:nvPicPr>
        <p:blipFill>
          <a:blip r:embed="rId5"/>
          <a:stretch>
            <a:fillRect/>
          </a:stretch>
        </p:blipFill>
        <p:spPr>
          <a:xfrm>
            <a:off x="8083150" y="3918378"/>
            <a:ext cx="2952750" cy="2495550"/>
          </a:xfrm>
          <a:prstGeom prst="rect">
            <a:avLst/>
          </a:prstGeom>
        </p:spPr>
      </p:pic>
    </p:spTree>
    <p:extLst>
      <p:ext uri="{BB962C8B-B14F-4D97-AF65-F5344CB8AC3E}">
        <p14:creationId xmlns:p14="http://schemas.microsoft.com/office/powerpoint/2010/main" val="414368127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75616DB-F252-3F9C-DBE8-FA250DEB2030}"/>
              </a:ext>
            </a:extLst>
          </p:cNvPr>
          <p:cNvSpPr>
            <a:spLocks noGrp="1"/>
          </p:cNvSpPr>
          <p:nvPr>
            <p:ph type="title"/>
          </p:nvPr>
        </p:nvSpPr>
        <p:spPr/>
        <p:txBody>
          <a:bodyPr/>
          <a:lstStyle/>
          <a:p>
            <a:r>
              <a:rPr lang="da-DK" err="1"/>
              <a:t>Klaviyos</a:t>
            </a:r>
            <a:r>
              <a:rPr lang="da-DK"/>
              <a:t> karruselannonce</a:t>
            </a:r>
          </a:p>
        </p:txBody>
      </p:sp>
      <p:pic>
        <p:nvPicPr>
          <p:cNvPr id="9" name="Billede 8">
            <a:extLst>
              <a:ext uri="{FF2B5EF4-FFF2-40B4-BE49-F238E27FC236}">
                <a16:creationId xmlns:a16="http://schemas.microsoft.com/office/drawing/2014/main" id="{06D96B93-DDDD-6B1A-DAA3-DE8807A16A69}"/>
              </a:ext>
            </a:extLst>
          </p:cNvPr>
          <p:cNvPicPr>
            <a:picLocks noChangeAspect="1"/>
          </p:cNvPicPr>
          <p:nvPr/>
        </p:nvPicPr>
        <p:blipFill rotWithShape="1">
          <a:blip r:embed="rId2">
            <a:extLst>
              <a:ext uri="{28A0092B-C50C-407E-A947-70E740481C1C}">
                <a14:useLocalDpi xmlns:a14="http://schemas.microsoft.com/office/drawing/2010/main" val="0"/>
              </a:ext>
            </a:extLst>
          </a:blip>
          <a:srcRect t="40290" b="20944"/>
          <a:stretch/>
        </p:blipFill>
        <p:spPr>
          <a:xfrm>
            <a:off x="2624888" y="2348092"/>
            <a:ext cx="3167180" cy="2658629"/>
          </a:xfrm>
          <a:prstGeom prst="rect">
            <a:avLst/>
          </a:prstGeom>
        </p:spPr>
      </p:pic>
      <p:pic>
        <p:nvPicPr>
          <p:cNvPr id="11" name="Billede 10">
            <a:extLst>
              <a:ext uri="{FF2B5EF4-FFF2-40B4-BE49-F238E27FC236}">
                <a16:creationId xmlns:a16="http://schemas.microsoft.com/office/drawing/2014/main" id="{D1B5325B-3C17-0F13-A8D5-E7475C661E5C}"/>
              </a:ext>
            </a:extLst>
          </p:cNvPr>
          <p:cNvPicPr>
            <a:picLocks noChangeAspect="1"/>
          </p:cNvPicPr>
          <p:nvPr/>
        </p:nvPicPr>
        <p:blipFill rotWithShape="1">
          <a:blip r:embed="rId3">
            <a:extLst>
              <a:ext uri="{28A0092B-C50C-407E-A947-70E740481C1C}">
                <a14:useLocalDpi xmlns:a14="http://schemas.microsoft.com/office/drawing/2010/main" val="0"/>
              </a:ext>
            </a:extLst>
          </a:blip>
          <a:srcRect t="40314" b="20943"/>
          <a:stretch/>
        </p:blipFill>
        <p:spPr>
          <a:xfrm>
            <a:off x="4872314" y="2349785"/>
            <a:ext cx="3167180" cy="2656936"/>
          </a:xfrm>
          <a:prstGeom prst="rect">
            <a:avLst/>
          </a:prstGeom>
        </p:spPr>
      </p:pic>
      <p:pic>
        <p:nvPicPr>
          <p:cNvPr id="15" name="Pladsholder til indhold 14">
            <a:extLst>
              <a:ext uri="{FF2B5EF4-FFF2-40B4-BE49-F238E27FC236}">
                <a16:creationId xmlns:a16="http://schemas.microsoft.com/office/drawing/2014/main" id="{854235EF-EB94-2C2F-931E-A66329BD3169}"/>
              </a:ext>
            </a:extLst>
          </p:cNvPr>
          <p:cNvPicPr>
            <a:picLocks noGrp="1" noChangeAspect="1"/>
          </p:cNvPicPr>
          <p:nvPr>
            <p:ph idx="1"/>
          </p:nvPr>
        </p:nvPicPr>
        <p:blipFill rotWithShape="1">
          <a:blip r:embed="rId4">
            <a:extLst>
              <a:ext uri="{28A0092B-C50C-407E-A947-70E740481C1C}">
                <a14:useLocalDpi xmlns:a14="http://schemas.microsoft.com/office/drawing/2010/main" val="0"/>
              </a:ext>
            </a:extLst>
          </a:blip>
          <a:srcRect t="40265" b="20993"/>
          <a:stretch/>
        </p:blipFill>
        <p:spPr>
          <a:xfrm>
            <a:off x="7114612" y="2348091"/>
            <a:ext cx="3167180" cy="2656937"/>
          </a:xfrm>
        </p:spPr>
      </p:pic>
      <p:pic>
        <p:nvPicPr>
          <p:cNvPr id="17" name="Billede 16">
            <a:extLst>
              <a:ext uri="{FF2B5EF4-FFF2-40B4-BE49-F238E27FC236}">
                <a16:creationId xmlns:a16="http://schemas.microsoft.com/office/drawing/2014/main" id="{A95E9946-A93E-751B-CB70-40C40F4086E7}"/>
              </a:ext>
            </a:extLst>
          </p:cNvPr>
          <p:cNvPicPr>
            <a:picLocks noChangeAspect="1"/>
          </p:cNvPicPr>
          <p:nvPr/>
        </p:nvPicPr>
        <p:blipFill rotWithShape="1">
          <a:blip r:embed="rId5">
            <a:extLst>
              <a:ext uri="{28A0092B-C50C-407E-A947-70E740481C1C}">
                <a14:useLocalDpi xmlns:a14="http://schemas.microsoft.com/office/drawing/2010/main" val="0"/>
              </a:ext>
            </a:extLst>
          </a:blip>
          <a:srcRect t="28317"/>
          <a:stretch/>
        </p:blipFill>
        <p:spPr>
          <a:xfrm>
            <a:off x="826749" y="1526998"/>
            <a:ext cx="3167180" cy="4916022"/>
          </a:xfrm>
          <a:prstGeom prst="rect">
            <a:avLst/>
          </a:prstGeom>
        </p:spPr>
      </p:pic>
      <p:pic>
        <p:nvPicPr>
          <p:cNvPr id="19" name="Billede 18">
            <a:extLst>
              <a:ext uri="{FF2B5EF4-FFF2-40B4-BE49-F238E27FC236}">
                <a16:creationId xmlns:a16="http://schemas.microsoft.com/office/drawing/2014/main" id="{A914823F-638F-D396-D7F4-48A710D42F8B}"/>
              </a:ext>
            </a:extLst>
          </p:cNvPr>
          <p:cNvPicPr>
            <a:picLocks noChangeAspect="1"/>
          </p:cNvPicPr>
          <p:nvPr/>
        </p:nvPicPr>
        <p:blipFill rotWithShape="1">
          <a:blip r:embed="rId6">
            <a:extLst>
              <a:ext uri="{28A0092B-C50C-407E-A947-70E740481C1C}">
                <a14:useLocalDpi xmlns:a14="http://schemas.microsoft.com/office/drawing/2010/main" val="0"/>
              </a:ext>
            </a:extLst>
          </a:blip>
          <a:srcRect t="40290" b="20968"/>
          <a:stretch/>
        </p:blipFill>
        <p:spPr>
          <a:xfrm>
            <a:off x="8915625" y="2348091"/>
            <a:ext cx="3167180" cy="2656936"/>
          </a:xfrm>
          <a:prstGeom prst="rect">
            <a:avLst/>
          </a:prstGeom>
        </p:spPr>
      </p:pic>
    </p:spTree>
    <p:extLst>
      <p:ext uri="{BB962C8B-B14F-4D97-AF65-F5344CB8AC3E}">
        <p14:creationId xmlns:p14="http://schemas.microsoft.com/office/powerpoint/2010/main" val="23449340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8C03BB8-91F2-3787-8807-0E4A3236D4B8}"/>
              </a:ext>
            </a:extLst>
          </p:cNvPr>
          <p:cNvSpPr>
            <a:spLocks noGrp="1"/>
          </p:cNvSpPr>
          <p:nvPr>
            <p:ph type="title"/>
          </p:nvPr>
        </p:nvSpPr>
        <p:spPr/>
        <p:txBody>
          <a:bodyPr/>
          <a:lstStyle/>
          <a:p>
            <a:r>
              <a:rPr lang="da-DK"/>
              <a:t>Brugen af internettet</a:t>
            </a:r>
          </a:p>
        </p:txBody>
      </p:sp>
      <p:sp>
        <p:nvSpPr>
          <p:cNvPr id="3" name="Pladsholder til indhold 2">
            <a:extLst>
              <a:ext uri="{FF2B5EF4-FFF2-40B4-BE49-F238E27FC236}">
                <a16:creationId xmlns:a16="http://schemas.microsoft.com/office/drawing/2014/main" id="{BD498BBB-E840-54AA-D691-26C33ADE8909}"/>
              </a:ext>
            </a:extLst>
          </p:cNvPr>
          <p:cNvSpPr>
            <a:spLocks noGrp="1"/>
          </p:cNvSpPr>
          <p:nvPr>
            <p:ph idx="1"/>
          </p:nvPr>
        </p:nvSpPr>
        <p:spPr>
          <a:xfrm>
            <a:off x="838200" y="1825625"/>
            <a:ext cx="5059261" cy="4351338"/>
          </a:xfrm>
        </p:spPr>
        <p:txBody>
          <a:bodyPr>
            <a:normAutofit/>
          </a:bodyPr>
          <a:lstStyle/>
          <a:p>
            <a:r>
              <a:rPr lang="da-DK" sz="2000" b="0" i="0" u="none" strike="noStrike" baseline="0">
                <a:solidFill>
                  <a:srgbClr val="000000"/>
                </a:solidFill>
                <a:latin typeface="Access Book"/>
              </a:rPr>
              <a:t>93 % af dem, der har adgang til internettet i hjemmet, brugte internettet dagligt eller næsten dagligt i 2020. Det er en stigning fra 79 % i 2012 </a:t>
            </a:r>
          </a:p>
          <a:p>
            <a:endParaRPr lang="da-DK" sz="2000" b="0" i="0" u="none" strike="noStrike" baseline="0">
              <a:latin typeface="Access Book"/>
            </a:endParaRPr>
          </a:p>
          <a:p>
            <a:r>
              <a:rPr lang="da-DK" sz="2000" b="0" i="0" u="none" strike="noStrike" baseline="0">
                <a:solidFill>
                  <a:srgbClr val="000000"/>
                </a:solidFill>
                <a:latin typeface="Access Book"/>
              </a:rPr>
              <a:t>Blandt de 55-70-årige har der været en stigning fra 66 % i 2012 til 91 % i 2020. Det er en stigning på 25 procentpoint </a:t>
            </a:r>
          </a:p>
          <a:p>
            <a:endParaRPr lang="da-DK" sz="2000" b="0" i="0" u="none" strike="noStrike" baseline="0">
              <a:solidFill>
                <a:srgbClr val="000000"/>
              </a:solidFill>
              <a:latin typeface="Access Book"/>
            </a:endParaRPr>
          </a:p>
          <a:p>
            <a:r>
              <a:rPr lang="da-DK" sz="2000" b="0" i="0" u="none" strike="noStrike" baseline="0">
                <a:solidFill>
                  <a:srgbClr val="000000"/>
                </a:solidFill>
                <a:latin typeface="Access Book"/>
              </a:rPr>
              <a:t>I aldersgruppen 71 år og derover er andelen næsten fordoblet i perioden: Fra 45 % i 2012 til 83 % i 2020. </a:t>
            </a:r>
          </a:p>
        </p:txBody>
      </p:sp>
      <p:pic>
        <p:nvPicPr>
          <p:cNvPr id="5" name="Billede 4">
            <a:extLst>
              <a:ext uri="{FF2B5EF4-FFF2-40B4-BE49-F238E27FC236}">
                <a16:creationId xmlns:a16="http://schemas.microsoft.com/office/drawing/2014/main" id="{AC3548EA-50D7-AE7F-F0F4-D04B772F2313}"/>
              </a:ext>
            </a:extLst>
          </p:cNvPr>
          <p:cNvPicPr>
            <a:picLocks noChangeAspect="1"/>
          </p:cNvPicPr>
          <p:nvPr/>
        </p:nvPicPr>
        <p:blipFill>
          <a:blip r:embed="rId3"/>
          <a:stretch>
            <a:fillRect/>
          </a:stretch>
        </p:blipFill>
        <p:spPr>
          <a:xfrm>
            <a:off x="6364382" y="1371109"/>
            <a:ext cx="5702269" cy="5045997"/>
          </a:xfrm>
          <a:prstGeom prst="rect">
            <a:avLst/>
          </a:prstGeom>
        </p:spPr>
      </p:pic>
      <p:sp>
        <p:nvSpPr>
          <p:cNvPr id="6" name="Tekstfelt 5">
            <a:extLst>
              <a:ext uri="{FF2B5EF4-FFF2-40B4-BE49-F238E27FC236}">
                <a16:creationId xmlns:a16="http://schemas.microsoft.com/office/drawing/2014/main" id="{76F68DD2-1365-36CF-B4B5-B2B4658B313E}"/>
              </a:ext>
            </a:extLst>
          </p:cNvPr>
          <p:cNvSpPr txBox="1"/>
          <p:nvPr/>
        </p:nvSpPr>
        <p:spPr>
          <a:xfrm>
            <a:off x="699247" y="6652244"/>
            <a:ext cx="3693459" cy="230832"/>
          </a:xfrm>
          <a:prstGeom prst="rect">
            <a:avLst/>
          </a:prstGeom>
          <a:noFill/>
        </p:spPr>
        <p:txBody>
          <a:bodyPr wrap="square" rtlCol="0">
            <a:spAutoFit/>
          </a:bodyPr>
          <a:lstStyle/>
          <a:p>
            <a:r>
              <a:rPr lang="da-DK" sz="900">
                <a:hlinkClick r:id="rId4"/>
              </a:rPr>
              <a:t>https://mediernesudvikling.kum.dk/2021/internetbrug-og-sociale-medier/</a:t>
            </a:r>
            <a:endParaRPr lang="da-DK" sz="900"/>
          </a:p>
        </p:txBody>
      </p:sp>
      <p:pic>
        <p:nvPicPr>
          <p:cNvPr id="7" name="Billede 6">
            <a:extLst>
              <a:ext uri="{FF2B5EF4-FFF2-40B4-BE49-F238E27FC236}">
                <a16:creationId xmlns:a16="http://schemas.microsoft.com/office/drawing/2014/main" id="{53202CE1-154B-48D2-FE96-B345D773F0CF}"/>
              </a:ext>
            </a:extLst>
          </p:cNvPr>
          <p:cNvPicPr>
            <a:picLocks noChangeAspect="1"/>
          </p:cNvPicPr>
          <p:nvPr/>
        </p:nvPicPr>
        <p:blipFill>
          <a:blip r:embed="rId5"/>
          <a:stretch>
            <a:fillRect/>
          </a:stretch>
        </p:blipFill>
        <p:spPr>
          <a:xfrm>
            <a:off x="808755" y="6099451"/>
            <a:ext cx="1152525" cy="590550"/>
          </a:xfrm>
          <a:prstGeom prst="rect">
            <a:avLst/>
          </a:prstGeom>
        </p:spPr>
      </p:pic>
      <p:sp>
        <p:nvSpPr>
          <p:cNvPr id="4" name="Rektangel 3">
            <a:extLst>
              <a:ext uri="{FF2B5EF4-FFF2-40B4-BE49-F238E27FC236}">
                <a16:creationId xmlns:a16="http://schemas.microsoft.com/office/drawing/2014/main" id="{E8879E54-11A7-8AE0-CA29-16CE95B87222}"/>
              </a:ext>
            </a:extLst>
          </p:cNvPr>
          <p:cNvSpPr/>
          <p:nvPr/>
        </p:nvSpPr>
        <p:spPr>
          <a:xfrm>
            <a:off x="10477532" y="3933581"/>
            <a:ext cx="1428141" cy="240632"/>
          </a:xfrm>
          <a:custGeom>
            <a:avLst/>
            <a:gdLst>
              <a:gd name="connsiteX0" fmla="*/ 0 w 1428141"/>
              <a:gd name="connsiteY0" fmla="*/ 0 h 240632"/>
              <a:gd name="connsiteX1" fmla="*/ 447484 w 1428141"/>
              <a:gd name="connsiteY1" fmla="*/ 0 h 240632"/>
              <a:gd name="connsiteX2" fmla="*/ 894968 w 1428141"/>
              <a:gd name="connsiteY2" fmla="*/ 0 h 240632"/>
              <a:gd name="connsiteX3" fmla="*/ 1428141 w 1428141"/>
              <a:gd name="connsiteY3" fmla="*/ 0 h 240632"/>
              <a:gd name="connsiteX4" fmla="*/ 1428141 w 1428141"/>
              <a:gd name="connsiteY4" fmla="*/ 240632 h 240632"/>
              <a:gd name="connsiteX5" fmla="*/ 966375 w 1428141"/>
              <a:gd name="connsiteY5" fmla="*/ 240632 h 240632"/>
              <a:gd name="connsiteX6" fmla="*/ 461766 w 1428141"/>
              <a:gd name="connsiteY6" fmla="*/ 240632 h 240632"/>
              <a:gd name="connsiteX7" fmla="*/ 0 w 1428141"/>
              <a:gd name="connsiteY7" fmla="*/ 240632 h 240632"/>
              <a:gd name="connsiteX8" fmla="*/ 0 w 1428141"/>
              <a:gd name="connsiteY8" fmla="*/ 0 h 240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8141" h="240632" extrusionOk="0">
                <a:moveTo>
                  <a:pt x="0" y="0"/>
                </a:moveTo>
                <a:cubicBezTo>
                  <a:pt x="200812" y="-11538"/>
                  <a:pt x="314891" y="-14322"/>
                  <a:pt x="447484" y="0"/>
                </a:cubicBezTo>
                <a:cubicBezTo>
                  <a:pt x="580077" y="14322"/>
                  <a:pt x="689702" y="5926"/>
                  <a:pt x="894968" y="0"/>
                </a:cubicBezTo>
                <a:cubicBezTo>
                  <a:pt x="1100234" y="-5926"/>
                  <a:pt x="1227084" y="10273"/>
                  <a:pt x="1428141" y="0"/>
                </a:cubicBezTo>
                <a:cubicBezTo>
                  <a:pt x="1438659" y="81239"/>
                  <a:pt x="1422533" y="125677"/>
                  <a:pt x="1428141" y="240632"/>
                </a:cubicBezTo>
                <a:cubicBezTo>
                  <a:pt x="1225203" y="240789"/>
                  <a:pt x="1081388" y="223550"/>
                  <a:pt x="966375" y="240632"/>
                </a:cubicBezTo>
                <a:cubicBezTo>
                  <a:pt x="851362" y="257714"/>
                  <a:pt x="598810" y="265840"/>
                  <a:pt x="461766" y="240632"/>
                </a:cubicBezTo>
                <a:cubicBezTo>
                  <a:pt x="324722" y="215424"/>
                  <a:pt x="113971" y="257618"/>
                  <a:pt x="0" y="240632"/>
                </a:cubicBezTo>
                <a:cubicBezTo>
                  <a:pt x="-2979" y="167019"/>
                  <a:pt x="3113" y="98897"/>
                  <a:pt x="0" y="0"/>
                </a:cubicBezTo>
                <a:close/>
              </a:path>
            </a:pathLst>
          </a:custGeom>
          <a:noFill/>
          <a:ln w="28575">
            <a:solidFill>
              <a:srgbClr val="FF0000"/>
            </a:solidFill>
            <a:extLst>
              <a:ext uri="{C807C97D-BFC1-408E-A445-0C87EB9F89A2}">
                <ask:lineSketchStyleProps xmlns:ask="http://schemas.microsoft.com/office/drawing/2018/sketchyshapes" sd="660426916">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8" name="Rektangel 7">
            <a:extLst>
              <a:ext uri="{FF2B5EF4-FFF2-40B4-BE49-F238E27FC236}">
                <a16:creationId xmlns:a16="http://schemas.microsoft.com/office/drawing/2014/main" id="{D856CE74-9178-49DD-90F5-4198EDBBB60C}"/>
              </a:ext>
            </a:extLst>
          </p:cNvPr>
          <p:cNvSpPr/>
          <p:nvPr/>
        </p:nvSpPr>
        <p:spPr>
          <a:xfrm rot="5400000">
            <a:off x="8212523" y="3681846"/>
            <a:ext cx="3898227" cy="469231"/>
          </a:xfrm>
          <a:custGeom>
            <a:avLst/>
            <a:gdLst>
              <a:gd name="connsiteX0" fmla="*/ 0 w 3898227"/>
              <a:gd name="connsiteY0" fmla="*/ 0 h 469231"/>
              <a:gd name="connsiteX1" fmla="*/ 571740 w 3898227"/>
              <a:gd name="connsiteY1" fmla="*/ 0 h 469231"/>
              <a:gd name="connsiteX2" fmla="*/ 1143480 w 3898227"/>
              <a:gd name="connsiteY2" fmla="*/ 0 h 469231"/>
              <a:gd name="connsiteX3" fmla="*/ 1871149 w 3898227"/>
              <a:gd name="connsiteY3" fmla="*/ 0 h 469231"/>
              <a:gd name="connsiteX4" fmla="*/ 2442889 w 3898227"/>
              <a:gd name="connsiteY4" fmla="*/ 0 h 469231"/>
              <a:gd name="connsiteX5" fmla="*/ 3131576 w 3898227"/>
              <a:gd name="connsiteY5" fmla="*/ 0 h 469231"/>
              <a:gd name="connsiteX6" fmla="*/ 3898227 w 3898227"/>
              <a:gd name="connsiteY6" fmla="*/ 0 h 469231"/>
              <a:gd name="connsiteX7" fmla="*/ 3898227 w 3898227"/>
              <a:gd name="connsiteY7" fmla="*/ 469231 h 469231"/>
              <a:gd name="connsiteX8" fmla="*/ 3209540 w 3898227"/>
              <a:gd name="connsiteY8" fmla="*/ 469231 h 469231"/>
              <a:gd name="connsiteX9" fmla="*/ 2520853 w 3898227"/>
              <a:gd name="connsiteY9" fmla="*/ 469231 h 469231"/>
              <a:gd name="connsiteX10" fmla="*/ 1910131 w 3898227"/>
              <a:gd name="connsiteY10" fmla="*/ 469231 h 469231"/>
              <a:gd name="connsiteX11" fmla="*/ 1377374 w 3898227"/>
              <a:gd name="connsiteY11" fmla="*/ 469231 h 469231"/>
              <a:gd name="connsiteX12" fmla="*/ 844616 w 3898227"/>
              <a:gd name="connsiteY12" fmla="*/ 469231 h 469231"/>
              <a:gd name="connsiteX13" fmla="*/ 0 w 3898227"/>
              <a:gd name="connsiteY13" fmla="*/ 469231 h 469231"/>
              <a:gd name="connsiteX14" fmla="*/ 0 w 3898227"/>
              <a:gd name="connsiteY14" fmla="*/ 0 h 469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98227" h="469231" extrusionOk="0">
                <a:moveTo>
                  <a:pt x="0" y="0"/>
                </a:moveTo>
                <a:cubicBezTo>
                  <a:pt x="173466" y="-14762"/>
                  <a:pt x="307349" y="-21317"/>
                  <a:pt x="571740" y="0"/>
                </a:cubicBezTo>
                <a:cubicBezTo>
                  <a:pt x="836131" y="21317"/>
                  <a:pt x="1002566" y="-5024"/>
                  <a:pt x="1143480" y="0"/>
                </a:cubicBezTo>
                <a:cubicBezTo>
                  <a:pt x="1284394" y="5024"/>
                  <a:pt x="1558138" y="13851"/>
                  <a:pt x="1871149" y="0"/>
                </a:cubicBezTo>
                <a:cubicBezTo>
                  <a:pt x="2184160" y="-13851"/>
                  <a:pt x="2260859" y="10806"/>
                  <a:pt x="2442889" y="0"/>
                </a:cubicBezTo>
                <a:cubicBezTo>
                  <a:pt x="2624919" y="-10806"/>
                  <a:pt x="2837938" y="21673"/>
                  <a:pt x="3131576" y="0"/>
                </a:cubicBezTo>
                <a:cubicBezTo>
                  <a:pt x="3425214" y="-21673"/>
                  <a:pt x="3734341" y="-17733"/>
                  <a:pt x="3898227" y="0"/>
                </a:cubicBezTo>
                <a:cubicBezTo>
                  <a:pt x="3914897" y="211902"/>
                  <a:pt x="3879980" y="287138"/>
                  <a:pt x="3898227" y="469231"/>
                </a:cubicBezTo>
                <a:cubicBezTo>
                  <a:pt x="3659313" y="439582"/>
                  <a:pt x="3448963" y="484381"/>
                  <a:pt x="3209540" y="469231"/>
                </a:cubicBezTo>
                <a:cubicBezTo>
                  <a:pt x="2970117" y="454081"/>
                  <a:pt x="2707569" y="482397"/>
                  <a:pt x="2520853" y="469231"/>
                </a:cubicBezTo>
                <a:cubicBezTo>
                  <a:pt x="2334137" y="456065"/>
                  <a:pt x="2150207" y="475910"/>
                  <a:pt x="1910131" y="469231"/>
                </a:cubicBezTo>
                <a:cubicBezTo>
                  <a:pt x="1670055" y="462552"/>
                  <a:pt x="1613200" y="455560"/>
                  <a:pt x="1377374" y="469231"/>
                </a:cubicBezTo>
                <a:cubicBezTo>
                  <a:pt x="1141548" y="482902"/>
                  <a:pt x="998820" y="446012"/>
                  <a:pt x="844616" y="469231"/>
                </a:cubicBezTo>
                <a:cubicBezTo>
                  <a:pt x="690412" y="492450"/>
                  <a:pt x="351554" y="448400"/>
                  <a:pt x="0" y="469231"/>
                </a:cubicBezTo>
                <a:cubicBezTo>
                  <a:pt x="6671" y="363558"/>
                  <a:pt x="-19352" y="164617"/>
                  <a:pt x="0" y="0"/>
                </a:cubicBezTo>
                <a:close/>
              </a:path>
            </a:pathLst>
          </a:custGeom>
          <a:noFill/>
          <a:ln w="28575">
            <a:solidFill>
              <a:srgbClr val="FF0000"/>
            </a:solidFill>
            <a:extLst>
              <a:ext uri="{C807C97D-BFC1-408E-A445-0C87EB9F89A2}">
                <ask:lineSketchStyleProps xmlns:ask="http://schemas.microsoft.com/office/drawing/2018/sketchyshapes" sd="660426916">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9" name="Rektangel 8">
            <a:extLst>
              <a:ext uri="{FF2B5EF4-FFF2-40B4-BE49-F238E27FC236}">
                <a16:creationId xmlns:a16="http://schemas.microsoft.com/office/drawing/2014/main" id="{2EC8E629-06FF-6BA4-86CF-58035CCF904E}"/>
              </a:ext>
            </a:extLst>
          </p:cNvPr>
          <p:cNvSpPr/>
          <p:nvPr/>
        </p:nvSpPr>
        <p:spPr>
          <a:xfrm>
            <a:off x="1105543" y="1825625"/>
            <a:ext cx="603184" cy="287922"/>
          </a:xfrm>
          <a:custGeom>
            <a:avLst/>
            <a:gdLst>
              <a:gd name="connsiteX0" fmla="*/ 0 w 603184"/>
              <a:gd name="connsiteY0" fmla="*/ 0 h 287922"/>
              <a:gd name="connsiteX1" fmla="*/ 603184 w 603184"/>
              <a:gd name="connsiteY1" fmla="*/ 0 h 287922"/>
              <a:gd name="connsiteX2" fmla="*/ 603184 w 603184"/>
              <a:gd name="connsiteY2" fmla="*/ 287922 h 287922"/>
              <a:gd name="connsiteX3" fmla="*/ 0 w 603184"/>
              <a:gd name="connsiteY3" fmla="*/ 287922 h 287922"/>
              <a:gd name="connsiteX4" fmla="*/ 0 w 603184"/>
              <a:gd name="connsiteY4" fmla="*/ 0 h 2879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3184" h="287922" extrusionOk="0">
                <a:moveTo>
                  <a:pt x="0" y="0"/>
                </a:moveTo>
                <a:cubicBezTo>
                  <a:pt x="151853" y="3905"/>
                  <a:pt x="348272" y="-17179"/>
                  <a:pt x="603184" y="0"/>
                </a:cubicBezTo>
                <a:cubicBezTo>
                  <a:pt x="590861" y="125378"/>
                  <a:pt x="617312" y="198025"/>
                  <a:pt x="603184" y="287922"/>
                </a:cubicBezTo>
                <a:cubicBezTo>
                  <a:pt x="332962" y="295236"/>
                  <a:pt x="223223" y="296578"/>
                  <a:pt x="0" y="287922"/>
                </a:cubicBezTo>
                <a:cubicBezTo>
                  <a:pt x="7065" y="229400"/>
                  <a:pt x="-4342" y="106974"/>
                  <a:pt x="0" y="0"/>
                </a:cubicBezTo>
                <a:close/>
              </a:path>
            </a:pathLst>
          </a:custGeom>
          <a:noFill/>
          <a:ln w="28575">
            <a:solidFill>
              <a:srgbClr val="FF0000"/>
            </a:solidFill>
            <a:extLst>
              <a:ext uri="{C807C97D-BFC1-408E-A445-0C87EB9F89A2}">
                <ask:lineSketchStyleProps xmlns:ask="http://schemas.microsoft.com/office/drawing/2018/sketchyshapes" sd="660426916">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Tree>
    <p:extLst>
      <p:ext uri="{BB962C8B-B14F-4D97-AF65-F5344CB8AC3E}">
        <p14:creationId xmlns:p14="http://schemas.microsoft.com/office/powerpoint/2010/main" val="1407435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53" presetClass="entr" presetSubtype="16" fill="hold" grpId="0" nodeType="afterEffect">
                                  <p:stCondLst>
                                    <p:cond delay="200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3000"/>
                            </p:stCondLst>
                            <p:childTnLst>
                              <p:par>
                                <p:cTn id="17" presetID="53" presetClass="entr" presetSubtype="16" fill="hold" grpId="0" nodeType="afterEffect">
                                  <p:stCondLst>
                                    <p:cond delay="100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2F5BAF6-786A-9911-DE3B-12575D479412}"/>
              </a:ext>
            </a:extLst>
          </p:cNvPr>
          <p:cNvSpPr>
            <a:spLocks noGrp="1"/>
          </p:cNvSpPr>
          <p:nvPr>
            <p:ph type="title"/>
          </p:nvPr>
        </p:nvSpPr>
        <p:spPr/>
        <p:txBody>
          <a:bodyPr/>
          <a:lstStyle/>
          <a:p>
            <a:r>
              <a:rPr lang="da-DK"/>
              <a:t>Gode eksempler</a:t>
            </a:r>
          </a:p>
        </p:txBody>
      </p:sp>
      <p:pic>
        <p:nvPicPr>
          <p:cNvPr id="5" name="Pladsholder til indhold 4" descr="Et billede, der indeholder tekst&#10;&#10;Automatisk genereret beskrivelse">
            <a:extLst>
              <a:ext uri="{FF2B5EF4-FFF2-40B4-BE49-F238E27FC236}">
                <a16:creationId xmlns:a16="http://schemas.microsoft.com/office/drawing/2014/main" id="{32FF7733-7E10-D81A-7850-27D52118D05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1566142"/>
            <a:ext cx="3909291" cy="4330816"/>
          </a:xfrm>
        </p:spPr>
      </p:pic>
      <p:pic>
        <p:nvPicPr>
          <p:cNvPr id="7" name="Billede 6" descr="Et billede, der indeholder tekst, indendørs, skærmbillede&#10;&#10;Automatisk genereret beskrivelse">
            <a:extLst>
              <a:ext uri="{FF2B5EF4-FFF2-40B4-BE49-F238E27FC236}">
                <a16:creationId xmlns:a16="http://schemas.microsoft.com/office/drawing/2014/main" id="{BF4CDF8E-D2B7-3C0B-9296-22135EBED1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05379" y="2779117"/>
            <a:ext cx="5748421" cy="1656492"/>
          </a:xfrm>
          <a:prstGeom prst="rect">
            <a:avLst/>
          </a:prstGeom>
          <a:effectLst>
            <a:outerShdw blurRad="50800" dist="38100" dir="2700000" algn="tl" rotWithShape="0">
              <a:prstClr val="black">
                <a:alpha val="40000"/>
              </a:prstClr>
            </a:outerShdw>
          </a:effectLst>
        </p:spPr>
      </p:pic>
      <p:sp>
        <p:nvSpPr>
          <p:cNvPr id="11" name="Tekstfelt 10">
            <a:extLst>
              <a:ext uri="{FF2B5EF4-FFF2-40B4-BE49-F238E27FC236}">
                <a16:creationId xmlns:a16="http://schemas.microsoft.com/office/drawing/2014/main" id="{201BEF59-A01F-7D83-AC83-702134F420AF}"/>
              </a:ext>
            </a:extLst>
          </p:cNvPr>
          <p:cNvSpPr txBox="1"/>
          <p:nvPr/>
        </p:nvSpPr>
        <p:spPr>
          <a:xfrm>
            <a:off x="764309" y="5960709"/>
            <a:ext cx="3448284" cy="261610"/>
          </a:xfrm>
          <a:prstGeom prst="rect">
            <a:avLst/>
          </a:prstGeom>
          <a:noFill/>
        </p:spPr>
        <p:txBody>
          <a:bodyPr wrap="square">
            <a:spAutoFit/>
          </a:bodyPr>
          <a:lstStyle/>
          <a:p>
            <a:r>
              <a:rPr lang="da-DK" sz="1100">
                <a:hlinkClick r:id="rId4"/>
              </a:rPr>
              <a:t>https://later.com/blog/linkedin-ads-examples/</a:t>
            </a:r>
            <a:endParaRPr lang="da-DK" sz="1100"/>
          </a:p>
        </p:txBody>
      </p:sp>
      <p:sp>
        <p:nvSpPr>
          <p:cNvPr id="6" name="Tekstfelt 5">
            <a:extLst>
              <a:ext uri="{FF2B5EF4-FFF2-40B4-BE49-F238E27FC236}">
                <a16:creationId xmlns:a16="http://schemas.microsoft.com/office/drawing/2014/main" id="{E0CD33EC-7031-2ACD-A6D2-DF69CFC122AC}"/>
              </a:ext>
            </a:extLst>
          </p:cNvPr>
          <p:cNvSpPr txBox="1"/>
          <p:nvPr/>
        </p:nvSpPr>
        <p:spPr>
          <a:xfrm>
            <a:off x="764309" y="6267309"/>
            <a:ext cx="7007130" cy="261610"/>
          </a:xfrm>
          <a:prstGeom prst="rect">
            <a:avLst/>
          </a:prstGeom>
          <a:noFill/>
        </p:spPr>
        <p:txBody>
          <a:bodyPr wrap="square">
            <a:spAutoFit/>
          </a:bodyPr>
          <a:lstStyle/>
          <a:p>
            <a:r>
              <a:rPr lang="da-DK" sz="1100">
                <a:hlinkClick r:id="rId5"/>
              </a:rPr>
              <a:t>https://www.linkedin.com/business/marketing/blog/linkedin-ads/10-examples-of-linkedin-ads-that-totally-crushed-it</a:t>
            </a:r>
            <a:endParaRPr lang="da-DK" sz="1100"/>
          </a:p>
        </p:txBody>
      </p:sp>
    </p:spTree>
    <p:extLst>
      <p:ext uri="{BB962C8B-B14F-4D97-AF65-F5344CB8AC3E}">
        <p14:creationId xmlns:p14="http://schemas.microsoft.com/office/powerpoint/2010/main" val="389304486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2F5BAF6-786A-9911-DE3B-12575D479412}"/>
              </a:ext>
            </a:extLst>
          </p:cNvPr>
          <p:cNvSpPr>
            <a:spLocks noGrp="1"/>
          </p:cNvSpPr>
          <p:nvPr>
            <p:ph type="title"/>
          </p:nvPr>
        </p:nvSpPr>
        <p:spPr/>
        <p:txBody>
          <a:bodyPr/>
          <a:lstStyle/>
          <a:p>
            <a:r>
              <a:rPr lang="da-DK"/>
              <a:t>Gode eksempler</a:t>
            </a:r>
          </a:p>
        </p:txBody>
      </p:sp>
      <p:sp>
        <p:nvSpPr>
          <p:cNvPr id="11" name="Tekstfelt 10">
            <a:extLst>
              <a:ext uri="{FF2B5EF4-FFF2-40B4-BE49-F238E27FC236}">
                <a16:creationId xmlns:a16="http://schemas.microsoft.com/office/drawing/2014/main" id="{201BEF59-A01F-7D83-AC83-702134F420AF}"/>
              </a:ext>
            </a:extLst>
          </p:cNvPr>
          <p:cNvSpPr txBox="1"/>
          <p:nvPr/>
        </p:nvSpPr>
        <p:spPr>
          <a:xfrm>
            <a:off x="703092" y="6254496"/>
            <a:ext cx="3448284" cy="261610"/>
          </a:xfrm>
          <a:prstGeom prst="rect">
            <a:avLst/>
          </a:prstGeom>
          <a:noFill/>
        </p:spPr>
        <p:txBody>
          <a:bodyPr wrap="square">
            <a:spAutoFit/>
          </a:bodyPr>
          <a:lstStyle/>
          <a:p>
            <a:r>
              <a:rPr lang="da-DK" sz="1100">
                <a:hlinkClick r:id="rId2"/>
              </a:rPr>
              <a:t>https://later.com/blog/linkedin-ads-examples/</a:t>
            </a:r>
            <a:endParaRPr lang="da-DK" sz="1100"/>
          </a:p>
        </p:txBody>
      </p:sp>
      <p:pic>
        <p:nvPicPr>
          <p:cNvPr id="4" name="Billede 3">
            <a:extLst>
              <a:ext uri="{FF2B5EF4-FFF2-40B4-BE49-F238E27FC236}">
                <a16:creationId xmlns:a16="http://schemas.microsoft.com/office/drawing/2014/main" id="{31BB07A2-CEDB-3E57-AE9B-6538BFC04149}"/>
              </a:ext>
            </a:extLst>
          </p:cNvPr>
          <p:cNvPicPr>
            <a:picLocks noChangeAspect="1"/>
          </p:cNvPicPr>
          <p:nvPr/>
        </p:nvPicPr>
        <p:blipFill>
          <a:blip r:embed="rId3"/>
          <a:stretch>
            <a:fillRect/>
          </a:stretch>
        </p:blipFill>
        <p:spPr>
          <a:xfrm>
            <a:off x="582385" y="1543050"/>
            <a:ext cx="4589979" cy="4509170"/>
          </a:xfrm>
          <a:prstGeom prst="rect">
            <a:avLst/>
          </a:prstGeom>
        </p:spPr>
      </p:pic>
      <p:sp>
        <p:nvSpPr>
          <p:cNvPr id="6" name="Pladsholder til indhold 5">
            <a:extLst>
              <a:ext uri="{FF2B5EF4-FFF2-40B4-BE49-F238E27FC236}">
                <a16:creationId xmlns:a16="http://schemas.microsoft.com/office/drawing/2014/main" id="{F9D7F82D-87AE-0CF6-5F04-74D20D618B38}"/>
              </a:ext>
            </a:extLst>
          </p:cNvPr>
          <p:cNvSpPr>
            <a:spLocks noGrp="1"/>
          </p:cNvSpPr>
          <p:nvPr>
            <p:ph idx="1"/>
          </p:nvPr>
        </p:nvSpPr>
        <p:spPr>
          <a:xfrm>
            <a:off x="6410131" y="1912776"/>
            <a:ext cx="5495730" cy="4129250"/>
          </a:xfrm>
        </p:spPr>
        <p:txBody>
          <a:bodyPr/>
          <a:lstStyle/>
          <a:p>
            <a:r>
              <a:rPr lang="da-DK" err="1"/>
              <a:t>Salesforce</a:t>
            </a:r>
            <a:r>
              <a:rPr lang="da-DK"/>
              <a:t> er din kundedatabase</a:t>
            </a:r>
          </a:p>
          <a:p>
            <a:r>
              <a:rPr lang="da-DK"/>
              <a:t>Kend dine kunder, så kører det</a:t>
            </a:r>
          </a:p>
          <a:p>
            <a:r>
              <a:rPr lang="da-DK"/>
              <a:t>(Og så kan du i øvrigt også lave en god annonce)</a:t>
            </a:r>
          </a:p>
        </p:txBody>
      </p:sp>
    </p:spTree>
    <p:extLst>
      <p:ext uri="{BB962C8B-B14F-4D97-AF65-F5344CB8AC3E}">
        <p14:creationId xmlns:p14="http://schemas.microsoft.com/office/powerpoint/2010/main" val="134722583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53C59DE-C9DF-B98F-E77C-6752318AC199}"/>
              </a:ext>
            </a:extLst>
          </p:cNvPr>
          <p:cNvSpPr>
            <a:spLocks noGrp="1"/>
          </p:cNvSpPr>
          <p:nvPr>
            <p:ph type="title"/>
          </p:nvPr>
        </p:nvSpPr>
        <p:spPr/>
        <p:txBody>
          <a:bodyPr/>
          <a:lstStyle/>
          <a:p>
            <a:r>
              <a:rPr lang="da-DK"/>
              <a:t>Mindre gode?</a:t>
            </a:r>
          </a:p>
        </p:txBody>
      </p:sp>
      <p:sp>
        <p:nvSpPr>
          <p:cNvPr id="3" name="Pladsholder til indhold 2">
            <a:extLst>
              <a:ext uri="{FF2B5EF4-FFF2-40B4-BE49-F238E27FC236}">
                <a16:creationId xmlns:a16="http://schemas.microsoft.com/office/drawing/2014/main" id="{D78E81FA-D221-102A-1135-26358D444301}"/>
              </a:ext>
            </a:extLst>
          </p:cNvPr>
          <p:cNvSpPr>
            <a:spLocks noGrp="1"/>
          </p:cNvSpPr>
          <p:nvPr>
            <p:ph idx="1"/>
          </p:nvPr>
        </p:nvSpPr>
        <p:spPr/>
        <p:txBody>
          <a:bodyPr/>
          <a:lstStyle/>
          <a:p>
            <a:endParaRPr lang="da-DK"/>
          </a:p>
        </p:txBody>
      </p:sp>
      <p:pic>
        <p:nvPicPr>
          <p:cNvPr id="5" name="Billede 4">
            <a:extLst>
              <a:ext uri="{FF2B5EF4-FFF2-40B4-BE49-F238E27FC236}">
                <a16:creationId xmlns:a16="http://schemas.microsoft.com/office/drawing/2014/main" id="{46886A01-84BB-87BE-2132-605268FA4593}"/>
              </a:ext>
            </a:extLst>
          </p:cNvPr>
          <p:cNvPicPr>
            <a:picLocks noChangeAspect="1"/>
          </p:cNvPicPr>
          <p:nvPr/>
        </p:nvPicPr>
        <p:blipFill>
          <a:blip r:embed="rId2"/>
          <a:stretch>
            <a:fillRect/>
          </a:stretch>
        </p:blipFill>
        <p:spPr>
          <a:xfrm>
            <a:off x="838200" y="1825625"/>
            <a:ext cx="3733362" cy="4287753"/>
          </a:xfrm>
          <a:prstGeom prst="rect">
            <a:avLst/>
          </a:prstGeom>
        </p:spPr>
      </p:pic>
      <p:pic>
        <p:nvPicPr>
          <p:cNvPr id="6" name="Billede 5">
            <a:extLst>
              <a:ext uri="{FF2B5EF4-FFF2-40B4-BE49-F238E27FC236}">
                <a16:creationId xmlns:a16="http://schemas.microsoft.com/office/drawing/2014/main" id="{9E821CF5-1B90-CB7A-FEAF-AC96577844CF}"/>
              </a:ext>
            </a:extLst>
          </p:cNvPr>
          <p:cNvPicPr>
            <a:picLocks noChangeAspect="1"/>
          </p:cNvPicPr>
          <p:nvPr/>
        </p:nvPicPr>
        <p:blipFill>
          <a:blip r:embed="rId3"/>
          <a:stretch>
            <a:fillRect/>
          </a:stretch>
        </p:blipFill>
        <p:spPr>
          <a:xfrm>
            <a:off x="6387193" y="1145308"/>
            <a:ext cx="4817330" cy="5319857"/>
          </a:xfrm>
          <a:prstGeom prst="rect">
            <a:avLst/>
          </a:prstGeom>
        </p:spPr>
      </p:pic>
    </p:spTree>
    <p:extLst>
      <p:ext uri="{BB962C8B-B14F-4D97-AF65-F5344CB8AC3E}">
        <p14:creationId xmlns:p14="http://schemas.microsoft.com/office/powerpoint/2010/main" val="360626096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E31C679-A53B-2466-0E50-3DE623C6F8BB}"/>
              </a:ext>
            </a:extLst>
          </p:cNvPr>
          <p:cNvSpPr>
            <a:spLocks noGrp="1"/>
          </p:cNvSpPr>
          <p:nvPr>
            <p:ph type="title"/>
          </p:nvPr>
        </p:nvSpPr>
        <p:spPr/>
        <p:txBody>
          <a:bodyPr/>
          <a:lstStyle/>
          <a:p>
            <a:r>
              <a:rPr lang="da-DK"/>
              <a:t>Vil du vide mere?</a:t>
            </a:r>
          </a:p>
        </p:txBody>
      </p:sp>
      <p:pic>
        <p:nvPicPr>
          <p:cNvPr id="5" name="Pladsholder til indhold 4" descr="Et billede, der indeholder tekst&#10;&#10;Automatisk genereret beskrivelse">
            <a:extLst>
              <a:ext uri="{FF2B5EF4-FFF2-40B4-BE49-F238E27FC236}">
                <a16:creationId xmlns:a16="http://schemas.microsoft.com/office/drawing/2014/main" id="{2B3E480E-75DA-3046-A721-9829DE4CE8E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74192" y="2293634"/>
            <a:ext cx="4757928" cy="3739005"/>
          </a:xfrm>
        </p:spPr>
      </p:pic>
      <p:sp>
        <p:nvSpPr>
          <p:cNvPr id="7" name="Tekstfelt 6">
            <a:extLst>
              <a:ext uri="{FF2B5EF4-FFF2-40B4-BE49-F238E27FC236}">
                <a16:creationId xmlns:a16="http://schemas.microsoft.com/office/drawing/2014/main" id="{2E0C8924-FFBD-4F77-3942-0AC58F6CF182}"/>
              </a:ext>
            </a:extLst>
          </p:cNvPr>
          <p:cNvSpPr txBox="1"/>
          <p:nvPr/>
        </p:nvSpPr>
        <p:spPr>
          <a:xfrm>
            <a:off x="838200" y="6177279"/>
            <a:ext cx="9029157" cy="261610"/>
          </a:xfrm>
          <a:prstGeom prst="rect">
            <a:avLst/>
          </a:prstGeom>
          <a:noFill/>
        </p:spPr>
        <p:txBody>
          <a:bodyPr wrap="square">
            <a:spAutoFit/>
          </a:bodyPr>
          <a:lstStyle/>
          <a:p>
            <a:r>
              <a:rPr lang="da-DK" sz="1100">
                <a:hlinkClick r:id="rId3"/>
              </a:rPr>
              <a:t>https://www.novicell.com/dk/services/digital-marketing/digital-annoncering/sociale-medier/linkedin-annoncering/</a:t>
            </a:r>
            <a:endParaRPr lang="da-DK" sz="1100"/>
          </a:p>
        </p:txBody>
      </p:sp>
      <p:pic>
        <p:nvPicPr>
          <p:cNvPr id="9" name="Billede 8" descr="Et billede, der indeholder tekst&#10;&#10;Automatisk genereret beskrivelse">
            <a:extLst>
              <a:ext uri="{FF2B5EF4-FFF2-40B4-BE49-F238E27FC236}">
                <a16:creationId xmlns:a16="http://schemas.microsoft.com/office/drawing/2014/main" id="{4F47B3C8-2196-7655-4E12-1789E4AEB3B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59423" y="1683859"/>
            <a:ext cx="6038089" cy="2619700"/>
          </a:xfrm>
          <a:prstGeom prst="rect">
            <a:avLst/>
          </a:prstGeom>
        </p:spPr>
      </p:pic>
      <p:sp>
        <p:nvSpPr>
          <p:cNvPr id="11" name="Tekstfelt 10">
            <a:extLst>
              <a:ext uri="{FF2B5EF4-FFF2-40B4-BE49-F238E27FC236}">
                <a16:creationId xmlns:a16="http://schemas.microsoft.com/office/drawing/2014/main" id="{5E60DCDA-A14C-C7E5-423A-8F3C04AC3FD4}"/>
              </a:ext>
            </a:extLst>
          </p:cNvPr>
          <p:cNvSpPr txBox="1"/>
          <p:nvPr/>
        </p:nvSpPr>
        <p:spPr>
          <a:xfrm>
            <a:off x="5989320" y="4413794"/>
            <a:ext cx="6202680" cy="261610"/>
          </a:xfrm>
          <a:prstGeom prst="rect">
            <a:avLst/>
          </a:prstGeom>
          <a:noFill/>
        </p:spPr>
        <p:txBody>
          <a:bodyPr wrap="square">
            <a:spAutoFit/>
          </a:bodyPr>
          <a:lstStyle/>
          <a:p>
            <a:r>
              <a:rPr lang="da-DK" sz="1100">
                <a:hlinkClick r:id="rId5"/>
              </a:rPr>
              <a:t>https://www.socialsellingcompany.dk/alt-om-linkedin-historie-statistik-og-hvad-du-kan-bruge-linkedin-til/</a:t>
            </a:r>
            <a:endParaRPr lang="da-DK" sz="1100"/>
          </a:p>
        </p:txBody>
      </p:sp>
    </p:spTree>
    <p:extLst>
      <p:ext uri="{BB962C8B-B14F-4D97-AF65-F5344CB8AC3E}">
        <p14:creationId xmlns:p14="http://schemas.microsoft.com/office/powerpoint/2010/main" val="264418407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6960EC-6A7E-3B54-01BB-CFE0CF8B2933}"/>
              </a:ext>
            </a:extLst>
          </p:cNvPr>
          <p:cNvSpPr>
            <a:spLocks noGrp="1"/>
          </p:cNvSpPr>
          <p:nvPr>
            <p:ph type="title"/>
          </p:nvPr>
        </p:nvSpPr>
        <p:spPr/>
        <p:txBody>
          <a:bodyPr/>
          <a:lstStyle/>
          <a:p>
            <a:r>
              <a:rPr lang="da-DK" err="1"/>
              <a:t>Juicy</a:t>
            </a:r>
            <a:r>
              <a:rPr lang="da-DK"/>
              <a:t> Lucy på LinkedIn</a:t>
            </a:r>
          </a:p>
        </p:txBody>
      </p:sp>
      <p:sp>
        <p:nvSpPr>
          <p:cNvPr id="3" name="Pladsholder til indhold 2">
            <a:extLst>
              <a:ext uri="{FF2B5EF4-FFF2-40B4-BE49-F238E27FC236}">
                <a16:creationId xmlns:a16="http://schemas.microsoft.com/office/drawing/2014/main" id="{6F2B29F8-94AF-E3AE-9DA4-898C54FCB5E1}"/>
              </a:ext>
            </a:extLst>
          </p:cNvPr>
          <p:cNvSpPr>
            <a:spLocks noGrp="1"/>
          </p:cNvSpPr>
          <p:nvPr>
            <p:ph idx="1"/>
          </p:nvPr>
        </p:nvSpPr>
        <p:spPr/>
        <p:txBody>
          <a:bodyPr/>
          <a:lstStyle/>
          <a:p>
            <a:endParaRPr lang="da-DK"/>
          </a:p>
        </p:txBody>
      </p:sp>
      <p:pic>
        <p:nvPicPr>
          <p:cNvPr id="5" name="Billede 4">
            <a:extLst>
              <a:ext uri="{FF2B5EF4-FFF2-40B4-BE49-F238E27FC236}">
                <a16:creationId xmlns:a16="http://schemas.microsoft.com/office/drawing/2014/main" id="{800B4349-6DB3-09AC-3999-7A956C48B6C8}"/>
              </a:ext>
            </a:extLst>
          </p:cNvPr>
          <p:cNvPicPr>
            <a:picLocks noChangeAspect="1"/>
          </p:cNvPicPr>
          <p:nvPr/>
        </p:nvPicPr>
        <p:blipFill>
          <a:blip r:embed="rId2"/>
          <a:stretch>
            <a:fillRect/>
          </a:stretch>
        </p:blipFill>
        <p:spPr>
          <a:xfrm>
            <a:off x="3577332" y="1440873"/>
            <a:ext cx="4654255" cy="5033530"/>
          </a:xfrm>
          <a:prstGeom prst="rect">
            <a:avLst/>
          </a:prstGeom>
        </p:spPr>
      </p:pic>
    </p:spTree>
    <p:extLst>
      <p:ext uri="{BB962C8B-B14F-4D97-AF65-F5344CB8AC3E}">
        <p14:creationId xmlns:p14="http://schemas.microsoft.com/office/powerpoint/2010/main" val="98277079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915"/>
        <p:cNvGrpSpPr/>
        <p:nvPr/>
      </p:nvGrpSpPr>
      <p:grpSpPr>
        <a:xfrm>
          <a:off x="0" y="0"/>
          <a:ext cx="0" cy="0"/>
          <a:chOff x="0" y="0"/>
          <a:chExt cx="0" cy="0"/>
        </a:xfrm>
      </p:grpSpPr>
      <p:pic>
        <p:nvPicPr>
          <p:cNvPr id="916" name="Google Shape;916;p167"/>
          <p:cNvPicPr preferRelativeResize="0"/>
          <p:nvPr/>
        </p:nvPicPr>
        <p:blipFill rotWithShape="1">
          <a:blip r:embed="rId3">
            <a:alphaModFix/>
          </a:blip>
          <a:srcRect/>
          <a:stretch/>
        </p:blipFill>
        <p:spPr>
          <a:xfrm>
            <a:off x="796925" y="1692101"/>
            <a:ext cx="1192603" cy="1192603"/>
          </a:xfrm>
          <a:prstGeom prst="rect">
            <a:avLst/>
          </a:prstGeom>
          <a:noFill/>
          <a:ln>
            <a:noFill/>
          </a:ln>
        </p:spPr>
      </p:pic>
      <p:pic>
        <p:nvPicPr>
          <p:cNvPr id="917" name="Google Shape;917;p167"/>
          <p:cNvPicPr preferRelativeResize="0"/>
          <p:nvPr/>
        </p:nvPicPr>
        <p:blipFill rotWithShape="1">
          <a:blip r:embed="rId4">
            <a:alphaModFix/>
          </a:blip>
          <a:srcRect/>
          <a:stretch/>
        </p:blipFill>
        <p:spPr>
          <a:xfrm>
            <a:off x="2355053" y="1692101"/>
            <a:ext cx="1192603" cy="1192603"/>
          </a:xfrm>
          <a:prstGeom prst="rect">
            <a:avLst/>
          </a:prstGeom>
          <a:noFill/>
          <a:ln>
            <a:noFill/>
          </a:ln>
        </p:spPr>
      </p:pic>
      <p:pic>
        <p:nvPicPr>
          <p:cNvPr id="918" name="Google Shape;918;p167"/>
          <p:cNvPicPr preferRelativeResize="0"/>
          <p:nvPr/>
        </p:nvPicPr>
        <p:blipFill rotWithShape="1">
          <a:blip r:embed="rId5">
            <a:alphaModFix/>
          </a:blip>
          <a:srcRect/>
          <a:stretch/>
        </p:blipFill>
        <p:spPr>
          <a:xfrm>
            <a:off x="7029437" y="1690688"/>
            <a:ext cx="1192603" cy="1192603"/>
          </a:xfrm>
          <a:prstGeom prst="rect">
            <a:avLst/>
          </a:prstGeom>
          <a:noFill/>
          <a:ln>
            <a:noFill/>
          </a:ln>
        </p:spPr>
      </p:pic>
      <p:pic>
        <p:nvPicPr>
          <p:cNvPr id="919" name="Google Shape;919;p167"/>
          <p:cNvPicPr preferRelativeResize="0"/>
          <p:nvPr/>
        </p:nvPicPr>
        <p:blipFill rotWithShape="1">
          <a:blip r:embed="rId6">
            <a:alphaModFix/>
          </a:blip>
          <a:srcRect/>
          <a:stretch/>
        </p:blipFill>
        <p:spPr>
          <a:xfrm>
            <a:off x="3913181" y="1719454"/>
            <a:ext cx="1192603" cy="1192603"/>
          </a:xfrm>
          <a:prstGeom prst="rect">
            <a:avLst/>
          </a:prstGeom>
          <a:noFill/>
          <a:ln>
            <a:noFill/>
          </a:ln>
        </p:spPr>
      </p:pic>
      <p:sp>
        <p:nvSpPr>
          <p:cNvPr id="2" name="Titel 1">
            <a:extLst>
              <a:ext uri="{FF2B5EF4-FFF2-40B4-BE49-F238E27FC236}">
                <a16:creationId xmlns:a16="http://schemas.microsoft.com/office/drawing/2014/main" id="{E42487AB-3FB2-026A-188E-A7ED3CA5464E}"/>
              </a:ext>
            </a:extLst>
          </p:cNvPr>
          <p:cNvSpPr txBox="1">
            <a:spLocks/>
          </p:cNvSpPr>
          <p:nvPr/>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a-DK">
                <a:solidFill>
                  <a:srgbClr val="2A402F"/>
                </a:solidFill>
                <a:latin typeface="Arial Black" panose="020B0A04020102020204" pitchFamily="34" charset="0"/>
              </a:rPr>
              <a:t>Vores kanaler til markedsføring</a:t>
            </a:r>
          </a:p>
        </p:txBody>
      </p:sp>
      <p:pic>
        <p:nvPicPr>
          <p:cNvPr id="1026" name="Picture 2" descr="Youtube Logo PNG Vector (EPS) Free Download">
            <a:extLst>
              <a:ext uri="{FF2B5EF4-FFF2-40B4-BE49-F238E27FC236}">
                <a16:creationId xmlns:a16="http://schemas.microsoft.com/office/drawing/2014/main" id="{B06E2AF5-BF6A-01A0-1A62-D78A101241A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71309" y="1719454"/>
            <a:ext cx="1192603" cy="119260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Email Logo - Free Vectors &amp; PSDs to Download">
            <a:extLst>
              <a:ext uri="{FF2B5EF4-FFF2-40B4-BE49-F238E27FC236}">
                <a16:creationId xmlns:a16="http://schemas.microsoft.com/office/drawing/2014/main" id="{7DA4DF29-248B-66E3-3A01-B6366D6BC429}"/>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7193" t="10848" r="6971" b="10750"/>
          <a:stretch/>
        </p:blipFill>
        <p:spPr bwMode="auto">
          <a:xfrm>
            <a:off x="8587565" y="1719157"/>
            <a:ext cx="1305701" cy="1192604"/>
          </a:xfrm>
          <a:prstGeom prst="rect">
            <a:avLst/>
          </a:prstGeom>
          <a:noFill/>
          <a:extLst>
            <a:ext uri="{909E8E84-426E-40DD-AFC4-6F175D3DCCD1}">
              <a14:hiddenFill xmlns:a14="http://schemas.microsoft.com/office/drawing/2010/main">
                <a:solidFill>
                  <a:srgbClr val="FFFFFF"/>
                </a:solidFill>
              </a14:hiddenFill>
            </a:ext>
          </a:extLst>
        </p:spPr>
      </p:pic>
      <p:sp>
        <p:nvSpPr>
          <p:cNvPr id="3" name="Pladsholder til indhold 2">
            <a:extLst>
              <a:ext uri="{FF2B5EF4-FFF2-40B4-BE49-F238E27FC236}">
                <a16:creationId xmlns:a16="http://schemas.microsoft.com/office/drawing/2014/main" id="{9B1C0B67-4942-C743-A5DB-288FF9E423F9}"/>
              </a:ext>
            </a:extLst>
          </p:cNvPr>
          <p:cNvSpPr txBox="1">
            <a:spLocks/>
          </p:cNvSpPr>
          <p:nvPr/>
        </p:nvSpPr>
        <p:spPr>
          <a:xfrm>
            <a:off x="838200" y="3536828"/>
            <a:ext cx="10515600" cy="320040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a-DK">
                <a:solidFill>
                  <a:schemeClr val="bg1">
                    <a:lumMod val="85000"/>
                  </a:schemeClr>
                </a:solidFill>
              </a:rPr>
              <a:t>Facebook (krav for B2C)</a:t>
            </a:r>
          </a:p>
          <a:p>
            <a:r>
              <a:rPr lang="da-DK">
                <a:solidFill>
                  <a:schemeClr val="bg1">
                    <a:lumMod val="85000"/>
                  </a:schemeClr>
                </a:solidFill>
              </a:rPr>
              <a:t>Instagram</a:t>
            </a:r>
          </a:p>
          <a:p>
            <a:r>
              <a:rPr lang="da-DK">
                <a:solidFill>
                  <a:schemeClr val="bg1">
                    <a:lumMod val="85000"/>
                  </a:schemeClr>
                </a:solidFill>
              </a:rPr>
              <a:t>LinkedIn (krav for B2B)</a:t>
            </a:r>
          </a:p>
          <a:p>
            <a:r>
              <a:rPr lang="da-DK" err="1"/>
              <a:t>Youtube</a:t>
            </a:r>
            <a:endParaRPr lang="da-DK"/>
          </a:p>
          <a:p>
            <a:r>
              <a:rPr lang="da-DK">
                <a:solidFill>
                  <a:schemeClr val="bg1">
                    <a:lumMod val="85000"/>
                  </a:schemeClr>
                </a:solidFill>
              </a:rPr>
              <a:t>Google Ads</a:t>
            </a:r>
          </a:p>
          <a:p>
            <a:r>
              <a:rPr lang="da-DK">
                <a:solidFill>
                  <a:schemeClr val="bg1">
                    <a:lumMod val="85000"/>
                  </a:schemeClr>
                </a:solidFill>
              </a:rPr>
              <a:t>Email</a:t>
            </a:r>
          </a:p>
          <a:p>
            <a:endParaRPr lang="da-DK"/>
          </a:p>
        </p:txBody>
      </p:sp>
      <p:pic>
        <p:nvPicPr>
          <p:cNvPr id="4" name="Billede 3">
            <a:extLst>
              <a:ext uri="{FF2B5EF4-FFF2-40B4-BE49-F238E27FC236}">
                <a16:creationId xmlns:a16="http://schemas.microsoft.com/office/drawing/2014/main" id="{E8834EA5-2020-B079-AAD7-5255F82CC922}"/>
              </a:ext>
            </a:extLst>
          </p:cNvPr>
          <p:cNvPicPr>
            <a:picLocks noChangeAspect="1"/>
          </p:cNvPicPr>
          <p:nvPr/>
        </p:nvPicPr>
        <p:blipFill rotWithShape="1">
          <a:blip r:embed="rId9"/>
          <a:srcRect l="7552" t="58699" r="18788" b="35982"/>
          <a:stretch/>
        </p:blipFill>
        <p:spPr>
          <a:xfrm>
            <a:off x="2951354" y="6016375"/>
            <a:ext cx="7621367" cy="391812"/>
          </a:xfrm>
          <a:prstGeom prst="rect">
            <a:avLst/>
          </a:prstGeom>
        </p:spPr>
      </p:pic>
      <p:pic>
        <p:nvPicPr>
          <p:cNvPr id="5" name="Billede 4">
            <a:extLst>
              <a:ext uri="{FF2B5EF4-FFF2-40B4-BE49-F238E27FC236}">
                <a16:creationId xmlns:a16="http://schemas.microsoft.com/office/drawing/2014/main" id="{788B6959-3906-AB8E-77E7-BAADB11C34A0}"/>
              </a:ext>
            </a:extLst>
          </p:cNvPr>
          <p:cNvPicPr>
            <a:picLocks noChangeAspect="1"/>
          </p:cNvPicPr>
          <p:nvPr/>
        </p:nvPicPr>
        <p:blipFill rotWithShape="1">
          <a:blip r:embed="rId9"/>
          <a:srcRect l="86465" t="41555" r="2052" b="36309"/>
          <a:stretch/>
        </p:blipFill>
        <p:spPr>
          <a:xfrm>
            <a:off x="10645812" y="4840433"/>
            <a:ext cx="1142394" cy="1567754"/>
          </a:xfrm>
          <a:prstGeom prst="rect">
            <a:avLst/>
          </a:prstGeom>
        </p:spPr>
      </p:pic>
    </p:spTree>
    <p:extLst>
      <p:ext uri="{BB962C8B-B14F-4D97-AF65-F5344CB8AC3E}">
        <p14:creationId xmlns:p14="http://schemas.microsoft.com/office/powerpoint/2010/main" val="4293213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Billede 18">
            <a:extLst>
              <a:ext uri="{FF2B5EF4-FFF2-40B4-BE49-F238E27FC236}">
                <a16:creationId xmlns:a16="http://schemas.microsoft.com/office/drawing/2014/main" id="{1EB662BE-F52A-43BA-B643-701742795813}"/>
              </a:ext>
            </a:extLst>
          </p:cNvPr>
          <p:cNvPicPr>
            <a:picLocks noChangeAspect="1"/>
          </p:cNvPicPr>
          <p:nvPr/>
        </p:nvPicPr>
        <p:blipFill>
          <a:blip r:embed="rId2"/>
          <a:stretch>
            <a:fillRect/>
          </a:stretch>
        </p:blipFill>
        <p:spPr>
          <a:xfrm>
            <a:off x="3535680" y="4095722"/>
            <a:ext cx="2767597" cy="2064102"/>
          </a:xfrm>
          <a:prstGeom prst="rect">
            <a:avLst/>
          </a:prstGeom>
        </p:spPr>
      </p:pic>
      <p:pic>
        <p:nvPicPr>
          <p:cNvPr id="17" name="Billede 16">
            <a:extLst>
              <a:ext uri="{FF2B5EF4-FFF2-40B4-BE49-F238E27FC236}">
                <a16:creationId xmlns:a16="http://schemas.microsoft.com/office/drawing/2014/main" id="{27E23114-D835-8EDB-EA03-EEC107C3925B}"/>
              </a:ext>
            </a:extLst>
          </p:cNvPr>
          <p:cNvPicPr>
            <a:picLocks noChangeAspect="1"/>
          </p:cNvPicPr>
          <p:nvPr/>
        </p:nvPicPr>
        <p:blipFill>
          <a:blip r:embed="rId3"/>
          <a:stretch>
            <a:fillRect/>
          </a:stretch>
        </p:blipFill>
        <p:spPr>
          <a:xfrm>
            <a:off x="6549437" y="365125"/>
            <a:ext cx="5283676" cy="3470266"/>
          </a:xfrm>
          <a:prstGeom prst="rect">
            <a:avLst/>
          </a:prstGeom>
        </p:spPr>
      </p:pic>
      <p:sp>
        <p:nvSpPr>
          <p:cNvPr id="2" name="Titel 1">
            <a:extLst>
              <a:ext uri="{FF2B5EF4-FFF2-40B4-BE49-F238E27FC236}">
                <a16:creationId xmlns:a16="http://schemas.microsoft.com/office/drawing/2014/main" id="{257058FF-F437-DC43-6C47-ECDECE22BB5E}"/>
              </a:ext>
            </a:extLst>
          </p:cNvPr>
          <p:cNvSpPr>
            <a:spLocks noGrp="1"/>
          </p:cNvSpPr>
          <p:nvPr>
            <p:ph type="title"/>
          </p:nvPr>
        </p:nvSpPr>
        <p:spPr/>
        <p:txBody>
          <a:bodyPr/>
          <a:lstStyle/>
          <a:p>
            <a:r>
              <a:rPr lang="da-DK"/>
              <a:t>Gode eksempler </a:t>
            </a:r>
          </a:p>
        </p:txBody>
      </p:sp>
      <p:sp>
        <p:nvSpPr>
          <p:cNvPr id="8" name="Tekstfelt 7">
            <a:extLst>
              <a:ext uri="{FF2B5EF4-FFF2-40B4-BE49-F238E27FC236}">
                <a16:creationId xmlns:a16="http://schemas.microsoft.com/office/drawing/2014/main" id="{16DE9E35-DAA4-0E4B-445D-4712673D37A1}"/>
              </a:ext>
            </a:extLst>
          </p:cNvPr>
          <p:cNvSpPr txBox="1"/>
          <p:nvPr/>
        </p:nvSpPr>
        <p:spPr>
          <a:xfrm>
            <a:off x="975360" y="1573118"/>
            <a:ext cx="5120640" cy="738664"/>
          </a:xfrm>
          <a:prstGeom prst="rect">
            <a:avLst/>
          </a:prstGeom>
          <a:noFill/>
        </p:spPr>
        <p:txBody>
          <a:bodyPr wrap="square" rtlCol="0">
            <a:spAutoFit/>
          </a:bodyPr>
          <a:lstStyle/>
          <a:p>
            <a:r>
              <a:rPr lang="da-DK" sz="1400" err="1"/>
              <a:t>Youtube</a:t>
            </a:r>
            <a:r>
              <a:rPr lang="da-DK" sz="1400"/>
              <a:t> er kongen når det kommer til reklamer med masser af patos. Typisk er reklamerne lavet til andre platforme, men får deres bedste liv på </a:t>
            </a:r>
            <a:r>
              <a:rPr lang="da-DK" sz="1400" err="1"/>
              <a:t>Youtube</a:t>
            </a:r>
            <a:r>
              <a:rPr lang="da-DK" sz="1400"/>
              <a:t>.</a:t>
            </a:r>
          </a:p>
        </p:txBody>
      </p:sp>
      <p:pic>
        <p:nvPicPr>
          <p:cNvPr id="14" name="Billede 13" descr="Et billede, der indeholder tekst, person, indendørs&#10;&#10;Automatisk genereret beskrivelse">
            <a:extLst>
              <a:ext uri="{FF2B5EF4-FFF2-40B4-BE49-F238E27FC236}">
                <a16:creationId xmlns:a16="http://schemas.microsoft.com/office/drawing/2014/main" id="{24920495-ECAE-4157-6F45-71CB7825679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1511" y="2347520"/>
            <a:ext cx="3811512" cy="2399124"/>
          </a:xfrm>
          <a:prstGeom prst="rect">
            <a:avLst/>
          </a:prstGeom>
        </p:spPr>
      </p:pic>
      <p:sp>
        <p:nvSpPr>
          <p:cNvPr id="16" name="Tekstfelt 15">
            <a:extLst>
              <a:ext uri="{FF2B5EF4-FFF2-40B4-BE49-F238E27FC236}">
                <a16:creationId xmlns:a16="http://schemas.microsoft.com/office/drawing/2014/main" id="{FCE089C5-DFF5-CF13-2366-FEE9C2062321}"/>
              </a:ext>
            </a:extLst>
          </p:cNvPr>
          <p:cNvSpPr txBox="1"/>
          <p:nvPr/>
        </p:nvSpPr>
        <p:spPr>
          <a:xfrm>
            <a:off x="975359" y="6213186"/>
            <a:ext cx="10857753" cy="261610"/>
          </a:xfrm>
          <a:prstGeom prst="rect">
            <a:avLst/>
          </a:prstGeom>
          <a:noFill/>
        </p:spPr>
        <p:txBody>
          <a:bodyPr wrap="square">
            <a:spAutoFit/>
          </a:bodyPr>
          <a:lstStyle/>
          <a:p>
            <a:r>
              <a:rPr lang="da-DK" sz="1100">
                <a:solidFill>
                  <a:schemeClr val="bg1"/>
                </a:solidFill>
                <a:hlinkClick r:id="rId5"/>
              </a:rPr>
              <a:t>https://www.out.com/transgender/2022/12/21/whiskey-viral-commercial-trans-acceptance-video-watch</a:t>
            </a:r>
            <a:r>
              <a:rPr lang="da-DK" sz="1100">
                <a:solidFill>
                  <a:schemeClr val="bg1"/>
                </a:solidFill>
              </a:rPr>
              <a:t>        </a:t>
            </a:r>
            <a:r>
              <a:rPr lang="da-DK" sz="1100">
                <a:solidFill>
                  <a:schemeClr val="bg1"/>
                </a:solidFill>
                <a:hlinkClick r:id="rId6"/>
              </a:rPr>
              <a:t>https://www.youtube.com/watch?v=oOVVgEtuybk</a:t>
            </a:r>
            <a:endParaRPr lang="da-DK" sz="1100">
              <a:solidFill>
                <a:schemeClr val="bg1"/>
              </a:solidFill>
            </a:endParaRPr>
          </a:p>
        </p:txBody>
      </p:sp>
      <p:pic>
        <p:nvPicPr>
          <p:cNvPr id="9" name="Billede 8">
            <a:extLst>
              <a:ext uri="{FF2B5EF4-FFF2-40B4-BE49-F238E27FC236}">
                <a16:creationId xmlns:a16="http://schemas.microsoft.com/office/drawing/2014/main" id="{2FB8BD88-4380-B0B7-8FF7-E96CCCCCF746}"/>
              </a:ext>
            </a:extLst>
          </p:cNvPr>
          <p:cNvPicPr>
            <a:picLocks noChangeAspect="1"/>
          </p:cNvPicPr>
          <p:nvPr/>
        </p:nvPicPr>
        <p:blipFill rotWithShape="1">
          <a:blip r:embed="rId7"/>
          <a:srcRect r="5222"/>
          <a:stretch/>
        </p:blipFill>
        <p:spPr>
          <a:xfrm>
            <a:off x="8954094" y="3817768"/>
            <a:ext cx="2879019" cy="2342056"/>
          </a:xfrm>
          <a:prstGeom prst="rect">
            <a:avLst/>
          </a:prstGeom>
        </p:spPr>
      </p:pic>
      <p:pic>
        <p:nvPicPr>
          <p:cNvPr id="13" name="Billede 12">
            <a:extLst>
              <a:ext uri="{FF2B5EF4-FFF2-40B4-BE49-F238E27FC236}">
                <a16:creationId xmlns:a16="http://schemas.microsoft.com/office/drawing/2014/main" id="{31AE0F83-BA49-63A8-B0BD-8B865397F04E}"/>
              </a:ext>
            </a:extLst>
          </p:cNvPr>
          <p:cNvPicPr>
            <a:picLocks noChangeAspect="1"/>
          </p:cNvPicPr>
          <p:nvPr/>
        </p:nvPicPr>
        <p:blipFill rotWithShape="1">
          <a:blip r:embed="rId8"/>
          <a:srcRect l="11555" r="6598"/>
          <a:stretch/>
        </p:blipFill>
        <p:spPr>
          <a:xfrm>
            <a:off x="6578077" y="3835392"/>
            <a:ext cx="2491274" cy="2342056"/>
          </a:xfrm>
          <a:prstGeom prst="rect">
            <a:avLst/>
          </a:prstGeom>
        </p:spPr>
      </p:pic>
      <p:sp>
        <p:nvSpPr>
          <p:cNvPr id="20" name="Tekstfelt 19">
            <a:extLst>
              <a:ext uri="{FF2B5EF4-FFF2-40B4-BE49-F238E27FC236}">
                <a16:creationId xmlns:a16="http://schemas.microsoft.com/office/drawing/2014/main" id="{2D05C3BD-7E68-359A-8944-1A5B3B6199C2}"/>
              </a:ext>
            </a:extLst>
          </p:cNvPr>
          <p:cNvSpPr txBox="1"/>
          <p:nvPr/>
        </p:nvSpPr>
        <p:spPr>
          <a:xfrm>
            <a:off x="975360" y="5010539"/>
            <a:ext cx="2285520" cy="646331"/>
          </a:xfrm>
          <a:prstGeom prst="rect">
            <a:avLst/>
          </a:prstGeom>
          <a:noFill/>
        </p:spPr>
        <p:txBody>
          <a:bodyPr wrap="square" rtlCol="0">
            <a:spAutoFit/>
          </a:bodyPr>
          <a:lstStyle/>
          <a:p>
            <a:r>
              <a:rPr lang="da-DK"/>
              <a:t>Vi bliver holdt fast i 3 minutter</a:t>
            </a:r>
          </a:p>
        </p:txBody>
      </p:sp>
    </p:spTree>
    <p:extLst>
      <p:ext uri="{BB962C8B-B14F-4D97-AF65-F5344CB8AC3E}">
        <p14:creationId xmlns:p14="http://schemas.microsoft.com/office/powerpoint/2010/main" val="295620786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596D857-F0B3-4879-E22A-8C540A5FE952}"/>
              </a:ext>
            </a:extLst>
          </p:cNvPr>
          <p:cNvSpPr>
            <a:spLocks noGrp="1"/>
          </p:cNvSpPr>
          <p:nvPr>
            <p:ph type="title"/>
          </p:nvPr>
        </p:nvSpPr>
        <p:spPr/>
        <p:txBody>
          <a:bodyPr/>
          <a:lstStyle/>
          <a:p>
            <a:r>
              <a:rPr lang="da-DK"/>
              <a:t>Gode eksempler</a:t>
            </a:r>
          </a:p>
        </p:txBody>
      </p:sp>
      <p:sp>
        <p:nvSpPr>
          <p:cNvPr id="3" name="Pladsholder til indhold 2">
            <a:extLst>
              <a:ext uri="{FF2B5EF4-FFF2-40B4-BE49-F238E27FC236}">
                <a16:creationId xmlns:a16="http://schemas.microsoft.com/office/drawing/2014/main" id="{6063666C-C93C-62A9-BF14-A5E3B44C3722}"/>
              </a:ext>
            </a:extLst>
          </p:cNvPr>
          <p:cNvSpPr>
            <a:spLocks noGrp="1"/>
          </p:cNvSpPr>
          <p:nvPr>
            <p:ph idx="1"/>
          </p:nvPr>
        </p:nvSpPr>
        <p:spPr>
          <a:xfrm>
            <a:off x="7781730" y="1825625"/>
            <a:ext cx="3572069" cy="3847387"/>
          </a:xfrm>
        </p:spPr>
        <p:txBody>
          <a:bodyPr/>
          <a:lstStyle/>
          <a:p>
            <a:r>
              <a:rPr lang="da-DK"/>
              <a:t>23 sekunder, der rammer plet!</a:t>
            </a:r>
          </a:p>
        </p:txBody>
      </p:sp>
      <p:pic>
        <p:nvPicPr>
          <p:cNvPr id="7" name="Billede 6">
            <a:extLst>
              <a:ext uri="{FF2B5EF4-FFF2-40B4-BE49-F238E27FC236}">
                <a16:creationId xmlns:a16="http://schemas.microsoft.com/office/drawing/2014/main" id="{9C49DC22-9BEB-36C9-F4E1-C0D569E551B0}"/>
              </a:ext>
            </a:extLst>
          </p:cNvPr>
          <p:cNvPicPr>
            <a:picLocks noChangeAspect="1"/>
          </p:cNvPicPr>
          <p:nvPr/>
        </p:nvPicPr>
        <p:blipFill>
          <a:blip r:embed="rId2"/>
          <a:stretch>
            <a:fillRect/>
          </a:stretch>
        </p:blipFill>
        <p:spPr>
          <a:xfrm>
            <a:off x="838200" y="1825625"/>
            <a:ext cx="6860897" cy="4351338"/>
          </a:xfrm>
          <a:prstGeom prst="rect">
            <a:avLst/>
          </a:prstGeom>
        </p:spPr>
      </p:pic>
      <p:sp>
        <p:nvSpPr>
          <p:cNvPr id="8" name="Tekstfelt 7">
            <a:extLst>
              <a:ext uri="{FF2B5EF4-FFF2-40B4-BE49-F238E27FC236}">
                <a16:creationId xmlns:a16="http://schemas.microsoft.com/office/drawing/2014/main" id="{4CAC76D9-946F-9F90-AD4C-32A2451C7D85}"/>
              </a:ext>
            </a:extLst>
          </p:cNvPr>
          <p:cNvSpPr txBox="1"/>
          <p:nvPr/>
        </p:nvSpPr>
        <p:spPr>
          <a:xfrm>
            <a:off x="838200" y="6391469"/>
            <a:ext cx="7316755" cy="261610"/>
          </a:xfrm>
          <a:prstGeom prst="rect">
            <a:avLst/>
          </a:prstGeom>
          <a:noFill/>
        </p:spPr>
        <p:txBody>
          <a:bodyPr wrap="square" rtlCol="0">
            <a:spAutoFit/>
          </a:bodyPr>
          <a:lstStyle/>
          <a:p>
            <a:r>
              <a:rPr lang="da-DK" sz="1100">
                <a:hlinkClick r:id="rId3"/>
              </a:rPr>
              <a:t>https://www.youtube.com/watch?v=tWu74tkXXP8</a:t>
            </a:r>
            <a:endParaRPr lang="da-DK" sz="1100"/>
          </a:p>
        </p:txBody>
      </p:sp>
    </p:spTree>
    <p:extLst>
      <p:ext uri="{BB962C8B-B14F-4D97-AF65-F5344CB8AC3E}">
        <p14:creationId xmlns:p14="http://schemas.microsoft.com/office/powerpoint/2010/main" val="63379191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0D19930-0408-ABDE-BA43-CF28928AE40B}"/>
              </a:ext>
            </a:extLst>
          </p:cNvPr>
          <p:cNvSpPr>
            <a:spLocks noGrp="1"/>
          </p:cNvSpPr>
          <p:nvPr>
            <p:ph type="title"/>
          </p:nvPr>
        </p:nvSpPr>
        <p:spPr/>
        <p:txBody>
          <a:bodyPr/>
          <a:lstStyle/>
          <a:p>
            <a:r>
              <a:rPr lang="da-DK"/>
              <a:t>Dårlige kampagner</a:t>
            </a:r>
          </a:p>
        </p:txBody>
      </p:sp>
      <p:pic>
        <p:nvPicPr>
          <p:cNvPr id="5" name="Pladsholder til indhold 4" descr="Et billede, der indeholder tekst, person, skærmbillede, forskellig&#10;&#10;Automatisk genereret beskrivelse">
            <a:extLst>
              <a:ext uri="{FF2B5EF4-FFF2-40B4-BE49-F238E27FC236}">
                <a16:creationId xmlns:a16="http://schemas.microsoft.com/office/drawing/2014/main" id="{D9B430B2-8A12-88DC-A9C7-94DEFF6B607A}"/>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002814" y="1690688"/>
            <a:ext cx="5326885" cy="4714503"/>
          </a:xfrm>
        </p:spPr>
      </p:pic>
      <p:sp>
        <p:nvSpPr>
          <p:cNvPr id="11" name="Tekstfelt 10">
            <a:extLst>
              <a:ext uri="{FF2B5EF4-FFF2-40B4-BE49-F238E27FC236}">
                <a16:creationId xmlns:a16="http://schemas.microsoft.com/office/drawing/2014/main" id="{CF4EAC57-C054-29A9-A0E2-6657FD3A65B7}"/>
              </a:ext>
            </a:extLst>
          </p:cNvPr>
          <p:cNvSpPr txBox="1"/>
          <p:nvPr/>
        </p:nvSpPr>
        <p:spPr>
          <a:xfrm>
            <a:off x="3093682" y="6274386"/>
            <a:ext cx="5053584" cy="261610"/>
          </a:xfrm>
          <a:prstGeom prst="rect">
            <a:avLst/>
          </a:prstGeom>
          <a:noFill/>
        </p:spPr>
        <p:txBody>
          <a:bodyPr wrap="square">
            <a:spAutoFit/>
          </a:bodyPr>
          <a:lstStyle/>
          <a:p>
            <a:r>
              <a:rPr lang="da-DK" sz="1100">
                <a:hlinkClick r:id="rId4"/>
              </a:rPr>
              <a:t>https://blog.copify.com/post/the-worst-advertising-campaigns-ever</a:t>
            </a:r>
            <a:r>
              <a:rPr lang="da-DK" sz="1100"/>
              <a:t> (Se flere her)</a:t>
            </a:r>
          </a:p>
        </p:txBody>
      </p:sp>
      <p:sp>
        <p:nvSpPr>
          <p:cNvPr id="3" name="Tekstfelt 2">
            <a:extLst>
              <a:ext uri="{FF2B5EF4-FFF2-40B4-BE49-F238E27FC236}">
                <a16:creationId xmlns:a16="http://schemas.microsoft.com/office/drawing/2014/main" id="{E447ECEE-DC34-37EE-B3B6-5BDA91FE793A}"/>
              </a:ext>
            </a:extLst>
          </p:cNvPr>
          <p:cNvSpPr txBox="1"/>
          <p:nvPr/>
        </p:nvSpPr>
        <p:spPr>
          <a:xfrm>
            <a:off x="3093682" y="5349995"/>
            <a:ext cx="3540384" cy="261610"/>
          </a:xfrm>
          <a:prstGeom prst="rect">
            <a:avLst/>
          </a:prstGeom>
          <a:noFill/>
        </p:spPr>
        <p:txBody>
          <a:bodyPr wrap="square" rtlCol="0">
            <a:spAutoFit/>
          </a:bodyPr>
          <a:lstStyle/>
          <a:p>
            <a:r>
              <a:rPr lang="da-DK" sz="1100">
                <a:hlinkClick r:id="rId5"/>
              </a:rPr>
              <a:t>https://www.youtube.com/watch?v=aqQG4cGl2dI&amp;t=3s</a:t>
            </a:r>
            <a:endParaRPr lang="da-DK" sz="1100"/>
          </a:p>
        </p:txBody>
      </p:sp>
      <p:sp>
        <p:nvSpPr>
          <p:cNvPr id="4" name="Tekstfelt 3">
            <a:extLst>
              <a:ext uri="{FF2B5EF4-FFF2-40B4-BE49-F238E27FC236}">
                <a16:creationId xmlns:a16="http://schemas.microsoft.com/office/drawing/2014/main" id="{738100F6-BAFD-7998-1016-2CA108D6FA78}"/>
              </a:ext>
            </a:extLst>
          </p:cNvPr>
          <p:cNvSpPr txBox="1"/>
          <p:nvPr/>
        </p:nvSpPr>
        <p:spPr>
          <a:xfrm>
            <a:off x="8677469" y="2659225"/>
            <a:ext cx="3013788" cy="646331"/>
          </a:xfrm>
          <a:prstGeom prst="rect">
            <a:avLst/>
          </a:prstGeom>
          <a:noFill/>
        </p:spPr>
        <p:txBody>
          <a:bodyPr wrap="square" rtlCol="0">
            <a:spAutoFit/>
          </a:bodyPr>
          <a:lstStyle/>
          <a:p>
            <a:r>
              <a:rPr lang="da-DK"/>
              <a:t>Drikker du Pepsi, så redder du verden!</a:t>
            </a:r>
          </a:p>
        </p:txBody>
      </p:sp>
    </p:spTree>
    <p:extLst>
      <p:ext uri="{BB962C8B-B14F-4D97-AF65-F5344CB8AC3E}">
        <p14:creationId xmlns:p14="http://schemas.microsoft.com/office/powerpoint/2010/main" val="149396357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FD97BE4-7382-D31E-080B-10E355634D63}"/>
              </a:ext>
            </a:extLst>
          </p:cNvPr>
          <p:cNvSpPr>
            <a:spLocks noGrp="1"/>
          </p:cNvSpPr>
          <p:nvPr>
            <p:ph type="title"/>
          </p:nvPr>
        </p:nvSpPr>
        <p:spPr/>
        <p:txBody>
          <a:bodyPr/>
          <a:lstStyle/>
          <a:p>
            <a:r>
              <a:rPr lang="da-DK"/>
              <a:t>Største danske </a:t>
            </a:r>
            <a:r>
              <a:rPr lang="da-DK" err="1"/>
              <a:t>YouTubere</a:t>
            </a:r>
            <a:endParaRPr lang="da-DK"/>
          </a:p>
        </p:txBody>
      </p:sp>
      <p:pic>
        <p:nvPicPr>
          <p:cNvPr id="5" name="Pladsholder til indhold 4" descr="Et billede, der indeholder tekst&#10;&#10;Automatisk genereret beskrivelse">
            <a:extLst>
              <a:ext uri="{FF2B5EF4-FFF2-40B4-BE49-F238E27FC236}">
                <a16:creationId xmlns:a16="http://schemas.microsoft.com/office/drawing/2014/main" id="{E9217E8F-211D-8702-A906-6AC5846F293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1690688"/>
            <a:ext cx="7172422" cy="3906548"/>
          </a:xfrm>
        </p:spPr>
      </p:pic>
      <p:sp>
        <p:nvSpPr>
          <p:cNvPr id="7" name="Tekstfelt 6">
            <a:extLst>
              <a:ext uri="{FF2B5EF4-FFF2-40B4-BE49-F238E27FC236}">
                <a16:creationId xmlns:a16="http://schemas.microsoft.com/office/drawing/2014/main" id="{ADC77B1F-7AE3-D7F2-376C-3CEB401BA2C0}"/>
              </a:ext>
            </a:extLst>
          </p:cNvPr>
          <p:cNvSpPr txBox="1"/>
          <p:nvPr/>
        </p:nvSpPr>
        <p:spPr>
          <a:xfrm>
            <a:off x="838200" y="6060446"/>
            <a:ext cx="5721096" cy="261610"/>
          </a:xfrm>
          <a:prstGeom prst="rect">
            <a:avLst/>
          </a:prstGeom>
          <a:noFill/>
        </p:spPr>
        <p:txBody>
          <a:bodyPr wrap="square">
            <a:spAutoFit/>
          </a:bodyPr>
          <a:lstStyle/>
          <a:p>
            <a:r>
              <a:rPr lang="da-DK" sz="1100">
                <a:hlinkClick r:id="rId3"/>
              </a:rPr>
              <a:t>https://livsstil.tv2.dk/2018-08-17-her-er-de-danske-stjerner-som-de-gamle-over-30-ikke-kender</a:t>
            </a:r>
            <a:endParaRPr lang="da-DK" sz="1100"/>
          </a:p>
        </p:txBody>
      </p:sp>
    </p:spTree>
    <p:extLst>
      <p:ext uri="{BB962C8B-B14F-4D97-AF65-F5344CB8AC3E}">
        <p14:creationId xmlns:p14="http://schemas.microsoft.com/office/powerpoint/2010/main" val="13687983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B22D6B3-BAF4-A555-2945-40C569B92470}"/>
              </a:ext>
            </a:extLst>
          </p:cNvPr>
          <p:cNvSpPr>
            <a:spLocks noGrp="1"/>
          </p:cNvSpPr>
          <p:nvPr>
            <p:ph type="title"/>
          </p:nvPr>
        </p:nvSpPr>
        <p:spPr/>
        <p:txBody>
          <a:bodyPr/>
          <a:lstStyle/>
          <a:p>
            <a:r>
              <a:rPr lang="da-DK"/>
              <a:t>Mobil på nettet – 316 minutter ugentligt</a:t>
            </a:r>
          </a:p>
        </p:txBody>
      </p:sp>
      <p:pic>
        <p:nvPicPr>
          <p:cNvPr id="5" name="Pladsholder til indhold 4">
            <a:extLst>
              <a:ext uri="{FF2B5EF4-FFF2-40B4-BE49-F238E27FC236}">
                <a16:creationId xmlns:a16="http://schemas.microsoft.com/office/drawing/2014/main" id="{2BD39271-92C4-46E4-02A9-22B19F2B63AF}"/>
              </a:ext>
            </a:extLst>
          </p:cNvPr>
          <p:cNvPicPr>
            <a:picLocks noGrp="1" noChangeAspect="1"/>
          </p:cNvPicPr>
          <p:nvPr>
            <p:ph idx="1"/>
          </p:nvPr>
        </p:nvPicPr>
        <p:blipFill>
          <a:blip r:embed="rId3"/>
          <a:stretch>
            <a:fillRect/>
          </a:stretch>
        </p:blipFill>
        <p:spPr>
          <a:xfrm>
            <a:off x="6443155" y="1838894"/>
            <a:ext cx="4910645" cy="4071326"/>
          </a:xfrm>
        </p:spPr>
      </p:pic>
      <p:sp>
        <p:nvSpPr>
          <p:cNvPr id="6" name="Tekstfelt 5">
            <a:extLst>
              <a:ext uri="{FF2B5EF4-FFF2-40B4-BE49-F238E27FC236}">
                <a16:creationId xmlns:a16="http://schemas.microsoft.com/office/drawing/2014/main" id="{BD8F680F-9079-3EFF-5319-41B1DEF27EFF}"/>
              </a:ext>
            </a:extLst>
          </p:cNvPr>
          <p:cNvSpPr txBox="1"/>
          <p:nvPr/>
        </p:nvSpPr>
        <p:spPr>
          <a:xfrm>
            <a:off x="721452" y="1838894"/>
            <a:ext cx="5629013" cy="3970318"/>
          </a:xfrm>
          <a:prstGeom prst="rect">
            <a:avLst/>
          </a:prstGeom>
          <a:noFill/>
        </p:spPr>
        <p:txBody>
          <a:bodyPr wrap="square" rtlCol="0">
            <a:spAutoFit/>
          </a:bodyPr>
          <a:lstStyle/>
          <a:p>
            <a:pPr marL="285750" indent="-285750">
              <a:buFont typeface="Arial" panose="020B0604020202020204" pitchFamily="34" charset="0"/>
              <a:buChar char="•"/>
            </a:pPr>
            <a:r>
              <a:rPr lang="da-DK" sz="1800" b="0" i="0" u="none" strike="noStrike" baseline="0">
                <a:solidFill>
                  <a:srgbClr val="000000"/>
                </a:solidFill>
                <a:latin typeface="Access Book"/>
              </a:rPr>
              <a:t>Selvom de yngste på 15-24 år stadig er den aldersgruppe, der bruger mest tid på internettet via smartphone, er de også den aldersgruppe, hvor der har været størst fald fra 2019 (351 minutter) til 2020 (316 minutter). </a:t>
            </a:r>
          </a:p>
          <a:p>
            <a:pPr marL="285750" indent="-285750">
              <a:buFont typeface="Arial" panose="020B0604020202020204" pitchFamily="34" charset="0"/>
              <a:buChar char="•"/>
            </a:pPr>
            <a:endParaRPr lang="da-DK" sz="1800" b="0" i="0" u="none" strike="noStrike" baseline="0">
              <a:solidFill>
                <a:srgbClr val="000000"/>
              </a:solidFill>
              <a:latin typeface="Access Book"/>
            </a:endParaRPr>
          </a:p>
          <a:p>
            <a:pPr marL="285750" indent="-285750" algn="just">
              <a:buFont typeface="Arial" panose="020B0604020202020204" pitchFamily="34" charset="0"/>
              <a:buChar char="•"/>
            </a:pPr>
            <a:r>
              <a:rPr lang="da-DK" sz="1800" b="0" i="0" u="none" strike="noStrike" baseline="0">
                <a:solidFill>
                  <a:srgbClr val="000000"/>
                </a:solidFill>
                <a:latin typeface="Access Book"/>
              </a:rPr>
              <a:t>De 35-54-årige har som den eneste aldersgruppe haft et stigende tidsforbrug: Fra 215 minutter om ugen i 2019 til 230 minutter i 2020. </a:t>
            </a:r>
          </a:p>
          <a:p>
            <a:pPr marL="285750" indent="-285750" algn="just">
              <a:buFont typeface="Arial" panose="020B0604020202020204" pitchFamily="34" charset="0"/>
              <a:buChar char="•"/>
            </a:pPr>
            <a:endParaRPr lang="da-DK" sz="1800" b="0" i="0" u="none" strike="noStrike" baseline="0">
              <a:solidFill>
                <a:srgbClr val="000000"/>
              </a:solidFill>
              <a:latin typeface="Access Book"/>
            </a:endParaRPr>
          </a:p>
          <a:p>
            <a:pPr marL="285750" indent="-285750" algn="just">
              <a:buFont typeface="Arial" panose="020B0604020202020204" pitchFamily="34" charset="0"/>
              <a:buChar char="•"/>
            </a:pPr>
            <a:r>
              <a:rPr lang="da-DK" sz="1800" b="0" i="0" u="none" strike="noStrike" baseline="0">
                <a:solidFill>
                  <a:srgbClr val="000000"/>
                </a:solidFill>
                <a:latin typeface="Access Book"/>
              </a:rPr>
              <a:t>Jo ældre, man er, des mindre er ens ugentlige internetforbrug med en smartphone. De 71-75-årige brugte 72 minutter ugentligt i 2020, mod 84 minutter i 2019. </a:t>
            </a:r>
          </a:p>
        </p:txBody>
      </p:sp>
      <p:sp>
        <p:nvSpPr>
          <p:cNvPr id="7" name="Tekstfelt 6">
            <a:extLst>
              <a:ext uri="{FF2B5EF4-FFF2-40B4-BE49-F238E27FC236}">
                <a16:creationId xmlns:a16="http://schemas.microsoft.com/office/drawing/2014/main" id="{C466C77F-785C-A47D-DADC-8A21E85F4B5F}"/>
              </a:ext>
            </a:extLst>
          </p:cNvPr>
          <p:cNvSpPr txBox="1"/>
          <p:nvPr/>
        </p:nvSpPr>
        <p:spPr>
          <a:xfrm>
            <a:off x="699247" y="6652244"/>
            <a:ext cx="3693459" cy="230832"/>
          </a:xfrm>
          <a:prstGeom prst="rect">
            <a:avLst/>
          </a:prstGeom>
          <a:noFill/>
        </p:spPr>
        <p:txBody>
          <a:bodyPr wrap="square" rtlCol="0">
            <a:spAutoFit/>
          </a:bodyPr>
          <a:lstStyle/>
          <a:p>
            <a:r>
              <a:rPr lang="da-DK" sz="900">
                <a:hlinkClick r:id="rId4"/>
              </a:rPr>
              <a:t>https://mediernesudvikling.kum.dk/2021/internetbrug-og-sociale-medier/</a:t>
            </a:r>
            <a:endParaRPr lang="da-DK" sz="900"/>
          </a:p>
        </p:txBody>
      </p:sp>
    </p:spTree>
    <p:extLst>
      <p:ext uri="{BB962C8B-B14F-4D97-AF65-F5344CB8AC3E}">
        <p14:creationId xmlns:p14="http://schemas.microsoft.com/office/powerpoint/2010/main" val="407454233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B6E620A-3E18-88A7-709D-ADEB001F8FE2}"/>
              </a:ext>
            </a:extLst>
          </p:cNvPr>
          <p:cNvSpPr>
            <a:spLocks noGrp="1"/>
          </p:cNvSpPr>
          <p:nvPr>
            <p:ph type="title"/>
          </p:nvPr>
        </p:nvSpPr>
        <p:spPr/>
        <p:txBody>
          <a:bodyPr/>
          <a:lstStyle/>
          <a:p>
            <a:r>
              <a:rPr lang="da-DK" err="1"/>
              <a:t>Juicy</a:t>
            </a:r>
            <a:r>
              <a:rPr lang="da-DK"/>
              <a:t> Lucy på YouTube</a:t>
            </a:r>
          </a:p>
        </p:txBody>
      </p:sp>
      <p:sp>
        <p:nvSpPr>
          <p:cNvPr id="3" name="Pladsholder til indhold 2">
            <a:extLst>
              <a:ext uri="{FF2B5EF4-FFF2-40B4-BE49-F238E27FC236}">
                <a16:creationId xmlns:a16="http://schemas.microsoft.com/office/drawing/2014/main" id="{51788057-5BD1-6242-D483-9500522716C9}"/>
              </a:ext>
            </a:extLst>
          </p:cNvPr>
          <p:cNvSpPr>
            <a:spLocks noGrp="1"/>
          </p:cNvSpPr>
          <p:nvPr>
            <p:ph idx="1"/>
          </p:nvPr>
        </p:nvSpPr>
        <p:spPr/>
        <p:txBody>
          <a:bodyPr/>
          <a:lstStyle/>
          <a:p>
            <a:endParaRPr lang="da-DK"/>
          </a:p>
        </p:txBody>
      </p:sp>
      <p:pic>
        <p:nvPicPr>
          <p:cNvPr id="5" name="Billede 4">
            <a:extLst>
              <a:ext uri="{FF2B5EF4-FFF2-40B4-BE49-F238E27FC236}">
                <a16:creationId xmlns:a16="http://schemas.microsoft.com/office/drawing/2014/main" id="{1651BDA1-4E95-16B0-6852-34A47EF2F6DF}"/>
              </a:ext>
            </a:extLst>
          </p:cNvPr>
          <p:cNvPicPr>
            <a:picLocks noChangeAspect="1"/>
          </p:cNvPicPr>
          <p:nvPr/>
        </p:nvPicPr>
        <p:blipFill>
          <a:blip r:embed="rId2"/>
          <a:stretch>
            <a:fillRect/>
          </a:stretch>
        </p:blipFill>
        <p:spPr>
          <a:xfrm>
            <a:off x="2417100" y="1413420"/>
            <a:ext cx="7764330" cy="5060983"/>
          </a:xfrm>
          <a:prstGeom prst="rect">
            <a:avLst/>
          </a:prstGeom>
        </p:spPr>
      </p:pic>
    </p:spTree>
    <p:extLst>
      <p:ext uri="{BB962C8B-B14F-4D97-AF65-F5344CB8AC3E}">
        <p14:creationId xmlns:p14="http://schemas.microsoft.com/office/powerpoint/2010/main" val="296459616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915"/>
        <p:cNvGrpSpPr/>
        <p:nvPr/>
      </p:nvGrpSpPr>
      <p:grpSpPr>
        <a:xfrm>
          <a:off x="0" y="0"/>
          <a:ext cx="0" cy="0"/>
          <a:chOff x="0" y="0"/>
          <a:chExt cx="0" cy="0"/>
        </a:xfrm>
      </p:grpSpPr>
      <p:pic>
        <p:nvPicPr>
          <p:cNvPr id="916" name="Google Shape;916;p167"/>
          <p:cNvPicPr preferRelativeResize="0"/>
          <p:nvPr/>
        </p:nvPicPr>
        <p:blipFill rotWithShape="1">
          <a:blip r:embed="rId3">
            <a:alphaModFix/>
          </a:blip>
          <a:srcRect/>
          <a:stretch/>
        </p:blipFill>
        <p:spPr>
          <a:xfrm>
            <a:off x="796925" y="1692101"/>
            <a:ext cx="1192603" cy="1192603"/>
          </a:xfrm>
          <a:prstGeom prst="rect">
            <a:avLst/>
          </a:prstGeom>
          <a:noFill/>
          <a:ln>
            <a:noFill/>
          </a:ln>
        </p:spPr>
      </p:pic>
      <p:pic>
        <p:nvPicPr>
          <p:cNvPr id="917" name="Google Shape;917;p167"/>
          <p:cNvPicPr preferRelativeResize="0"/>
          <p:nvPr/>
        </p:nvPicPr>
        <p:blipFill rotWithShape="1">
          <a:blip r:embed="rId4">
            <a:alphaModFix/>
          </a:blip>
          <a:srcRect/>
          <a:stretch/>
        </p:blipFill>
        <p:spPr>
          <a:xfrm>
            <a:off x="2355053" y="1692101"/>
            <a:ext cx="1192603" cy="1192603"/>
          </a:xfrm>
          <a:prstGeom prst="rect">
            <a:avLst/>
          </a:prstGeom>
          <a:noFill/>
          <a:ln>
            <a:noFill/>
          </a:ln>
        </p:spPr>
      </p:pic>
      <p:pic>
        <p:nvPicPr>
          <p:cNvPr id="918" name="Google Shape;918;p167"/>
          <p:cNvPicPr preferRelativeResize="0"/>
          <p:nvPr/>
        </p:nvPicPr>
        <p:blipFill rotWithShape="1">
          <a:blip r:embed="rId5">
            <a:alphaModFix/>
          </a:blip>
          <a:srcRect/>
          <a:stretch/>
        </p:blipFill>
        <p:spPr>
          <a:xfrm>
            <a:off x="7029437" y="1690688"/>
            <a:ext cx="1192603" cy="1192603"/>
          </a:xfrm>
          <a:prstGeom prst="rect">
            <a:avLst/>
          </a:prstGeom>
          <a:noFill/>
          <a:ln>
            <a:noFill/>
          </a:ln>
        </p:spPr>
      </p:pic>
      <p:pic>
        <p:nvPicPr>
          <p:cNvPr id="919" name="Google Shape;919;p167"/>
          <p:cNvPicPr preferRelativeResize="0"/>
          <p:nvPr/>
        </p:nvPicPr>
        <p:blipFill rotWithShape="1">
          <a:blip r:embed="rId6">
            <a:alphaModFix/>
          </a:blip>
          <a:srcRect/>
          <a:stretch/>
        </p:blipFill>
        <p:spPr>
          <a:xfrm>
            <a:off x="3913181" y="1719454"/>
            <a:ext cx="1192603" cy="1192603"/>
          </a:xfrm>
          <a:prstGeom prst="rect">
            <a:avLst/>
          </a:prstGeom>
          <a:noFill/>
          <a:ln>
            <a:noFill/>
          </a:ln>
        </p:spPr>
      </p:pic>
      <p:sp>
        <p:nvSpPr>
          <p:cNvPr id="2" name="Titel 1">
            <a:extLst>
              <a:ext uri="{FF2B5EF4-FFF2-40B4-BE49-F238E27FC236}">
                <a16:creationId xmlns:a16="http://schemas.microsoft.com/office/drawing/2014/main" id="{E42487AB-3FB2-026A-188E-A7ED3CA5464E}"/>
              </a:ext>
            </a:extLst>
          </p:cNvPr>
          <p:cNvSpPr txBox="1">
            <a:spLocks/>
          </p:cNvSpPr>
          <p:nvPr/>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a-DK">
                <a:solidFill>
                  <a:srgbClr val="2A402F"/>
                </a:solidFill>
                <a:latin typeface="Arial Black" panose="020B0A04020102020204" pitchFamily="34" charset="0"/>
              </a:rPr>
              <a:t>Vores kanaler til markedsføring</a:t>
            </a:r>
          </a:p>
        </p:txBody>
      </p:sp>
      <p:pic>
        <p:nvPicPr>
          <p:cNvPr id="1026" name="Picture 2" descr="Youtube Logo PNG Vector (EPS) Free Download">
            <a:extLst>
              <a:ext uri="{FF2B5EF4-FFF2-40B4-BE49-F238E27FC236}">
                <a16:creationId xmlns:a16="http://schemas.microsoft.com/office/drawing/2014/main" id="{B06E2AF5-BF6A-01A0-1A62-D78A101241A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71309" y="1719454"/>
            <a:ext cx="1192603" cy="119260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Email Logo - Free Vectors &amp; PSDs to Download">
            <a:extLst>
              <a:ext uri="{FF2B5EF4-FFF2-40B4-BE49-F238E27FC236}">
                <a16:creationId xmlns:a16="http://schemas.microsoft.com/office/drawing/2014/main" id="{7DA4DF29-248B-66E3-3A01-B6366D6BC429}"/>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7193" t="10848" r="6971" b="10750"/>
          <a:stretch/>
        </p:blipFill>
        <p:spPr bwMode="auto">
          <a:xfrm>
            <a:off x="8587565" y="1719157"/>
            <a:ext cx="1305701" cy="1192604"/>
          </a:xfrm>
          <a:prstGeom prst="rect">
            <a:avLst/>
          </a:prstGeom>
          <a:noFill/>
          <a:extLst>
            <a:ext uri="{909E8E84-426E-40DD-AFC4-6F175D3DCCD1}">
              <a14:hiddenFill xmlns:a14="http://schemas.microsoft.com/office/drawing/2010/main">
                <a:solidFill>
                  <a:srgbClr val="FFFFFF"/>
                </a:solidFill>
              </a14:hiddenFill>
            </a:ext>
          </a:extLst>
        </p:spPr>
      </p:pic>
      <p:sp>
        <p:nvSpPr>
          <p:cNvPr id="3" name="Pladsholder til indhold 2">
            <a:extLst>
              <a:ext uri="{FF2B5EF4-FFF2-40B4-BE49-F238E27FC236}">
                <a16:creationId xmlns:a16="http://schemas.microsoft.com/office/drawing/2014/main" id="{9B1C0B67-4942-C743-A5DB-288FF9E423F9}"/>
              </a:ext>
            </a:extLst>
          </p:cNvPr>
          <p:cNvSpPr txBox="1">
            <a:spLocks/>
          </p:cNvSpPr>
          <p:nvPr/>
        </p:nvSpPr>
        <p:spPr>
          <a:xfrm>
            <a:off x="838200" y="3536828"/>
            <a:ext cx="10515600" cy="320040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a-DK">
                <a:solidFill>
                  <a:schemeClr val="bg1">
                    <a:lumMod val="85000"/>
                  </a:schemeClr>
                </a:solidFill>
              </a:rPr>
              <a:t>Facebook (krav for B2C)</a:t>
            </a:r>
          </a:p>
          <a:p>
            <a:r>
              <a:rPr lang="da-DK">
                <a:solidFill>
                  <a:schemeClr val="bg1">
                    <a:lumMod val="85000"/>
                  </a:schemeClr>
                </a:solidFill>
              </a:rPr>
              <a:t>Instagram</a:t>
            </a:r>
          </a:p>
          <a:p>
            <a:r>
              <a:rPr lang="da-DK">
                <a:solidFill>
                  <a:schemeClr val="bg1">
                    <a:lumMod val="85000"/>
                  </a:schemeClr>
                </a:solidFill>
              </a:rPr>
              <a:t>LinkedIn (krav for B2B)</a:t>
            </a:r>
          </a:p>
          <a:p>
            <a:r>
              <a:rPr lang="da-DK" err="1">
                <a:solidFill>
                  <a:schemeClr val="bg1">
                    <a:lumMod val="85000"/>
                  </a:schemeClr>
                </a:solidFill>
              </a:rPr>
              <a:t>Youtube</a:t>
            </a:r>
            <a:endParaRPr lang="da-DK">
              <a:solidFill>
                <a:schemeClr val="bg1">
                  <a:lumMod val="85000"/>
                </a:schemeClr>
              </a:solidFill>
            </a:endParaRPr>
          </a:p>
          <a:p>
            <a:r>
              <a:rPr lang="da-DK"/>
              <a:t>Google Ads</a:t>
            </a:r>
          </a:p>
          <a:p>
            <a:r>
              <a:rPr lang="da-DK">
                <a:solidFill>
                  <a:schemeClr val="bg1">
                    <a:lumMod val="85000"/>
                  </a:schemeClr>
                </a:solidFill>
              </a:rPr>
              <a:t>Email</a:t>
            </a:r>
          </a:p>
          <a:p>
            <a:endParaRPr lang="da-DK"/>
          </a:p>
        </p:txBody>
      </p:sp>
    </p:spTree>
    <p:extLst>
      <p:ext uri="{BB962C8B-B14F-4D97-AF65-F5344CB8AC3E}">
        <p14:creationId xmlns:p14="http://schemas.microsoft.com/office/powerpoint/2010/main" val="3253968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3B377C2-9C30-6BBE-A8BF-010A8899CE30}"/>
              </a:ext>
            </a:extLst>
          </p:cNvPr>
          <p:cNvSpPr>
            <a:spLocks noGrp="1"/>
          </p:cNvSpPr>
          <p:nvPr>
            <p:ph type="title"/>
          </p:nvPr>
        </p:nvSpPr>
        <p:spPr/>
        <p:txBody>
          <a:bodyPr/>
          <a:lstStyle/>
          <a:p>
            <a:r>
              <a:rPr lang="da-DK"/>
              <a:t>Google Ads</a:t>
            </a:r>
          </a:p>
        </p:txBody>
      </p:sp>
      <p:pic>
        <p:nvPicPr>
          <p:cNvPr id="5" name="Billede 4">
            <a:extLst>
              <a:ext uri="{FF2B5EF4-FFF2-40B4-BE49-F238E27FC236}">
                <a16:creationId xmlns:a16="http://schemas.microsoft.com/office/drawing/2014/main" id="{D4AE89F1-9E8D-A6AF-7FD1-B0BB4ABA9A36}"/>
              </a:ext>
            </a:extLst>
          </p:cNvPr>
          <p:cNvPicPr>
            <a:picLocks noChangeAspect="1"/>
          </p:cNvPicPr>
          <p:nvPr/>
        </p:nvPicPr>
        <p:blipFill>
          <a:blip r:embed="rId2"/>
          <a:stretch>
            <a:fillRect/>
          </a:stretch>
        </p:blipFill>
        <p:spPr>
          <a:xfrm>
            <a:off x="5113330" y="1006764"/>
            <a:ext cx="6570670" cy="5431323"/>
          </a:xfrm>
          <a:prstGeom prst="rect">
            <a:avLst/>
          </a:prstGeom>
        </p:spPr>
      </p:pic>
      <p:sp>
        <p:nvSpPr>
          <p:cNvPr id="3" name="Pladsholder til indhold 2">
            <a:extLst>
              <a:ext uri="{FF2B5EF4-FFF2-40B4-BE49-F238E27FC236}">
                <a16:creationId xmlns:a16="http://schemas.microsoft.com/office/drawing/2014/main" id="{47B415D9-A587-ABC9-26F5-2565073FDBA8}"/>
              </a:ext>
            </a:extLst>
          </p:cNvPr>
          <p:cNvSpPr>
            <a:spLocks noGrp="1"/>
          </p:cNvSpPr>
          <p:nvPr>
            <p:ph idx="1"/>
          </p:nvPr>
        </p:nvSpPr>
        <p:spPr>
          <a:xfrm>
            <a:off x="838199" y="1825625"/>
            <a:ext cx="3621657" cy="4351338"/>
          </a:xfrm>
        </p:spPr>
        <p:txBody>
          <a:bodyPr>
            <a:normAutofit fontScale="92500" lnSpcReduction="10000"/>
          </a:bodyPr>
          <a:lstStyle/>
          <a:p>
            <a:pPr marL="0" indent="0">
              <a:buNone/>
            </a:pPr>
            <a:r>
              <a:rPr lang="da-DK">
                <a:solidFill>
                  <a:srgbClr val="2A402F"/>
                </a:solidFill>
              </a:rPr>
              <a:t>Effektiv annoncering, der hvor 85-95 % af søgningerne sker</a:t>
            </a:r>
          </a:p>
          <a:p>
            <a:endParaRPr lang="da-DK">
              <a:solidFill>
                <a:srgbClr val="2A402F"/>
              </a:solidFill>
            </a:endParaRPr>
          </a:p>
          <a:p>
            <a:pPr marL="514350" indent="-514350">
              <a:buFont typeface="+mj-lt"/>
              <a:buAutoNum type="arabicPeriod"/>
            </a:pPr>
            <a:r>
              <a:rPr lang="da-DK">
                <a:solidFill>
                  <a:srgbClr val="2A402F"/>
                </a:solidFill>
              </a:rPr>
              <a:t>Søgekampagne</a:t>
            </a:r>
          </a:p>
          <a:p>
            <a:pPr marL="514350" indent="-514350">
              <a:buFont typeface="+mj-lt"/>
              <a:buAutoNum type="arabicPeriod"/>
            </a:pPr>
            <a:r>
              <a:rPr lang="da-DK">
                <a:solidFill>
                  <a:srgbClr val="2A402F"/>
                </a:solidFill>
              </a:rPr>
              <a:t>Besøg på website</a:t>
            </a:r>
          </a:p>
          <a:p>
            <a:pPr marL="514350" indent="-514350">
              <a:buFont typeface="+mj-lt"/>
              <a:buAutoNum type="arabicPeriod"/>
            </a:pPr>
            <a:r>
              <a:rPr lang="da-DK">
                <a:solidFill>
                  <a:srgbClr val="2A402F"/>
                </a:solidFill>
              </a:rPr>
              <a:t>”Klik” er målet</a:t>
            </a:r>
          </a:p>
          <a:p>
            <a:pPr marL="514350" indent="-514350">
              <a:buFont typeface="+mj-lt"/>
              <a:buAutoNum type="arabicPeriod"/>
            </a:pPr>
            <a:r>
              <a:rPr lang="da-DK">
                <a:solidFill>
                  <a:srgbClr val="2A402F"/>
                </a:solidFill>
              </a:rPr>
              <a:t>Danmark</a:t>
            </a:r>
          </a:p>
          <a:p>
            <a:pPr marL="514350" indent="-514350">
              <a:buFont typeface="+mj-lt"/>
              <a:buAutoNum type="arabicPeriod"/>
            </a:pPr>
            <a:r>
              <a:rPr lang="da-DK">
                <a:solidFill>
                  <a:srgbClr val="2A402F"/>
                </a:solidFill>
              </a:rPr>
              <a:t>Dansk og engelsk</a:t>
            </a:r>
          </a:p>
          <a:p>
            <a:pPr marL="514350" indent="-514350">
              <a:buFont typeface="+mj-lt"/>
              <a:buAutoNum type="arabicPeriod"/>
            </a:pPr>
            <a:r>
              <a:rPr lang="da-DK">
                <a:solidFill>
                  <a:srgbClr val="2A402F"/>
                </a:solidFill>
              </a:rPr>
              <a:t>Målgruppesegmenter</a:t>
            </a:r>
          </a:p>
        </p:txBody>
      </p:sp>
    </p:spTree>
    <p:extLst>
      <p:ext uri="{BB962C8B-B14F-4D97-AF65-F5344CB8AC3E}">
        <p14:creationId xmlns:p14="http://schemas.microsoft.com/office/powerpoint/2010/main" val="381056127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6897F7D-9C42-1140-F1DD-04A438D0A0A4}"/>
              </a:ext>
            </a:extLst>
          </p:cNvPr>
          <p:cNvSpPr>
            <a:spLocks noGrp="1"/>
          </p:cNvSpPr>
          <p:nvPr>
            <p:ph type="title"/>
          </p:nvPr>
        </p:nvSpPr>
        <p:spPr/>
        <p:txBody>
          <a:bodyPr/>
          <a:lstStyle/>
          <a:p>
            <a:r>
              <a:rPr lang="da-DK"/>
              <a:t>Ikke (!)</a:t>
            </a:r>
            <a:br>
              <a:rPr lang="da-DK"/>
            </a:br>
            <a:r>
              <a:rPr lang="da-DK"/>
              <a:t>Display netværket</a:t>
            </a:r>
          </a:p>
        </p:txBody>
      </p:sp>
      <p:sp>
        <p:nvSpPr>
          <p:cNvPr id="3" name="Pladsholder til indhold 2">
            <a:extLst>
              <a:ext uri="{FF2B5EF4-FFF2-40B4-BE49-F238E27FC236}">
                <a16:creationId xmlns:a16="http://schemas.microsoft.com/office/drawing/2014/main" id="{846C107A-235A-11F7-D912-D7B49036991C}"/>
              </a:ext>
            </a:extLst>
          </p:cNvPr>
          <p:cNvSpPr>
            <a:spLocks noGrp="1"/>
          </p:cNvSpPr>
          <p:nvPr>
            <p:ph idx="1"/>
          </p:nvPr>
        </p:nvSpPr>
        <p:spPr/>
        <p:txBody>
          <a:bodyPr/>
          <a:lstStyle/>
          <a:p>
            <a:endParaRPr lang="da-DK"/>
          </a:p>
        </p:txBody>
      </p:sp>
      <p:pic>
        <p:nvPicPr>
          <p:cNvPr id="5" name="Billede 4">
            <a:extLst>
              <a:ext uri="{FF2B5EF4-FFF2-40B4-BE49-F238E27FC236}">
                <a16:creationId xmlns:a16="http://schemas.microsoft.com/office/drawing/2014/main" id="{047DB1ED-0A1D-4D85-D40B-41A1D35D89BF}"/>
              </a:ext>
            </a:extLst>
          </p:cNvPr>
          <p:cNvPicPr>
            <a:picLocks noChangeAspect="1"/>
          </p:cNvPicPr>
          <p:nvPr/>
        </p:nvPicPr>
        <p:blipFill rotWithShape="1">
          <a:blip r:embed="rId2"/>
          <a:srcRect l="9075" r="5084"/>
          <a:stretch/>
        </p:blipFill>
        <p:spPr>
          <a:xfrm>
            <a:off x="3703782" y="1690688"/>
            <a:ext cx="5383097" cy="4729762"/>
          </a:xfrm>
          <a:prstGeom prst="rect">
            <a:avLst/>
          </a:prstGeom>
        </p:spPr>
      </p:pic>
      <p:sp>
        <p:nvSpPr>
          <p:cNvPr id="6" name="Rektangel 5">
            <a:extLst>
              <a:ext uri="{FF2B5EF4-FFF2-40B4-BE49-F238E27FC236}">
                <a16:creationId xmlns:a16="http://schemas.microsoft.com/office/drawing/2014/main" id="{582467E4-FDD5-666A-A1B9-E7F51B2C7A52}"/>
              </a:ext>
            </a:extLst>
          </p:cNvPr>
          <p:cNvSpPr/>
          <p:nvPr/>
        </p:nvSpPr>
        <p:spPr>
          <a:xfrm>
            <a:off x="3592945" y="1690688"/>
            <a:ext cx="5493934" cy="86778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Tree>
    <p:extLst>
      <p:ext uri="{BB962C8B-B14F-4D97-AF65-F5344CB8AC3E}">
        <p14:creationId xmlns:p14="http://schemas.microsoft.com/office/powerpoint/2010/main" val="324328459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97BD07-48AA-5DD8-630D-C737569806E4}"/>
              </a:ext>
            </a:extLst>
          </p:cNvPr>
          <p:cNvSpPr>
            <a:spLocks noGrp="1"/>
          </p:cNvSpPr>
          <p:nvPr>
            <p:ph type="title"/>
          </p:nvPr>
        </p:nvSpPr>
        <p:spPr/>
        <p:txBody>
          <a:bodyPr/>
          <a:lstStyle/>
          <a:p>
            <a:r>
              <a:rPr lang="da-DK" err="1"/>
              <a:t>Juicy</a:t>
            </a:r>
            <a:r>
              <a:rPr lang="da-DK"/>
              <a:t> Lucy på Google Ads</a:t>
            </a:r>
          </a:p>
        </p:txBody>
      </p:sp>
      <p:sp>
        <p:nvSpPr>
          <p:cNvPr id="3" name="Pladsholder til indhold 2">
            <a:extLst>
              <a:ext uri="{FF2B5EF4-FFF2-40B4-BE49-F238E27FC236}">
                <a16:creationId xmlns:a16="http://schemas.microsoft.com/office/drawing/2014/main" id="{C943A56F-2D37-4EAF-5AD6-D06353170BDD}"/>
              </a:ext>
            </a:extLst>
          </p:cNvPr>
          <p:cNvSpPr>
            <a:spLocks noGrp="1"/>
          </p:cNvSpPr>
          <p:nvPr>
            <p:ph idx="1"/>
          </p:nvPr>
        </p:nvSpPr>
        <p:spPr/>
        <p:txBody>
          <a:bodyPr/>
          <a:lstStyle/>
          <a:p>
            <a:endParaRPr lang="da-DK"/>
          </a:p>
        </p:txBody>
      </p:sp>
      <p:pic>
        <p:nvPicPr>
          <p:cNvPr id="5" name="Billede 4">
            <a:extLst>
              <a:ext uri="{FF2B5EF4-FFF2-40B4-BE49-F238E27FC236}">
                <a16:creationId xmlns:a16="http://schemas.microsoft.com/office/drawing/2014/main" id="{92EC1130-FFB1-944F-4306-15E832F7F503}"/>
              </a:ext>
            </a:extLst>
          </p:cNvPr>
          <p:cNvPicPr>
            <a:picLocks noChangeAspect="1"/>
          </p:cNvPicPr>
          <p:nvPr/>
        </p:nvPicPr>
        <p:blipFill>
          <a:blip r:embed="rId2"/>
          <a:stretch>
            <a:fillRect/>
          </a:stretch>
        </p:blipFill>
        <p:spPr>
          <a:xfrm>
            <a:off x="1636683" y="1690688"/>
            <a:ext cx="8315180" cy="4673175"/>
          </a:xfrm>
          <a:prstGeom prst="rect">
            <a:avLst/>
          </a:prstGeom>
        </p:spPr>
      </p:pic>
      <p:sp>
        <p:nvSpPr>
          <p:cNvPr id="6" name="Rektangel 5">
            <a:extLst>
              <a:ext uri="{FF2B5EF4-FFF2-40B4-BE49-F238E27FC236}">
                <a16:creationId xmlns:a16="http://schemas.microsoft.com/office/drawing/2014/main" id="{CEBE1001-CAEF-0B85-ACF7-F49A1A2C7F44}"/>
              </a:ext>
            </a:extLst>
          </p:cNvPr>
          <p:cNvSpPr/>
          <p:nvPr/>
        </p:nvSpPr>
        <p:spPr>
          <a:xfrm>
            <a:off x="1741978" y="3301537"/>
            <a:ext cx="5080000" cy="1133765"/>
          </a:xfrm>
          <a:custGeom>
            <a:avLst/>
            <a:gdLst>
              <a:gd name="connsiteX0" fmla="*/ 0 w 5080000"/>
              <a:gd name="connsiteY0" fmla="*/ 0 h 1133765"/>
              <a:gd name="connsiteX1" fmla="*/ 635000 w 5080000"/>
              <a:gd name="connsiteY1" fmla="*/ 0 h 1133765"/>
              <a:gd name="connsiteX2" fmla="*/ 1371600 w 5080000"/>
              <a:gd name="connsiteY2" fmla="*/ 0 h 1133765"/>
              <a:gd name="connsiteX3" fmla="*/ 2057400 w 5080000"/>
              <a:gd name="connsiteY3" fmla="*/ 0 h 1133765"/>
              <a:gd name="connsiteX4" fmla="*/ 2692400 w 5080000"/>
              <a:gd name="connsiteY4" fmla="*/ 0 h 1133765"/>
              <a:gd name="connsiteX5" fmla="*/ 3429000 w 5080000"/>
              <a:gd name="connsiteY5" fmla="*/ 0 h 1133765"/>
              <a:gd name="connsiteX6" fmla="*/ 4165600 w 5080000"/>
              <a:gd name="connsiteY6" fmla="*/ 0 h 1133765"/>
              <a:gd name="connsiteX7" fmla="*/ 5080000 w 5080000"/>
              <a:gd name="connsiteY7" fmla="*/ 0 h 1133765"/>
              <a:gd name="connsiteX8" fmla="*/ 5080000 w 5080000"/>
              <a:gd name="connsiteY8" fmla="*/ 589558 h 1133765"/>
              <a:gd name="connsiteX9" fmla="*/ 5080000 w 5080000"/>
              <a:gd name="connsiteY9" fmla="*/ 1133765 h 1133765"/>
              <a:gd name="connsiteX10" fmla="*/ 4343400 w 5080000"/>
              <a:gd name="connsiteY10" fmla="*/ 1133765 h 1133765"/>
              <a:gd name="connsiteX11" fmla="*/ 3759200 w 5080000"/>
              <a:gd name="connsiteY11" fmla="*/ 1133765 h 1133765"/>
              <a:gd name="connsiteX12" fmla="*/ 3124200 w 5080000"/>
              <a:gd name="connsiteY12" fmla="*/ 1133765 h 1133765"/>
              <a:gd name="connsiteX13" fmla="*/ 2641600 w 5080000"/>
              <a:gd name="connsiteY13" fmla="*/ 1133765 h 1133765"/>
              <a:gd name="connsiteX14" fmla="*/ 1905000 w 5080000"/>
              <a:gd name="connsiteY14" fmla="*/ 1133765 h 1133765"/>
              <a:gd name="connsiteX15" fmla="*/ 1270000 w 5080000"/>
              <a:gd name="connsiteY15" fmla="*/ 1133765 h 1133765"/>
              <a:gd name="connsiteX16" fmla="*/ 736600 w 5080000"/>
              <a:gd name="connsiteY16" fmla="*/ 1133765 h 1133765"/>
              <a:gd name="connsiteX17" fmla="*/ 0 w 5080000"/>
              <a:gd name="connsiteY17" fmla="*/ 1133765 h 1133765"/>
              <a:gd name="connsiteX18" fmla="*/ 0 w 5080000"/>
              <a:gd name="connsiteY18" fmla="*/ 578220 h 1133765"/>
              <a:gd name="connsiteX19" fmla="*/ 0 w 5080000"/>
              <a:gd name="connsiteY19" fmla="*/ 0 h 1133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80000" h="1133765" extrusionOk="0">
                <a:moveTo>
                  <a:pt x="0" y="0"/>
                </a:moveTo>
                <a:cubicBezTo>
                  <a:pt x="308065" y="24965"/>
                  <a:pt x="446361" y="4498"/>
                  <a:pt x="635000" y="0"/>
                </a:cubicBezTo>
                <a:cubicBezTo>
                  <a:pt x="823639" y="-4498"/>
                  <a:pt x="1036513" y="-20716"/>
                  <a:pt x="1371600" y="0"/>
                </a:cubicBezTo>
                <a:cubicBezTo>
                  <a:pt x="1706687" y="20716"/>
                  <a:pt x="1864489" y="17027"/>
                  <a:pt x="2057400" y="0"/>
                </a:cubicBezTo>
                <a:cubicBezTo>
                  <a:pt x="2250311" y="-17027"/>
                  <a:pt x="2381071" y="-1403"/>
                  <a:pt x="2692400" y="0"/>
                </a:cubicBezTo>
                <a:cubicBezTo>
                  <a:pt x="3003729" y="1403"/>
                  <a:pt x="3220107" y="-18696"/>
                  <a:pt x="3429000" y="0"/>
                </a:cubicBezTo>
                <a:cubicBezTo>
                  <a:pt x="3637893" y="18696"/>
                  <a:pt x="4010415" y="36783"/>
                  <a:pt x="4165600" y="0"/>
                </a:cubicBezTo>
                <a:cubicBezTo>
                  <a:pt x="4320785" y="-36783"/>
                  <a:pt x="4870433" y="23904"/>
                  <a:pt x="5080000" y="0"/>
                </a:cubicBezTo>
                <a:cubicBezTo>
                  <a:pt x="5064135" y="124409"/>
                  <a:pt x="5062807" y="368864"/>
                  <a:pt x="5080000" y="589558"/>
                </a:cubicBezTo>
                <a:cubicBezTo>
                  <a:pt x="5097193" y="810252"/>
                  <a:pt x="5074315" y="997805"/>
                  <a:pt x="5080000" y="1133765"/>
                </a:cubicBezTo>
                <a:cubicBezTo>
                  <a:pt x="4828104" y="1134115"/>
                  <a:pt x="4521664" y="1116496"/>
                  <a:pt x="4343400" y="1133765"/>
                </a:cubicBezTo>
                <a:cubicBezTo>
                  <a:pt x="4165136" y="1151034"/>
                  <a:pt x="3942842" y="1130494"/>
                  <a:pt x="3759200" y="1133765"/>
                </a:cubicBezTo>
                <a:cubicBezTo>
                  <a:pt x="3575558" y="1137036"/>
                  <a:pt x="3419460" y="1156462"/>
                  <a:pt x="3124200" y="1133765"/>
                </a:cubicBezTo>
                <a:cubicBezTo>
                  <a:pt x="2828940" y="1111068"/>
                  <a:pt x="2749855" y="1149879"/>
                  <a:pt x="2641600" y="1133765"/>
                </a:cubicBezTo>
                <a:cubicBezTo>
                  <a:pt x="2533345" y="1117651"/>
                  <a:pt x="2214501" y="1133102"/>
                  <a:pt x="1905000" y="1133765"/>
                </a:cubicBezTo>
                <a:cubicBezTo>
                  <a:pt x="1595499" y="1134428"/>
                  <a:pt x="1430211" y="1160155"/>
                  <a:pt x="1270000" y="1133765"/>
                </a:cubicBezTo>
                <a:cubicBezTo>
                  <a:pt x="1109789" y="1107375"/>
                  <a:pt x="997105" y="1110317"/>
                  <a:pt x="736600" y="1133765"/>
                </a:cubicBezTo>
                <a:cubicBezTo>
                  <a:pt x="476095" y="1157213"/>
                  <a:pt x="259383" y="1150902"/>
                  <a:pt x="0" y="1133765"/>
                </a:cubicBezTo>
                <a:cubicBezTo>
                  <a:pt x="-26371" y="1004474"/>
                  <a:pt x="12625" y="786644"/>
                  <a:pt x="0" y="578220"/>
                </a:cubicBezTo>
                <a:cubicBezTo>
                  <a:pt x="-12625" y="369796"/>
                  <a:pt x="24419" y="181038"/>
                  <a:pt x="0" y="0"/>
                </a:cubicBezTo>
                <a:close/>
              </a:path>
            </a:pathLst>
          </a:custGeom>
          <a:noFill/>
          <a:ln w="28575">
            <a:solidFill>
              <a:srgbClr val="FF0000"/>
            </a:solidFill>
            <a:extLst>
              <a:ext uri="{C807C97D-BFC1-408E-A445-0C87EB9F89A2}">
                <ask:lineSketchStyleProps xmlns:ask="http://schemas.microsoft.com/office/drawing/2018/sketchyshapes" sd="3658217951">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Tree>
    <p:extLst>
      <p:ext uri="{BB962C8B-B14F-4D97-AF65-F5344CB8AC3E}">
        <p14:creationId xmlns:p14="http://schemas.microsoft.com/office/powerpoint/2010/main" val="218846907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915"/>
        <p:cNvGrpSpPr/>
        <p:nvPr/>
      </p:nvGrpSpPr>
      <p:grpSpPr>
        <a:xfrm>
          <a:off x="0" y="0"/>
          <a:ext cx="0" cy="0"/>
          <a:chOff x="0" y="0"/>
          <a:chExt cx="0" cy="0"/>
        </a:xfrm>
      </p:grpSpPr>
      <p:pic>
        <p:nvPicPr>
          <p:cNvPr id="916" name="Google Shape;916;p167"/>
          <p:cNvPicPr preferRelativeResize="0"/>
          <p:nvPr/>
        </p:nvPicPr>
        <p:blipFill rotWithShape="1">
          <a:blip r:embed="rId3">
            <a:alphaModFix/>
          </a:blip>
          <a:srcRect/>
          <a:stretch/>
        </p:blipFill>
        <p:spPr>
          <a:xfrm>
            <a:off x="796925" y="1692101"/>
            <a:ext cx="1192603" cy="1192603"/>
          </a:xfrm>
          <a:prstGeom prst="rect">
            <a:avLst/>
          </a:prstGeom>
          <a:noFill/>
          <a:ln>
            <a:noFill/>
          </a:ln>
        </p:spPr>
      </p:pic>
      <p:pic>
        <p:nvPicPr>
          <p:cNvPr id="917" name="Google Shape;917;p167"/>
          <p:cNvPicPr preferRelativeResize="0"/>
          <p:nvPr/>
        </p:nvPicPr>
        <p:blipFill rotWithShape="1">
          <a:blip r:embed="rId4">
            <a:alphaModFix/>
          </a:blip>
          <a:srcRect/>
          <a:stretch/>
        </p:blipFill>
        <p:spPr>
          <a:xfrm>
            <a:off x="2355053" y="1692101"/>
            <a:ext cx="1192603" cy="1192603"/>
          </a:xfrm>
          <a:prstGeom prst="rect">
            <a:avLst/>
          </a:prstGeom>
          <a:noFill/>
          <a:ln>
            <a:noFill/>
          </a:ln>
        </p:spPr>
      </p:pic>
      <p:pic>
        <p:nvPicPr>
          <p:cNvPr id="918" name="Google Shape;918;p167"/>
          <p:cNvPicPr preferRelativeResize="0"/>
          <p:nvPr/>
        </p:nvPicPr>
        <p:blipFill rotWithShape="1">
          <a:blip r:embed="rId5">
            <a:alphaModFix/>
          </a:blip>
          <a:srcRect/>
          <a:stretch/>
        </p:blipFill>
        <p:spPr>
          <a:xfrm>
            <a:off x="7029437" y="1690688"/>
            <a:ext cx="1192603" cy="1192603"/>
          </a:xfrm>
          <a:prstGeom prst="rect">
            <a:avLst/>
          </a:prstGeom>
          <a:noFill/>
          <a:ln>
            <a:noFill/>
          </a:ln>
        </p:spPr>
      </p:pic>
      <p:pic>
        <p:nvPicPr>
          <p:cNvPr id="919" name="Google Shape;919;p167"/>
          <p:cNvPicPr preferRelativeResize="0"/>
          <p:nvPr/>
        </p:nvPicPr>
        <p:blipFill rotWithShape="1">
          <a:blip r:embed="rId6">
            <a:alphaModFix/>
          </a:blip>
          <a:srcRect/>
          <a:stretch/>
        </p:blipFill>
        <p:spPr>
          <a:xfrm>
            <a:off x="3913181" y="1719454"/>
            <a:ext cx="1192603" cy="1192603"/>
          </a:xfrm>
          <a:prstGeom prst="rect">
            <a:avLst/>
          </a:prstGeom>
          <a:noFill/>
          <a:ln>
            <a:noFill/>
          </a:ln>
        </p:spPr>
      </p:pic>
      <p:sp>
        <p:nvSpPr>
          <p:cNvPr id="2" name="Titel 1">
            <a:extLst>
              <a:ext uri="{FF2B5EF4-FFF2-40B4-BE49-F238E27FC236}">
                <a16:creationId xmlns:a16="http://schemas.microsoft.com/office/drawing/2014/main" id="{E42487AB-3FB2-026A-188E-A7ED3CA5464E}"/>
              </a:ext>
            </a:extLst>
          </p:cNvPr>
          <p:cNvSpPr txBox="1">
            <a:spLocks/>
          </p:cNvSpPr>
          <p:nvPr/>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a-DK">
                <a:solidFill>
                  <a:srgbClr val="2A402F"/>
                </a:solidFill>
                <a:latin typeface="Arial Black" panose="020B0A04020102020204" pitchFamily="34" charset="0"/>
              </a:rPr>
              <a:t>Vores kanaler til markedsføring</a:t>
            </a:r>
          </a:p>
        </p:txBody>
      </p:sp>
      <p:pic>
        <p:nvPicPr>
          <p:cNvPr id="1026" name="Picture 2" descr="Youtube Logo PNG Vector (EPS) Free Download">
            <a:extLst>
              <a:ext uri="{FF2B5EF4-FFF2-40B4-BE49-F238E27FC236}">
                <a16:creationId xmlns:a16="http://schemas.microsoft.com/office/drawing/2014/main" id="{B06E2AF5-BF6A-01A0-1A62-D78A101241A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71309" y="1719454"/>
            <a:ext cx="1192603" cy="119260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Email Logo - Free Vectors &amp; PSDs to Download">
            <a:extLst>
              <a:ext uri="{FF2B5EF4-FFF2-40B4-BE49-F238E27FC236}">
                <a16:creationId xmlns:a16="http://schemas.microsoft.com/office/drawing/2014/main" id="{7DA4DF29-248B-66E3-3A01-B6366D6BC429}"/>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7193" t="10848" r="6971" b="10750"/>
          <a:stretch/>
        </p:blipFill>
        <p:spPr bwMode="auto">
          <a:xfrm>
            <a:off x="8587565" y="1719157"/>
            <a:ext cx="1305701" cy="1192604"/>
          </a:xfrm>
          <a:prstGeom prst="rect">
            <a:avLst/>
          </a:prstGeom>
          <a:noFill/>
          <a:extLst>
            <a:ext uri="{909E8E84-426E-40DD-AFC4-6F175D3DCCD1}">
              <a14:hiddenFill xmlns:a14="http://schemas.microsoft.com/office/drawing/2010/main">
                <a:solidFill>
                  <a:srgbClr val="FFFFFF"/>
                </a:solidFill>
              </a14:hiddenFill>
            </a:ext>
          </a:extLst>
        </p:spPr>
      </p:pic>
      <p:sp>
        <p:nvSpPr>
          <p:cNvPr id="3" name="Pladsholder til indhold 2">
            <a:extLst>
              <a:ext uri="{FF2B5EF4-FFF2-40B4-BE49-F238E27FC236}">
                <a16:creationId xmlns:a16="http://schemas.microsoft.com/office/drawing/2014/main" id="{9B1C0B67-4942-C743-A5DB-288FF9E423F9}"/>
              </a:ext>
            </a:extLst>
          </p:cNvPr>
          <p:cNvSpPr txBox="1">
            <a:spLocks/>
          </p:cNvSpPr>
          <p:nvPr/>
        </p:nvSpPr>
        <p:spPr>
          <a:xfrm>
            <a:off x="838200" y="3292473"/>
            <a:ext cx="10515600" cy="320040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a-DK">
                <a:solidFill>
                  <a:schemeClr val="bg1">
                    <a:lumMod val="85000"/>
                  </a:schemeClr>
                </a:solidFill>
              </a:rPr>
              <a:t>Facebook (krav for B2C)</a:t>
            </a:r>
          </a:p>
          <a:p>
            <a:r>
              <a:rPr lang="da-DK">
                <a:solidFill>
                  <a:schemeClr val="bg1">
                    <a:lumMod val="85000"/>
                  </a:schemeClr>
                </a:solidFill>
              </a:rPr>
              <a:t>Instagram</a:t>
            </a:r>
          </a:p>
          <a:p>
            <a:r>
              <a:rPr lang="da-DK">
                <a:solidFill>
                  <a:schemeClr val="bg1">
                    <a:lumMod val="85000"/>
                  </a:schemeClr>
                </a:solidFill>
              </a:rPr>
              <a:t>LinkedIn (krav for B2B)</a:t>
            </a:r>
          </a:p>
          <a:p>
            <a:r>
              <a:rPr lang="da-DK" err="1">
                <a:solidFill>
                  <a:schemeClr val="bg1">
                    <a:lumMod val="85000"/>
                  </a:schemeClr>
                </a:solidFill>
              </a:rPr>
              <a:t>Youtube</a:t>
            </a:r>
            <a:endParaRPr lang="da-DK">
              <a:solidFill>
                <a:schemeClr val="bg1">
                  <a:lumMod val="85000"/>
                </a:schemeClr>
              </a:solidFill>
            </a:endParaRPr>
          </a:p>
          <a:p>
            <a:r>
              <a:rPr lang="da-DK">
                <a:solidFill>
                  <a:schemeClr val="bg1">
                    <a:lumMod val="85000"/>
                  </a:schemeClr>
                </a:solidFill>
              </a:rPr>
              <a:t>Google </a:t>
            </a:r>
            <a:r>
              <a:rPr lang="da-DK" err="1">
                <a:solidFill>
                  <a:schemeClr val="bg1">
                    <a:lumMod val="85000"/>
                  </a:schemeClr>
                </a:solidFill>
              </a:rPr>
              <a:t>Ads</a:t>
            </a:r>
            <a:endParaRPr lang="da-DK">
              <a:solidFill>
                <a:schemeClr val="bg1">
                  <a:lumMod val="85000"/>
                </a:schemeClr>
              </a:solidFill>
            </a:endParaRPr>
          </a:p>
          <a:p>
            <a:r>
              <a:rPr lang="da-DK" err="1"/>
              <a:t>Email</a:t>
            </a:r>
            <a:endParaRPr lang="da-DK"/>
          </a:p>
          <a:p>
            <a:endParaRPr lang="da-DK"/>
          </a:p>
        </p:txBody>
      </p:sp>
    </p:spTree>
    <p:extLst>
      <p:ext uri="{BB962C8B-B14F-4D97-AF65-F5344CB8AC3E}">
        <p14:creationId xmlns:p14="http://schemas.microsoft.com/office/powerpoint/2010/main" val="2643035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562989D-201E-F32C-2A44-E3248A0D7D81}"/>
              </a:ext>
            </a:extLst>
          </p:cNvPr>
          <p:cNvSpPr>
            <a:spLocks noGrp="1"/>
          </p:cNvSpPr>
          <p:nvPr>
            <p:ph type="title"/>
          </p:nvPr>
        </p:nvSpPr>
        <p:spPr/>
        <p:txBody>
          <a:bodyPr/>
          <a:lstStyle/>
          <a:p>
            <a:r>
              <a:rPr lang="da-DK"/>
              <a:t>Email markedsføring</a:t>
            </a:r>
          </a:p>
        </p:txBody>
      </p:sp>
      <p:sp>
        <p:nvSpPr>
          <p:cNvPr id="3" name="Pladsholder til indhold 2">
            <a:extLst>
              <a:ext uri="{FF2B5EF4-FFF2-40B4-BE49-F238E27FC236}">
                <a16:creationId xmlns:a16="http://schemas.microsoft.com/office/drawing/2014/main" id="{445F5339-90E3-2451-A475-4E3617D70A4B}"/>
              </a:ext>
            </a:extLst>
          </p:cNvPr>
          <p:cNvSpPr>
            <a:spLocks noGrp="1"/>
          </p:cNvSpPr>
          <p:nvPr>
            <p:ph idx="1"/>
          </p:nvPr>
        </p:nvSpPr>
        <p:spPr>
          <a:xfrm>
            <a:off x="838200" y="1825625"/>
            <a:ext cx="5366657" cy="3669401"/>
          </a:xfrm>
        </p:spPr>
        <p:txBody>
          <a:bodyPr>
            <a:normAutofit/>
          </a:bodyPr>
          <a:lstStyle/>
          <a:p>
            <a:pPr marL="0" indent="0">
              <a:buNone/>
            </a:pPr>
            <a:r>
              <a:rPr lang="da-DK"/>
              <a:t>Når vi laver kampagner, samler vi </a:t>
            </a:r>
            <a:r>
              <a:rPr lang="da-DK" err="1"/>
              <a:t>leads</a:t>
            </a:r>
            <a:r>
              <a:rPr lang="da-DK"/>
              <a:t> ind gennem permissions</a:t>
            </a:r>
          </a:p>
          <a:p>
            <a:pPr marL="0" indent="0">
              <a:buNone/>
            </a:pPr>
            <a:endParaRPr lang="da-DK"/>
          </a:p>
          <a:p>
            <a:pPr marL="0" indent="0">
              <a:buNone/>
            </a:pPr>
            <a:r>
              <a:rPr lang="da-DK"/>
              <a:t>Der er 25.000 i basen, som er gratis – men alligevel koster</a:t>
            </a:r>
          </a:p>
          <a:p>
            <a:pPr marL="0" indent="0">
              <a:buNone/>
            </a:pPr>
            <a:endParaRPr lang="da-DK"/>
          </a:p>
          <a:p>
            <a:pPr marL="0" indent="0">
              <a:buNone/>
            </a:pPr>
            <a:r>
              <a:rPr lang="da-DK"/>
              <a:t>Der er altid afmeldinger</a:t>
            </a:r>
          </a:p>
          <a:p>
            <a:endParaRPr lang="da-DK"/>
          </a:p>
        </p:txBody>
      </p:sp>
      <p:pic>
        <p:nvPicPr>
          <p:cNvPr id="4" name="Picture 4" descr="Email Logo - Free Vectors &amp; PSDs to Download">
            <a:extLst>
              <a:ext uri="{FF2B5EF4-FFF2-40B4-BE49-F238E27FC236}">
                <a16:creationId xmlns:a16="http://schemas.microsoft.com/office/drawing/2014/main" id="{30411B91-76CA-F1A2-ADDD-C154F37C475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193" t="10848" r="6971" b="10750"/>
          <a:stretch/>
        </p:blipFill>
        <p:spPr bwMode="auto">
          <a:xfrm>
            <a:off x="7324033" y="1704109"/>
            <a:ext cx="3776932" cy="34497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896337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88CA1B3-09EB-FC83-CC70-935488C79063}"/>
              </a:ext>
            </a:extLst>
          </p:cNvPr>
          <p:cNvSpPr>
            <a:spLocks noGrp="1"/>
          </p:cNvSpPr>
          <p:nvPr>
            <p:ph type="title"/>
          </p:nvPr>
        </p:nvSpPr>
        <p:spPr/>
        <p:txBody>
          <a:bodyPr/>
          <a:lstStyle/>
          <a:p>
            <a:r>
              <a:rPr lang="da-DK" err="1"/>
              <a:t>Juicy</a:t>
            </a:r>
            <a:r>
              <a:rPr lang="da-DK"/>
              <a:t> Lucy på email</a:t>
            </a:r>
          </a:p>
        </p:txBody>
      </p:sp>
      <p:sp>
        <p:nvSpPr>
          <p:cNvPr id="3" name="Pladsholder til indhold 2">
            <a:extLst>
              <a:ext uri="{FF2B5EF4-FFF2-40B4-BE49-F238E27FC236}">
                <a16:creationId xmlns:a16="http://schemas.microsoft.com/office/drawing/2014/main" id="{8CC46538-CAD7-DCB2-AF09-22CC4C7FCE37}"/>
              </a:ext>
            </a:extLst>
          </p:cNvPr>
          <p:cNvSpPr>
            <a:spLocks noGrp="1"/>
          </p:cNvSpPr>
          <p:nvPr>
            <p:ph idx="1"/>
          </p:nvPr>
        </p:nvSpPr>
        <p:spPr/>
        <p:txBody>
          <a:bodyPr/>
          <a:lstStyle/>
          <a:p>
            <a:endParaRPr lang="da-DK"/>
          </a:p>
        </p:txBody>
      </p:sp>
      <p:pic>
        <p:nvPicPr>
          <p:cNvPr id="5" name="Billede 4">
            <a:extLst>
              <a:ext uri="{FF2B5EF4-FFF2-40B4-BE49-F238E27FC236}">
                <a16:creationId xmlns:a16="http://schemas.microsoft.com/office/drawing/2014/main" id="{64A8C08C-D1D5-F43F-8EA0-D21B4B1FAC99}"/>
              </a:ext>
            </a:extLst>
          </p:cNvPr>
          <p:cNvPicPr>
            <a:picLocks noChangeAspect="1"/>
          </p:cNvPicPr>
          <p:nvPr/>
        </p:nvPicPr>
        <p:blipFill>
          <a:blip r:embed="rId2"/>
          <a:stretch>
            <a:fillRect/>
          </a:stretch>
        </p:blipFill>
        <p:spPr>
          <a:xfrm>
            <a:off x="3236334" y="1500246"/>
            <a:ext cx="5612101" cy="4937500"/>
          </a:xfrm>
          <a:prstGeom prst="rect">
            <a:avLst/>
          </a:prstGeom>
        </p:spPr>
      </p:pic>
    </p:spTree>
    <p:extLst>
      <p:ext uri="{BB962C8B-B14F-4D97-AF65-F5344CB8AC3E}">
        <p14:creationId xmlns:p14="http://schemas.microsoft.com/office/powerpoint/2010/main" val="27326566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BC0BF3C-0337-6A15-DECE-0F2C4D132628}"/>
              </a:ext>
            </a:extLst>
          </p:cNvPr>
          <p:cNvSpPr>
            <a:spLocks noGrp="1"/>
          </p:cNvSpPr>
          <p:nvPr>
            <p:ph type="title"/>
          </p:nvPr>
        </p:nvSpPr>
        <p:spPr/>
        <p:txBody>
          <a:bodyPr/>
          <a:lstStyle/>
          <a:p>
            <a:r>
              <a:rPr lang="da-DK"/>
              <a:t>Huskelisten</a:t>
            </a:r>
          </a:p>
        </p:txBody>
      </p:sp>
      <p:sp>
        <p:nvSpPr>
          <p:cNvPr id="3" name="Pladsholder til indhold 2">
            <a:extLst>
              <a:ext uri="{FF2B5EF4-FFF2-40B4-BE49-F238E27FC236}">
                <a16:creationId xmlns:a16="http://schemas.microsoft.com/office/drawing/2014/main" id="{C42E40B9-F7E3-33B1-06A1-EB6264E45ADC}"/>
              </a:ext>
            </a:extLst>
          </p:cNvPr>
          <p:cNvSpPr>
            <a:spLocks noGrp="1"/>
          </p:cNvSpPr>
          <p:nvPr>
            <p:ph idx="1"/>
          </p:nvPr>
        </p:nvSpPr>
        <p:spPr/>
        <p:txBody>
          <a:bodyPr>
            <a:normAutofit/>
          </a:bodyPr>
          <a:lstStyle/>
          <a:p>
            <a:r>
              <a:rPr lang="da-DK"/>
              <a:t>Emnelinjen - Vigtigst af alt for den sikrer en åbnet </a:t>
            </a:r>
            <a:r>
              <a:rPr lang="da-DK" err="1"/>
              <a:t>email</a:t>
            </a:r>
            <a:endParaRPr lang="da-DK"/>
          </a:p>
          <a:p>
            <a:r>
              <a:rPr lang="da-DK" err="1"/>
              <a:t>Pre</a:t>
            </a:r>
            <a:r>
              <a:rPr lang="da-DK"/>
              <a:t>-header til mobil</a:t>
            </a:r>
          </a:p>
          <a:p>
            <a:r>
              <a:rPr lang="da-DK"/>
              <a:t>Indholdet skal modtager-segmenteres: alder, køn, kendt/ukendt kunde, tidligere køb, interesser, osv.</a:t>
            </a:r>
          </a:p>
          <a:p>
            <a:r>
              <a:rPr lang="da-DK"/>
              <a:t>A/B test</a:t>
            </a:r>
          </a:p>
          <a:p>
            <a:r>
              <a:rPr lang="da-DK"/>
              <a:t>80 % information og 20 % salg</a:t>
            </a:r>
          </a:p>
          <a:p>
            <a:r>
              <a:rPr lang="da-DK"/>
              <a:t>Minimér mængden af tekst</a:t>
            </a:r>
          </a:p>
          <a:p>
            <a:r>
              <a:rPr lang="da-DK"/>
              <a:t>Call-to-action (CTA) i form af knapper og links</a:t>
            </a:r>
          </a:p>
          <a:p>
            <a:endParaRPr lang="da-DK"/>
          </a:p>
        </p:txBody>
      </p:sp>
      <p:sp>
        <p:nvSpPr>
          <p:cNvPr id="4" name="Tekstfelt 3">
            <a:extLst>
              <a:ext uri="{FF2B5EF4-FFF2-40B4-BE49-F238E27FC236}">
                <a16:creationId xmlns:a16="http://schemas.microsoft.com/office/drawing/2014/main" id="{9AB78317-54FC-9CCB-BF01-81918DBB7641}"/>
              </a:ext>
            </a:extLst>
          </p:cNvPr>
          <p:cNvSpPr txBox="1"/>
          <p:nvPr/>
        </p:nvSpPr>
        <p:spPr>
          <a:xfrm>
            <a:off x="838201" y="6231265"/>
            <a:ext cx="3687618" cy="261610"/>
          </a:xfrm>
          <a:prstGeom prst="rect">
            <a:avLst/>
          </a:prstGeom>
          <a:noFill/>
        </p:spPr>
        <p:txBody>
          <a:bodyPr wrap="square" rtlCol="0">
            <a:spAutoFit/>
          </a:bodyPr>
          <a:lstStyle/>
          <a:p>
            <a:r>
              <a:rPr lang="da-DK" sz="1100">
                <a:hlinkClick r:id="rId2"/>
              </a:rPr>
              <a:t>https://asento.dk/guiden-til-det-ultimative-nyhedsbrev/</a:t>
            </a:r>
            <a:endParaRPr lang="da-DK" sz="1100"/>
          </a:p>
        </p:txBody>
      </p:sp>
    </p:spTree>
    <p:extLst>
      <p:ext uri="{BB962C8B-B14F-4D97-AF65-F5344CB8AC3E}">
        <p14:creationId xmlns:p14="http://schemas.microsoft.com/office/powerpoint/2010/main" val="19942911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2DAEB07-897F-38CC-0283-FAD056B0ADF3}"/>
              </a:ext>
            </a:extLst>
          </p:cNvPr>
          <p:cNvSpPr>
            <a:spLocks noGrp="1"/>
          </p:cNvSpPr>
          <p:nvPr>
            <p:ph type="title"/>
          </p:nvPr>
        </p:nvSpPr>
        <p:spPr>
          <a:xfrm>
            <a:off x="838199" y="365125"/>
            <a:ext cx="10924052" cy="1325563"/>
          </a:xfrm>
        </p:spPr>
        <p:txBody>
          <a:bodyPr/>
          <a:lstStyle/>
          <a:p>
            <a:r>
              <a:rPr lang="da-DK"/>
              <a:t>YouTube som markedsføringskanal</a:t>
            </a:r>
          </a:p>
        </p:txBody>
      </p:sp>
      <p:sp>
        <p:nvSpPr>
          <p:cNvPr id="3" name="Pladsholder til indhold 2">
            <a:extLst>
              <a:ext uri="{FF2B5EF4-FFF2-40B4-BE49-F238E27FC236}">
                <a16:creationId xmlns:a16="http://schemas.microsoft.com/office/drawing/2014/main" id="{14B4D5F6-76CA-4C9D-8C90-9AB2859EFD5C}"/>
              </a:ext>
            </a:extLst>
          </p:cNvPr>
          <p:cNvSpPr>
            <a:spLocks noGrp="1"/>
          </p:cNvSpPr>
          <p:nvPr>
            <p:ph idx="1"/>
          </p:nvPr>
        </p:nvSpPr>
        <p:spPr>
          <a:xfrm>
            <a:off x="838200" y="4939747"/>
            <a:ext cx="2461591" cy="1237215"/>
          </a:xfrm>
        </p:spPr>
        <p:txBody>
          <a:bodyPr>
            <a:normAutofit lnSpcReduction="10000"/>
          </a:bodyPr>
          <a:lstStyle/>
          <a:p>
            <a:pPr marL="0" indent="0">
              <a:buNone/>
            </a:pPr>
            <a:r>
              <a:rPr lang="da-DK" err="1"/>
              <a:t>DRs</a:t>
            </a:r>
            <a:r>
              <a:rPr lang="da-DK"/>
              <a:t> medierapport for 2022</a:t>
            </a:r>
          </a:p>
        </p:txBody>
      </p:sp>
      <p:pic>
        <p:nvPicPr>
          <p:cNvPr id="5" name="Billede 4">
            <a:extLst>
              <a:ext uri="{FF2B5EF4-FFF2-40B4-BE49-F238E27FC236}">
                <a16:creationId xmlns:a16="http://schemas.microsoft.com/office/drawing/2014/main" id="{DB62587C-25D6-B4DF-4E60-2FC175182B77}"/>
              </a:ext>
            </a:extLst>
          </p:cNvPr>
          <p:cNvPicPr>
            <a:picLocks noChangeAspect="1"/>
          </p:cNvPicPr>
          <p:nvPr/>
        </p:nvPicPr>
        <p:blipFill>
          <a:blip r:embed="rId3"/>
          <a:stretch>
            <a:fillRect/>
          </a:stretch>
        </p:blipFill>
        <p:spPr>
          <a:xfrm>
            <a:off x="3740186" y="1459496"/>
            <a:ext cx="5387120" cy="4989930"/>
          </a:xfrm>
          <a:prstGeom prst="rect">
            <a:avLst/>
          </a:prstGeom>
        </p:spPr>
      </p:pic>
      <p:sp>
        <p:nvSpPr>
          <p:cNvPr id="6" name="Rektangel 5">
            <a:extLst>
              <a:ext uri="{FF2B5EF4-FFF2-40B4-BE49-F238E27FC236}">
                <a16:creationId xmlns:a16="http://schemas.microsoft.com/office/drawing/2014/main" id="{18CB340C-30C5-97BC-064E-FCFA7ADA0AE5}"/>
              </a:ext>
            </a:extLst>
          </p:cNvPr>
          <p:cNvSpPr/>
          <p:nvPr/>
        </p:nvSpPr>
        <p:spPr>
          <a:xfrm>
            <a:off x="4143376" y="1810725"/>
            <a:ext cx="5101370" cy="282743"/>
          </a:xfrm>
          <a:custGeom>
            <a:avLst/>
            <a:gdLst>
              <a:gd name="connsiteX0" fmla="*/ 0 w 5101370"/>
              <a:gd name="connsiteY0" fmla="*/ 0 h 282743"/>
              <a:gd name="connsiteX1" fmla="*/ 535644 w 5101370"/>
              <a:gd name="connsiteY1" fmla="*/ 0 h 282743"/>
              <a:gd name="connsiteX2" fmla="*/ 1071288 w 5101370"/>
              <a:gd name="connsiteY2" fmla="*/ 0 h 282743"/>
              <a:gd name="connsiteX3" fmla="*/ 1810986 w 5101370"/>
              <a:gd name="connsiteY3" fmla="*/ 0 h 282743"/>
              <a:gd name="connsiteX4" fmla="*/ 2346630 w 5101370"/>
              <a:gd name="connsiteY4" fmla="*/ 0 h 282743"/>
              <a:gd name="connsiteX5" fmla="*/ 3035315 w 5101370"/>
              <a:gd name="connsiteY5" fmla="*/ 0 h 282743"/>
              <a:gd name="connsiteX6" fmla="*/ 3519945 w 5101370"/>
              <a:gd name="connsiteY6" fmla="*/ 0 h 282743"/>
              <a:gd name="connsiteX7" fmla="*/ 4106603 w 5101370"/>
              <a:gd name="connsiteY7" fmla="*/ 0 h 282743"/>
              <a:gd name="connsiteX8" fmla="*/ 5101370 w 5101370"/>
              <a:gd name="connsiteY8" fmla="*/ 0 h 282743"/>
              <a:gd name="connsiteX9" fmla="*/ 5101370 w 5101370"/>
              <a:gd name="connsiteY9" fmla="*/ 282743 h 282743"/>
              <a:gd name="connsiteX10" fmla="*/ 4514712 w 5101370"/>
              <a:gd name="connsiteY10" fmla="*/ 282743 h 282743"/>
              <a:gd name="connsiteX11" fmla="*/ 4030082 w 5101370"/>
              <a:gd name="connsiteY11" fmla="*/ 282743 h 282743"/>
              <a:gd name="connsiteX12" fmla="*/ 3545452 w 5101370"/>
              <a:gd name="connsiteY12" fmla="*/ 282743 h 282743"/>
              <a:gd name="connsiteX13" fmla="*/ 2958795 w 5101370"/>
              <a:gd name="connsiteY13" fmla="*/ 282743 h 282743"/>
              <a:gd name="connsiteX14" fmla="*/ 2270110 w 5101370"/>
              <a:gd name="connsiteY14" fmla="*/ 282743 h 282743"/>
              <a:gd name="connsiteX15" fmla="*/ 1530411 w 5101370"/>
              <a:gd name="connsiteY15" fmla="*/ 282743 h 282743"/>
              <a:gd name="connsiteX16" fmla="*/ 790712 w 5101370"/>
              <a:gd name="connsiteY16" fmla="*/ 282743 h 282743"/>
              <a:gd name="connsiteX17" fmla="*/ 0 w 5101370"/>
              <a:gd name="connsiteY17" fmla="*/ 282743 h 282743"/>
              <a:gd name="connsiteX18" fmla="*/ 0 w 5101370"/>
              <a:gd name="connsiteY18" fmla="*/ 0 h 282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101370" h="282743" extrusionOk="0">
                <a:moveTo>
                  <a:pt x="0" y="0"/>
                </a:moveTo>
                <a:cubicBezTo>
                  <a:pt x="215118" y="-6912"/>
                  <a:pt x="344139" y="-21777"/>
                  <a:pt x="535644" y="0"/>
                </a:cubicBezTo>
                <a:cubicBezTo>
                  <a:pt x="727149" y="21777"/>
                  <a:pt x="846364" y="-13737"/>
                  <a:pt x="1071288" y="0"/>
                </a:cubicBezTo>
                <a:cubicBezTo>
                  <a:pt x="1296212" y="13737"/>
                  <a:pt x="1454705" y="7487"/>
                  <a:pt x="1810986" y="0"/>
                </a:cubicBezTo>
                <a:cubicBezTo>
                  <a:pt x="2167267" y="-7487"/>
                  <a:pt x="2121519" y="11740"/>
                  <a:pt x="2346630" y="0"/>
                </a:cubicBezTo>
                <a:cubicBezTo>
                  <a:pt x="2571741" y="-11740"/>
                  <a:pt x="2742544" y="27227"/>
                  <a:pt x="3035315" y="0"/>
                </a:cubicBezTo>
                <a:cubicBezTo>
                  <a:pt x="3328086" y="-27227"/>
                  <a:pt x="3329208" y="8206"/>
                  <a:pt x="3519945" y="0"/>
                </a:cubicBezTo>
                <a:cubicBezTo>
                  <a:pt x="3710682" y="-8206"/>
                  <a:pt x="3918066" y="-21545"/>
                  <a:pt x="4106603" y="0"/>
                </a:cubicBezTo>
                <a:cubicBezTo>
                  <a:pt x="4295140" y="21545"/>
                  <a:pt x="4802391" y="48382"/>
                  <a:pt x="5101370" y="0"/>
                </a:cubicBezTo>
                <a:cubicBezTo>
                  <a:pt x="5089933" y="83112"/>
                  <a:pt x="5110348" y="195953"/>
                  <a:pt x="5101370" y="282743"/>
                </a:cubicBezTo>
                <a:cubicBezTo>
                  <a:pt x="4972351" y="255075"/>
                  <a:pt x="4647413" y="311463"/>
                  <a:pt x="4514712" y="282743"/>
                </a:cubicBezTo>
                <a:cubicBezTo>
                  <a:pt x="4382011" y="254023"/>
                  <a:pt x="4152801" y="274842"/>
                  <a:pt x="4030082" y="282743"/>
                </a:cubicBezTo>
                <a:cubicBezTo>
                  <a:pt x="3907363" y="290645"/>
                  <a:pt x="3722929" y="269346"/>
                  <a:pt x="3545452" y="282743"/>
                </a:cubicBezTo>
                <a:cubicBezTo>
                  <a:pt x="3367975" y="296141"/>
                  <a:pt x="3107063" y="281798"/>
                  <a:pt x="2958795" y="282743"/>
                </a:cubicBezTo>
                <a:cubicBezTo>
                  <a:pt x="2810527" y="283688"/>
                  <a:pt x="2462926" y="264474"/>
                  <a:pt x="2270110" y="282743"/>
                </a:cubicBezTo>
                <a:cubicBezTo>
                  <a:pt x="2077295" y="301012"/>
                  <a:pt x="1730612" y="293448"/>
                  <a:pt x="1530411" y="282743"/>
                </a:cubicBezTo>
                <a:cubicBezTo>
                  <a:pt x="1330210" y="272038"/>
                  <a:pt x="987699" y="265742"/>
                  <a:pt x="790712" y="282743"/>
                </a:cubicBezTo>
                <a:cubicBezTo>
                  <a:pt x="593725" y="299744"/>
                  <a:pt x="187079" y="254406"/>
                  <a:pt x="0" y="282743"/>
                </a:cubicBezTo>
                <a:cubicBezTo>
                  <a:pt x="4350" y="199026"/>
                  <a:pt x="-4986" y="76520"/>
                  <a:pt x="0" y="0"/>
                </a:cubicBezTo>
                <a:close/>
              </a:path>
            </a:pathLst>
          </a:custGeom>
          <a:noFill/>
          <a:ln w="28575">
            <a:solidFill>
              <a:srgbClr val="FF0000"/>
            </a:solidFill>
            <a:extLst>
              <a:ext uri="{C807C97D-BFC1-408E-A445-0C87EB9F89A2}">
                <ask:lineSketchStyleProps xmlns:ask="http://schemas.microsoft.com/office/drawing/2018/sketchyshapes" sd="660426916">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Tree>
    <p:extLst>
      <p:ext uri="{BB962C8B-B14F-4D97-AF65-F5344CB8AC3E}">
        <p14:creationId xmlns:p14="http://schemas.microsoft.com/office/powerpoint/2010/main" val="2548841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D935756-DC9A-2183-1410-C83AEF822BF5}"/>
              </a:ext>
            </a:extLst>
          </p:cNvPr>
          <p:cNvSpPr>
            <a:spLocks noGrp="1"/>
          </p:cNvSpPr>
          <p:nvPr>
            <p:ph type="title"/>
          </p:nvPr>
        </p:nvSpPr>
        <p:spPr/>
        <p:txBody>
          <a:bodyPr/>
          <a:lstStyle/>
          <a:p>
            <a:r>
              <a:rPr lang="da-DK"/>
              <a:t>Hvad bruger du din mobil til?</a:t>
            </a:r>
          </a:p>
        </p:txBody>
      </p:sp>
      <p:sp>
        <p:nvSpPr>
          <p:cNvPr id="3" name="Pladsholder til indhold 2">
            <a:extLst>
              <a:ext uri="{FF2B5EF4-FFF2-40B4-BE49-F238E27FC236}">
                <a16:creationId xmlns:a16="http://schemas.microsoft.com/office/drawing/2014/main" id="{90F6A53B-B302-A742-B1BF-619CC8775B9B}"/>
              </a:ext>
            </a:extLst>
          </p:cNvPr>
          <p:cNvSpPr>
            <a:spLocks noGrp="1"/>
          </p:cNvSpPr>
          <p:nvPr>
            <p:ph idx="1"/>
          </p:nvPr>
        </p:nvSpPr>
        <p:spPr/>
        <p:txBody>
          <a:bodyPr/>
          <a:lstStyle/>
          <a:p>
            <a:r>
              <a:rPr lang="da-DK"/>
              <a:t>Reflekter med side-m/K i 3 minutter</a:t>
            </a:r>
          </a:p>
          <a:p>
            <a:endParaRPr lang="da-DK"/>
          </a:p>
        </p:txBody>
      </p:sp>
      <p:pic>
        <p:nvPicPr>
          <p:cNvPr id="4" name="Onlinemedier 5" title="Three Minutes Countdown Mission Impossible">
            <a:hlinkClick r:id="" action="ppaction://media"/>
            <a:extLst>
              <a:ext uri="{FF2B5EF4-FFF2-40B4-BE49-F238E27FC236}">
                <a16:creationId xmlns:a16="http://schemas.microsoft.com/office/drawing/2014/main" id="{87BAEDEA-BAD6-7186-F441-E977EDFDFCBF}"/>
              </a:ext>
            </a:extLst>
          </p:cNvPr>
          <p:cNvPicPr>
            <a:picLocks noRot="1" noChangeAspect="1"/>
          </p:cNvPicPr>
          <p:nvPr>
            <a:videoFile r:link="rId1"/>
          </p:nvPr>
        </p:nvPicPr>
        <p:blipFill>
          <a:blip r:embed="rId3"/>
          <a:stretch>
            <a:fillRect/>
          </a:stretch>
        </p:blipFill>
        <p:spPr>
          <a:xfrm>
            <a:off x="3564294" y="3308609"/>
            <a:ext cx="4846734" cy="2738405"/>
          </a:xfrm>
          <a:prstGeom prst="rect">
            <a:avLst/>
          </a:prstGeom>
        </p:spPr>
      </p:pic>
    </p:spTree>
    <p:extLst>
      <p:ext uri="{BB962C8B-B14F-4D97-AF65-F5344CB8AC3E}">
        <p14:creationId xmlns:p14="http://schemas.microsoft.com/office/powerpoint/2010/main" val="2551661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TotalTime>
  <Words>2132</Words>
  <Application>Microsoft Office PowerPoint</Application>
  <PresentationFormat>Widescreen</PresentationFormat>
  <Paragraphs>348</Paragraphs>
  <Slides>78</Slides>
  <Notes>28</Notes>
  <HiddenSlides>0</HiddenSlides>
  <MMClips>3</MMClips>
  <ScaleCrop>false</ScaleCrop>
  <HeadingPairs>
    <vt:vector size="8" baseType="variant">
      <vt:variant>
        <vt:lpstr>Benyttede skrifttyper</vt:lpstr>
      </vt:variant>
      <vt:variant>
        <vt:i4>11</vt:i4>
      </vt:variant>
      <vt:variant>
        <vt:lpstr>Tema</vt:lpstr>
      </vt:variant>
      <vt:variant>
        <vt:i4>1</vt:i4>
      </vt:variant>
      <vt:variant>
        <vt:lpstr>Integrerede OLE-servere</vt:lpstr>
      </vt:variant>
      <vt:variant>
        <vt:i4>0</vt:i4>
      </vt:variant>
      <vt:variant>
        <vt:lpstr>Slidetitler</vt:lpstr>
      </vt:variant>
      <vt:variant>
        <vt:i4>78</vt:i4>
      </vt:variant>
    </vt:vector>
  </HeadingPairs>
  <TitlesOfParts>
    <vt:vector size="90" baseType="lpstr">
      <vt:lpstr>Access Book</vt:lpstr>
      <vt:lpstr>Apple Color Emoji</vt:lpstr>
      <vt:lpstr>Arial</vt:lpstr>
      <vt:lpstr>Arial Black</vt:lpstr>
      <vt:lpstr>Avenir</vt:lpstr>
      <vt:lpstr>Calibri</vt:lpstr>
      <vt:lpstr>Calibri Light</vt:lpstr>
      <vt:lpstr>Congenial Black</vt:lpstr>
      <vt:lpstr>Helvetica Neue</vt:lpstr>
      <vt:lpstr>Quicksand</vt:lpstr>
      <vt:lpstr>Times Roman</vt:lpstr>
      <vt:lpstr>Office-tema</vt:lpstr>
      <vt:lpstr>Gorilla juice - Marketing</vt:lpstr>
      <vt:lpstr>Markedsføring  – mediebilledet skifter stadig</vt:lpstr>
      <vt:lpstr>Tidsforbrug på medier/aktiviteter</vt:lpstr>
      <vt:lpstr>Medieanvendelse</vt:lpstr>
      <vt:lpstr>Er dit mediebillede ændret?</vt:lpstr>
      <vt:lpstr>Brugen af internettet</vt:lpstr>
      <vt:lpstr>Mobil på nettet – 316 minutter ugentligt</vt:lpstr>
      <vt:lpstr>YouTube som markedsføringskanal</vt:lpstr>
      <vt:lpstr>Hvad bruger du din mobil til?</vt:lpstr>
      <vt:lpstr>Sociale medier  (SoMe)</vt:lpstr>
      <vt:lpstr>SoMe: Aldersfordeling og emner/områder</vt:lpstr>
      <vt:lpstr>Daglige brugere på SoMe i DK</vt:lpstr>
      <vt:lpstr>Daglige brugere af SoMe - aldersfordeling</vt:lpstr>
      <vt:lpstr>Hyppighed i anvendelsen af SoMe</vt:lpstr>
      <vt:lpstr>Aldersfordeling på sociale medier</vt:lpstr>
      <vt:lpstr>Generelt anvendes SoMe til</vt:lpstr>
      <vt:lpstr>Markedsføring i SoMe</vt:lpstr>
      <vt:lpstr>Vi er ex. et sundt alternativ til slik og sodavand</vt:lpstr>
      <vt:lpstr>Vi spiller ind i kostrådene (2023)</vt:lpstr>
      <vt:lpstr>Vi spiller ind i en stigende trend</vt:lpstr>
      <vt:lpstr>PowerPoint-præsentation</vt:lpstr>
      <vt:lpstr>Se flere information i oversigten…(Teams)</vt:lpstr>
      <vt:lpstr>3 former: Paid – Owned - Earned</vt:lpstr>
      <vt:lpstr>3 former: Paid – Owned - Earned</vt:lpstr>
      <vt:lpstr>Medier/kanaler og deres anvendelse</vt:lpstr>
      <vt:lpstr>Kommunikationsformer på SoMe</vt:lpstr>
      <vt:lpstr>Hvor rammer vi kunder og med hvilket middel?</vt:lpstr>
      <vt:lpstr>Hvor/hvordan bliver du  ramt på sociale medier?</vt:lpstr>
      <vt:lpstr>Beslutningsskema: Hvilken kanal - hvilket indhold?</vt:lpstr>
      <vt:lpstr>PowerPoint-præsentation</vt:lpstr>
      <vt:lpstr>Mulige  kanaler</vt:lpstr>
      <vt:lpstr>Målgruppen</vt:lpstr>
      <vt:lpstr>Vi skal kende brugerens behov</vt:lpstr>
      <vt:lpstr>Først når vi kender målgruppen og forstår deres virkelighed, kan vi produktudvikle, pakkettere og kommunikere   … til den rigtige målgruppe … … på den rigtige måde … … på de rigtige kanaler …</vt:lpstr>
      <vt:lpstr>PowerPoint-præsentation</vt:lpstr>
      <vt:lpstr>PowerPoint-præsentation</vt:lpstr>
      <vt:lpstr>PowerPoint-præsentation</vt:lpstr>
      <vt:lpstr>PowerPoint-præsentation</vt:lpstr>
      <vt:lpstr>PowerPoint-præsentation</vt:lpstr>
      <vt:lpstr>Spørgetid</vt:lpstr>
      <vt:lpstr>PowerPoint-præsentation</vt:lpstr>
      <vt:lpstr>God kampagne - Facebook</vt:lpstr>
      <vt:lpstr>Facebook er (også) en politisk platform</vt:lpstr>
      <vt:lpstr>Valg 2022 – brug af Facebook</vt:lpstr>
      <vt:lpstr>Uheldig kampagne </vt:lpstr>
      <vt:lpstr>Uheldige kampagner</vt:lpstr>
      <vt:lpstr>Juicy Lucy på Facebook</vt:lpstr>
      <vt:lpstr>TIP: Facebook Ads library – et godt tool til at se gamle annoncer</vt:lpstr>
      <vt:lpstr>PowerPoint-præsentation</vt:lpstr>
      <vt:lpstr>God kampagne</vt:lpstr>
      <vt:lpstr>God kampagne</vt:lpstr>
      <vt:lpstr>Dårlig kampagne</vt:lpstr>
      <vt:lpstr>Peter Falktoft, TV-vært, influencer…  - SmileBright reklame fail</vt:lpstr>
      <vt:lpstr>Influencere i DK  – en del af Instagram</vt:lpstr>
      <vt:lpstr>Juicy Lucy på Instagram</vt:lpstr>
      <vt:lpstr>PowerPoint-præsentation</vt:lpstr>
      <vt:lpstr>LinkedIn – primær anvendelse</vt:lpstr>
      <vt:lpstr>Annoncetyper</vt:lpstr>
      <vt:lpstr>Klaviyos karruselannonce</vt:lpstr>
      <vt:lpstr>Gode eksempler</vt:lpstr>
      <vt:lpstr>Gode eksempler</vt:lpstr>
      <vt:lpstr>Mindre gode?</vt:lpstr>
      <vt:lpstr>Vil du vide mere?</vt:lpstr>
      <vt:lpstr>Juicy Lucy på LinkedIn</vt:lpstr>
      <vt:lpstr>PowerPoint-præsentation</vt:lpstr>
      <vt:lpstr>Gode eksempler </vt:lpstr>
      <vt:lpstr>Gode eksempler</vt:lpstr>
      <vt:lpstr>Dårlige kampagner</vt:lpstr>
      <vt:lpstr>Største danske YouTubere</vt:lpstr>
      <vt:lpstr>Juicy Lucy på YouTube</vt:lpstr>
      <vt:lpstr>PowerPoint-præsentation</vt:lpstr>
      <vt:lpstr>Google Ads</vt:lpstr>
      <vt:lpstr>Ikke (!) Display netværket</vt:lpstr>
      <vt:lpstr>Juicy Lucy på Google Ads</vt:lpstr>
      <vt:lpstr>PowerPoint-præsentation</vt:lpstr>
      <vt:lpstr>Email markedsføring</vt:lpstr>
      <vt:lpstr>Juicy Lucy på email</vt:lpstr>
      <vt:lpstr>Huskelisten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Gorilla juice - Marketing</dc:title>
  <dc:creator>Morten Christoffersen (MORC - konsulent - SE - AK)</dc:creator>
  <cp:lastModifiedBy>Morten Christoffersen (MORC - konsulent - SE - AK)</cp:lastModifiedBy>
  <cp:revision>1</cp:revision>
  <dcterms:created xsi:type="dcterms:W3CDTF">2023-06-12T12:56:01Z</dcterms:created>
  <dcterms:modified xsi:type="dcterms:W3CDTF">2023-06-12T13:38:02Z</dcterms:modified>
</cp:coreProperties>
</file>