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451" r:id="rId3"/>
    <p:sldId id="452" r:id="rId4"/>
    <p:sldId id="419" r:id="rId5"/>
    <p:sldId id="447" r:id="rId6"/>
    <p:sldId id="450" r:id="rId7"/>
    <p:sldId id="448" r:id="rId8"/>
    <p:sldId id="437" r:id="rId9"/>
    <p:sldId id="454" r:id="rId10"/>
    <p:sldId id="434" r:id="rId11"/>
    <p:sldId id="453" r:id="rId12"/>
    <p:sldId id="455" r:id="rId13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31F"/>
    <a:srgbClr val="9B97C9"/>
    <a:srgbClr val="FCC962"/>
    <a:srgbClr val="930336"/>
    <a:srgbClr val="9074BB"/>
    <a:srgbClr val="305D5D"/>
    <a:srgbClr val="AED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78955-8D19-7247-8221-B691BF0E5234}" type="datetimeFigureOut">
              <a:rPr lang="en-DK" smtClean="0"/>
              <a:t>21/03/2021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096DC-DEB8-6D48-B712-6903627D088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461276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8CFDA-AC29-BA40-B0EC-16040C4BB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F24642-F213-6D4A-9D29-AD8E98D7C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AAF7A-3304-BF4C-9E5F-8448D27AE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BC36-ABA0-FE46-A406-2E055D5B3D8A}" type="datetimeFigureOut">
              <a:rPr lang="en-DK" smtClean="0"/>
              <a:t>21/03/2021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0C00B-7475-6D45-8A35-D5BCBB513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D927A-D6AE-9940-9D1F-074514574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0880F-3021-A747-97AB-244B0D607F5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650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761C4-2E25-3241-B5B6-E6DE4D6EC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409A53-7C8D-1644-BB5F-6F3BCA7D4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91336-4840-8348-B6D6-DB67EA590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BC36-ABA0-FE46-A406-2E055D5B3D8A}" type="datetimeFigureOut">
              <a:rPr lang="en-DK" smtClean="0"/>
              <a:t>21/03/2021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9B025-2865-0941-B8EA-6B7C593B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7A261-71C0-D845-895E-2E83D52C8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0880F-3021-A747-97AB-244B0D607F5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16212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906D83-2822-2E43-AF65-61BD1404AA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5B871-0C03-C146-A8A2-A8434DB7F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3AB22-A54F-D749-B8DA-00275EEE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BC36-ABA0-FE46-A406-2E055D5B3D8A}" type="datetimeFigureOut">
              <a:rPr lang="en-DK" smtClean="0"/>
              <a:t>21/03/2021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CE748-2EB0-EC4A-9120-2C6FD0E1D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E5E38-F320-004D-98BC-A30B84F87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0880F-3021-A747-97AB-244B0D607F5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96997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F571D-CF66-F642-967F-0D7D5CAA7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31C79-BA28-394F-A9A6-53F1ACC11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6380A-52ED-F847-AA6F-A28861071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BC36-ABA0-FE46-A406-2E055D5B3D8A}" type="datetimeFigureOut">
              <a:rPr lang="en-DK" smtClean="0"/>
              <a:t>21/03/2021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84F90-59D5-CF4A-B661-8A458177B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3373B-3EE4-CC40-99DE-33CAD8578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0880F-3021-A747-97AB-244B0D607F5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937299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F2AC6-8F2A-4B42-8909-B2A7A0F3B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3FE15-978E-334F-8937-2EB9EEB8B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D77B5-08FD-E141-B749-23BA33A11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BC36-ABA0-FE46-A406-2E055D5B3D8A}" type="datetimeFigureOut">
              <a:rPr lang="en-DK" smtClean="0"/>
              <a:t>21/03/2021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70BEC-60A5-BA45-8976-C47B8361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D9F82-71A8-774E-B5E5-2848C46E8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0880F-3021-A747-97AB-244B0D607F5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41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3B224-91CE-5E4A-BB7C-4879FE4FD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9CD36-766B-794F-8426-FD634E95B5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57D9E1-9BE6-E84B-902D-84E913230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3828B-B8BE-3542-A5BB-35B305AD3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BC36-ABA0-FE46-A406-2E055D5B3D8A}" type="datetimeFigureOut">
              <a:rPr lang="en-DK" smtClean="0"/>
              <a:t>21/03/2021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A8538-6E3B-AF43-8C13-2414B24D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DC5D3-323F-7D47-9B81-0E126C437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0880F-3021-A747-97AB-244B0D607F5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0051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A2390-F9B4-7246-B10D-DEB9346D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C32BE-4337-094A-96A4-219B353A0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FB65F-B766-D045-ADFC-79B413DF3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CE367F-E360-5644-B8A0-52A8126D06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7D0F02-7B2E-F745-A89A-CDA2A08AC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054088-14CF-ED40-884F-1B123CACF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BC36-ABA0-FE46-A406-2E055D5B3D8A}" type="datetimeFigureOut">
              <a:rPr lang="en-DK" smtClean="0"/>
              <a:t>21/03/2021</a:t>
            </a:fld>
            <a:endParaRPr lang="en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6A73D0-4608-0E4B-BE37-284CEC3B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E6E245-C5A5-A347-B3AE-A4E8B1BC3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0880F-3021-A747-97AB-244B0D607F5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99301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37BE-8578-BD43-BB05-C756C53FC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F37260-DBB8-3041-A99C-93E2D2B5B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BC36-ABA0-FE46-A406-2E055D5B3D8A}" type="datetimeFigureOut">
              <a:rPr lang="en-DK" smtClean="0"/>
              <a:t>21/03/2021</a:t>
            </a:fld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69C74B-A9A9-6E4A-8702-EEAC35353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C0821F-D60D-1B42-B2F7-A8BFA038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0880F-3021-A747-97AB-244B0D607F5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7422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EFB3D7-EE10-3341-9784-44D035D70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BC36-ABA0-FE46-A406-2E055D5B3D8A}" type="datetimeFigureOut">
              <a:rPr lang="en-DK" smtClean="0"/>
              <a:t>21/03/2021</a:t>
            </a:fld>
            <a:endParaRPr lang="en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0389CB-955D-7049-8F97-084BE676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45EB9-1ECD-3A4B-AA65-B4256A65D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0880F-3021-A747-97AB-244B0D607F5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473913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436A5-BF29-8B48-8818-2B4A4F4B0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3E4D9-C9B9-A949-8993-41EA67CAA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5703A-8A0A-484A-B033-5637E9D4F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5B3F5-B5B4-9649-A8F9-D398717E9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BC36-ABA0-FE46-A406-2E055D5B3D8A}" type="datetimeFigureOut">
              <a:rPr lang="en-DK" smtClean="0"/>
              <a:t>21/03/2021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18E29B-A147-D446-BC71-BC7D94998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DC186-2269-DF4A-B333-F0AFCBBFF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0880F-3021-A747-97AB-244B0D607F5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98709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2BA8F-FBBA-084C-8595-2FCFAF0AE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0D4E3A-8572-A341-99AD-D26E9E551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3D075-9303-414F-A051-BDE88203D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2921AC-2EFC-AB4B-BC84-96700D954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BC36-ABA0-FE46-A406-2E055D5B3D8A}" type="datetimeFigureOut">
              <a:rPr lang="en-DK" smtClean="0"/>
              <a:t>21/03/2021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3F185-5483-3545-A795-E9806F13F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A6A5D-0B0B-E945-8BF4-9B63419D8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0880F-3021-A747-97AB-244B0D607F5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45973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C0095-9193-0A40-959A-5BE43943B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648F2-156E-A246-BF67-932C44E9E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EE24A-3B2C-1C4F-9679-B8E90E3B29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ABC36-ABA0-FE46-A406-2E055D5B3D8A}" type="datetimeFigureOut">
              <a:rPr lang="en-DK" smtClean="0"/>
              <a:t>21/03/2021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52E10-01DF-324F-B6D7-F596B74D8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1DE39-614E-5440-8BFC-92494A1E2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0880F-3021-A747-97AB-244B0D607F5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15578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5.jpg"/><Relationship Id="rId7" Type="http://schemas.openxmlformats.org/officeDocument/2006/relationships/hyperlink" Target="https://www.linkedin.com/in/gaier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fla@acumex.net" TargetMode="External"/><Relationship Id="rId5" Type="http://schemas.openxmlformats.org/officeDocument/2006/relationships/hyperlink" Target="https://www.linkedin.com/in/niklashall/" TargetMode="External"/><Relationship Id="rId4" Type="http://schemas.openxmlformats.org/officeDocument/2006/relationships/hyperlink" Target="mailto:nfh@acumex.net" TargetMode="Externa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ridge over a body of water&#10;&#10;Description automatically generated">
            <a:extLst>
              <a:ext uri="{FF2B5EF4-FFF2-40B4-BE49-F238E27FC236}">
                <a16:creationId xmlns:a16="http://schemas.microsoft.com/office/drawing/2014/main" id="{C2392581-BFAD-184F-9F1C-78770C671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3779" y="-65951"/>
            <a:ext cx="13700206" cy="6989901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581E3C9E-05B9-2B45-B457-913EF3945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0552" y="123876"/>
            <a:ext cx="7882786" cy="1894110"/>
          </a:xfrm>
        </p:spPr>
        <p:txBody>
          <a:bodyPr>
            <a:normAutofit/>
          </a:bodyPr>
          <a:lstStyle/>
          <a:p>
            <a:pPr algn="l"/>
            <a:r>
              <a:rPr lang="en-DK" sz="3200" b="1" dirty="0">
                <a:solidFill>
                  <a:schemeClr val="bg1"/>
                </a:solidFill>
                <a:latin typeface="Helvetica" pitchFamily="2" charset="0"/>
              </a:rPr>
              <a:t>Online forhandling og indkøb understøttet af kunstig intelligens</a:t>
            </a:r>
            <a:br>
              <a:rPr lang="en-DK" sz="3200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DK" sz="2400" b="1" dirty="0">
                <a:solidFill>
                  <a:schemeClr val="bg1"/>
                </a:solidFill>
                <a:latin typeface="Helvetica" pitchFamily="2" charset="0"/>
              </a:rPr>
              <a:t>Fremtidens Indkøb, 23-3-2021</a:t>
            </a:r>
            <a:br>
              <a:rPr lang="en-DK" sz="2400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DK" sz="2400" b="1" dirty="0">
                <a:solidFill>
                  <a:schemeClr val="bg1"/>
                </a:solidFill>
                <a:latin typeface="Helvetica" pitchFamily="2" charset="0"/>
              </a:rPr>
              <a:t>Niklas Hall / Acumex</a:t>
            </a:r>
          </a:p>
        </p:txBody>
      </p:sp>
    </p:spTree>
    <p:extLst>
      <p:ext uri="{BB962C8B-B14F-4D97-AF65-F5344CB8AC3E}">
        <p14:creationId xmlns:p14="http://schemas.microsoft.com/office/powerpoint/2010/main" val="73391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E3C5FF2-BEB7-F346-A1B7-528E302D68E2}"/>
              </a:ext>
            </a:extLst>
          </p:cNvPr>
          <p:cNvSpPr/>
          <p:nvPr/>
        </p:nvSpPr>
        <p:spPr>
          <a:xfrm>
            <a:off x="0" y="-10510"/>
            <a:ext cx="10920248" cy="880881"/>
          </a:xfrm>
          <a:prstGeom prst="rect">
            <a:avLst/>
          </a:prstGeom>
          <a:solidFill>
            <a:srgbClr val="00131F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498320-7723-3443-824F-C727A994E2EF}"/>
              </a:ext>
            </a:extLst>
          </p:cNvPr>
          <p:cNvSpPr txBox="1"/>
          <p:nvPr/>
        </p:nvSpPr>
        <p:spPr>
          <a:xfrm>
            <a:off x="136633" y="39374"/>
            <a:ext cx="914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400" b="1" dirty="0">
                <a:solidFill>
                  <a:schemeClr val="bg1"/>
                </a:solidFill>
                <a:latin typeface="Helvetica" pitchFamily="2" charset="0"/>
              </a:rPr>
              <a:t>Næste lag af implikationer</a:t>
            </a:r>
          </a:p>
          <a:p>
            <a:r>
              <a:rPr lang="en-DK" sz="2400" dirty="0">
                <a:solidFill>
                  <a:schemeClr val="bg1"/>
                </a:solidFill>
                <a:latin typeface="Helvetica" pitchFamily="2" charset="0"/>
              </a:rPr>
              <a:t>AI får øget autonomi og AI-systemer forbindes</a:t>
            </a:r>
          </a:p>
        </p:txBody>
      </p:sp>
      <p:pic>
        <p:nvPicPr>
          <p:cNvPr id="4" name="Picture 3" descr="A bridge over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06D65EA8-6CE1-8C4F-9C0D-F8B5146DF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0248" y="-21215"/>
            <a:ext cx="1282262" cy="89491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0812E5D-02C6-844B-9F07-745BB2A1D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5136" y="-259055"/>
            <a:ext cx="1192486" cy="1192486"/>
          </a:xfrm>
          <a:prstGeom prst="rect">
            <a:avLst/>
          </a:prstGeom>
        </p:spPr>
      </p:pic>
      <p:sp>
        <p:nvSpPr>
          <p:cNvPr id="3" name="Pentagon 2">
            <a:extLst>
              <a:ext uri="{FF2B5EF4-FFF2-40B4-BE49-F238E27FC236}">
                <a16:creationId xmlns:a16="http://schemas.microsoft.com/office/drawing/2014/main" id="{0F25B7CB-3EAD-3947-B688-C26E64B343CB}"/>
              </a:ext>
            </a:extLst>
          </p:cNvPr>
          <p:cNvSpPr/>
          <p:nvPr/>
        </p:nvSpPr>
        <p:spPr>
          <a:xfrm>
            <a:off x="140678" y="2633853"/>
            <a:ext cx="1899139" cy="539261"/>
          </a:xfrm>
          <a:prstGeom prst="homePlat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sz="1600" dirty="0"/>
              <a:t>Data struktur</a:t>
            </a: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B584CC5D-186A-BC44-ACE6-99F69781CCA2}"/>
              </a:ext>
            </a:extLst>
          </p:cNvPr>
          <p:cNvSpPr/>
          <p:nvPr/>
        </p:nvSpPr>
        <p:spPr>
          <a:xfrm>
            <a:off x="2152358" y="2633853"/>
            <a:ext cx="1899139" cy="539261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sz="1600" dirty="0">
                <a:solidFill>
                  <a:schemeClr val="tx1"/>
                </a:solidFill>
              </a:rPr>
              <a:t>Proces struktur</a:t>
            </a: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74A9AC24-E1E8-274F-9B01-AF935BF37C85}"/>
              </a:ext>
            </a:extLst>
          </p:cNvPr>
          <p:cNvSpPr/>
          <p:nvPr/>
        </p:nvSpPr>
        <p:spPr>
          <a:xfrm>
            <a:off x="4164038" y="2633853"/>
            <a:ext cx="1899139" cy="539261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sz="1600" dirty="0">
                <a:solidFill>
                  <a:schemeClr val="tx1"/>
                </a:solidFill>
              </a:rPr>
              <a:t>Forhandling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468E7B1B-4A77-5949-B7F2-FD9DA104B816}"/>
              </a:ext>
            </a:extLst>
          </p:cNvPr>
          <p:cNvSpPr/>
          <p:nvPr/>
        </p:nvSpPr>
        <p:spPr>
          <a:xfrm>
            <a:off x="6175718" y="2633853"/>
            <a:ext cx="1899139" cy="539261"/>
          </a:xfrm>
          <a:prstGeom prst="homePlate">
            <a:avLst/>
          </a:prstGeom>
          <a:solidFill>
            <a:srgbClr val="00131F"/>
          </a:solidFill>
          <a:ln>
            <a:solidFill>
              <a:srgbClr val="001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sz="1600" dirty="0">
                <a:solidFill>
                  <a:schemeClr val="bg1"/>
                </a:solidFill>
              </a:rPr>
              <a:t>AI</a:t>
            </a:r>
            <a:endParaRPr lang="en-DK" dirty="0">
              <a:solidFill>
                <a:schemeClr val="bg1"/>
              </a:solidFill>
            </a:endParaRPr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3C6D47A0-E223-EA42-8258-9B1040F911C0}"/>
              </a:ext>
            </a:extLst>
          </p:cNvPr>
          <p:cNvSpPr/>
          <p:nvPr/>
        </p:nvSpPr>
        <p:spPr>
          <a:xfrm>
            <a:off x="8187398" y="2633853"/>
            <a:ext cx="1899139" cy="539261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sz="1600" dirty="0">
                <a:solidFill>
                  <a:schemeClr val="bg1"/>
                </a:solidFill>
              </a:rPr>
              <a:t>Autonomi</a:t>
            </a:r>
            <a:endParaRPr lang="en-DK" dirty="0">
              <a:solidFill>
                <a:schemeClr val="bg1"/>
              </a:solidFill>
            </a:endParaRPr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AE5ECD5B-4B49-104B-8A30-781B0F25A0A7}"/>
              </a:ext>
            </a:extLst>
          </p:cNvPr>
          <p:cNvSpPr/>
          <p:nvPr/>
        </p:nvSpPr>
        <p:spPr>
          <a:xfrm>
            <a:off x="10199077" y="2633853"/>
            <a:ext cx="1899139" cy="539261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sz="1600" dirty="0">
                <a:solidFill>
                  <a:schemeClr val="bg1"/>
                </a:solidFill>
              </a:rPr>
              <a:t>Interconnection</a:t>
            </a:r>
            <a:endParaRPr lang="en-DK" dirty="0">
              <a:solidFill>
                <a:schemeClr val="bg1"/>
              </a:solidFill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5081C57D-79C7-2E4E-98C0-1C0110B35348}"/>
              </a:ext>
            </a:extLst>
          </p:cNvPr>
          <p:cNvSpPr/>
          <p:nvPr/>
        </p:nvSpPr>
        <p:spPr>
          <a:xfrm rot="16200000">
            <a:off x="2873066" y="-618388"/>
            <a:ext cx="322381" cy="5795246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0C67CD98-4DD2-0D4E-A208-45BBD0E5894F}"/>
              </a:ext>
            </a:extLst>
          </p:cNvPr>
          <p:cNvSpPr/>
          <p:nvPr/>
        </p:nvSpPr>
        <p:spPr>
          <a:xfrm rot="16200000">
            <a:off x="8912151" y="-618388"/>
            <a:ext cx="322381" cy="5795246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870AA-8099-0D40-A6D0-3D5595CCE31A}"/>
              </a:ext>
            </a:extLst>
          </p:cNvPr>
          <p:cNvSpPr txBox="1"/>
          <p:nvPr/>
        </p:nvSpPr>
        <p:spPr>
          <a:xfrm>
            <a:off x="1334409" y="1651999"/>
            <a:ext cx="3399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dirty="0"/>
              <a:t>Valg af proces, struktur og metode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5F2D34-6F80-5342-9E35-9401DA2050C9}"/>
              </a:ext>
            </a:extLst>
          </p:cNvPr>
          <p:cNvSpPr txBox="1"/>
          <p:nvPr/>
        </p:nvSpPr>
        <p:spPr>
          <a:xfrm>
            <a:off x="6411310" y="1651999"/>
            <a:ext cx="496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dirty="0"/>
              <a:t>Exponentiel gevinst af AI og autonomi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A8050A1-1EDF-B149-A852-8C71F3F1DD95}"/>
              </a:ext>
            </a:extLst>
          </p:cNvPr>
          <p:cNvSpPr/>
          <p:nvPr/>
        </p:nvSpPr>
        <p:spPr>
          <a:xfrm>
            <a:off x="2671568" y="4447195"/>
            <a:ext cx="1996966" cy="56755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1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solidFill>
                  <a:srgbClr val="00131F"/>
                </a:solidFill>
              </a:rPr>
              <a:t>Forudsig behov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F06BC24-F4B0-CB4A-ADB0-A6B501D704A6}"/>
              </a:ext>
            </a:extLst>
          </p:cNvPr>
          <p:cNvSpPr/>
          <p:nvPr/>
        </p:nvSpPr>
        <p:spPr>
          <a:xfrm>
            <a:off x="2671568" y="5950487"/>
            <a:ext cx="1996966" cy="56755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1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solidFill>
                  <a:srgbClr val="00131F"/>
                </a:solidFill>
              </a:rPr>
              <a:t>Forudsig råvarepriser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76E3BD3-C60E-B243-80F1-C954B35FA7D0}"/>
              </a:ext>
            </a:extLst>
          </p:cNvPr>
          <p:cNvSpPr/>
          <p:nvPr/>
        </p:nvSpPr>
        <p:spPr>
          <a:xfrm>
            <a:off x="5064694" y="5150069"/>
            <a:ext cx="1996966" cy="56755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1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solidFill>
                  <a:srgbClr val="00131F"/>
                </a:solidFill>
              </a:rPr>
              <a:t>Forhandling med leverandører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C6AEB5A-72BC-414D-80A7-2EA986BEAABD}"/>
              </a:ext>
            </a:extLst>
          </p:cNvPr>
          <p:cNvSpPr/>
          <p:nvPr/>
        </p:nvSpPr>
        <p:spPr>
          <a:xfrm>
            <a:off x="7304531" y="5150069"/>
            <a:ext cx="1996966" cy="56755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1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solidFill>
                  <a:srgbClr val="00131F"/>
                </a:solidFill>
              </a:rPr>
              <a:t>Forhandling med speditører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3A1D3C7-BDC5-834B-AFC1-8C301D03735E}"/>
              </a:ext>
            </a:extLst>
          </p:cNvPr>
          <p:cNvSpPr/>
          <p:nvPr/>
        </p:nvSpPr>
        <p:spPr>
          <a:xfrm>
            <a:off x="291460" y="5159538"/>
            <a:ext cx="1996966" cy="56755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1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solidFill>
                  <a:srgbClr val="00131F"/>
                </a:solidFill>
              </a:rPr>
              <a:t>Vedligehold af elevator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0CDC790-EDF0-184E-8D9B-A432F06D33C3}"/>
              </a:ext>
            </a:extLst>
          </p:cNvPr>
          <p:cNvSpPr/>
          <p:nvPr/>
        </p:nvSpPr>
        <p:spPr>
          <a:xfrm>
            <a:off x="9903574" y="5149027"/>
            <a:ext cx="1996966" cy="56755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1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solidFill>
                  <a:srgbClr val="00131F"/>
                </a:solidFill>
              </a:rPr>
              <a:t>Klar til opgave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7257D8-F32D-684D-9154-B6EE749B29B1}"/>
              </a:ext>
            </a:extLst>
          </p:cNvPr>
          <p:cNvCxnSpPr>
            <a:stCxn id="23" idx="3"/>
            <a:endCxn id="7" idx="1"/>
          </p:cNvCxnSpPr>
          <p:nvPr/>
        </p:nvCxnSpPr>
        <p:spPr>
          <a:xfrm flipV="1">
            <a:off x="2288426" y="4730974"/>
            <a:ext cx="383142" cy="712343"/>
          </a:xfrm>
          <a:prstGeom prst="straightConnector1">
            <a:avLst/>
          </a:prstGeom>
          <a:ln w="28575">
            <a:solidFill>
              <a:srgbClr val="0013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962C872-0EC1-4641-B5B1-390C37D1A2AE}"/>
              </a:ext>
            </a:extLst>
          </p:cNvPr>
          <p:cNvCxnSpPr>
            <a:stCxn id="23" idx="3"/>
            <a:endCxn id="20" idx="1"/>
          </p:cNvCxnSpPr>
          <p:nvPr/>
        </p:nvCxnSpPr>
        <p:spPr>
          <a:xfrm>
            <a:off x="2288426" y="5443317"/>
            <a:ext cx="383142" cy="790949"/>
          </a:xfrm>
          <a:prstGeom prst="straightConnector1">
            <a:avLst/>
          </a:prstGeom>
          <a:ln w="28575">
            <a:solidFill>
              <a:srgbClr val="0013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EF90026-D06C-9E4C-87D1-2632B06D7A01}"/>
              </a:ext>
            </a:extLst>
          </p:cNvPr>
          <p:cNvCxnSpPr>
            <a:stCxn id="20" idx="3"/>
            <a:endCxn id="21" idx="1"/>
          </p:cNvCxnSpPr>
          <p:nvPr/>
        </p:nvCxnSpPr>
        <p:spPr>
          <a:xfrm flipV="1">
            <a:off x="4668534" y="5433848"/>
            <a:ext cx="396160" cy="800418"/>
          </a:xfrm>
          <a:prstGeom prst="straightConnector1">
            <a:avLst/>
          </a:prstGeom>
          <a:ln w="28575">
            <a:solidFill>
              <a:srgbClr val="0013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7A8FA7-4001-CB44-BCDF-A73516F11DF6}"/>
              </a:ext>
            </a:extLst>
          </p:cNvPr>
          <p:cNvCxnSpPr>
            <a:stCxn id="7" idx="3"/>
            <a:endCxn id="21" idx="1"/>
          </p:cNvCxnSpPr>
          <p:nvPr/>
        </p:nvCxnSpPr>
        <p:spPr>
          <a:xfrm>
            <a:off x="4668534" y="4730974"/>
            <a:ext cx="396160" cy="702874"/>
          </a:xfrm>
          <a:prstGeom prst="straightConnector1">
            <a:avLst/>
          </a:prstGeom>
          <a:ln w="28575">
            <a:solidFill>
              <a:srgbClr val="0013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5D4409E-1F91-0441-897A-3D40A8A01B01}"/>
              </a:ext>
            </a:extLst>
          </p:cNvPr>
          <p:cNvCxnSpPr>
            <a:stCxn id="21" idx="3"/>
            <a:endCxn id="22" idx="1"/>
          </p:cNvCxnSpPr>
          <p:nvPr/>
        </p:nvCxnSpPr>
        <p:spPr>
          <a:xfrm>
            <a:off x="7061660" y="5433848"/>
            <a:ext cx="242871" cy="0"/>
          </a:xfrm>
          <a:prstGeom prst="straightConnector1">
            <a:avLst/>
          </a:prstGeom>
          <a:ln w="28575">
            <a:solidFill>
              <a:srgbClr val="0013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CD65C0A-4236-F948-8148-3C0D2593CA4F}"/>
              </a:ext>
            </a:extLst>
          </p:cNvPr>
          <p:cNvCxnSpPr>
            <a:stCxn id="22" idx="3"/>
            <a:endCxn id="24" idx="1"/>
          </p:cNvCxnSpPr>
          <p:nvPr/>
        </p:nvCxnSpPr>
        <p:spPr>
          <a:xfrm flipV="1">
            <a:off x="9301497" y="5432806"/>
            <a:ext cx="602077" cy="1042"/>
          </a:xfrm>
          <a:prstGeom prst="straightConnector1">
            <a:avLst/>
          </a:prstGeom>
          <a:ln w="28575">
            <a:solidFill>
              <a:srgbClr val="0013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1307ED1-477B-024A-84CC-99729E056862}"/>
              </a:ext>
            </a:extLst>
          </p:cNvPr>
          <p:cNvSpPr txBox="1"/>
          <p:nvPr/>
        </p:nvSpPr>
        <p:spPr>
          <a:xfrm>
            <a:off x="291460" y="3843434"/>
            <a:ext cx="271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dirty="0"/>
              <a:t>Eksempel:</a:t>
            </a:r>
          </a:p>
        </p:txBody>
      </p:sp>
    </p:spTree>
    <p:extLst>
      <p:ext uri="{BB962C8B-B14F-4D97-AF65-F5344CB8AC3E}">
        <p14:creationId xmlns:p14="http://schemas.microsoft.com/office/powerpoint/2010/main" val="3214423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09E3FC-3170-0F4F-B183-F9258BC08EE9}"/>
              </a:ext>
            </a:extLst>
          </p:cNvPr>
          <p:cNvSpPr/>
          <p:nvPr/>
        </p:nvSpPr>
        <p:spPr>
          <a:xfrm>
            <a:off x="0" y="-10510"/>
            <a:ext cx="10920248" cy="880881"/>
          </a:xfrm>
          <a:prstGeom prst="rect">
            <a:avLst/>
          </a:prstGeom>
          <a:solidFill>
            <a:srgbClr val="00131F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498320-7723-3443-824F-C727A994E2EF}"/>
              </a:ext>
            </a:extLst>
          </p:cNvPr>
          <p:cNvSpPr txBox="1"/>
          <p:nvPr/>
        </p:nvSpPr>
        <p:spPr>
          <a:xfrm>
            <a:off x="136633" y="39374"/>
            <a:ext cx="914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400" b="1" dirty="0">
                <a:solidFill>
                  <a:schemeClr val="bg1"/>
                </a:solidFill>
                <a:latin typeface="Helvetica" pitchFamily="2" charset="0"/>
              </a:rPr>
              <a:t>Implikationer af AI teknologi - næste niveau</a:t>
            </a:r>
          </a:p>
          <a:p>
            <a:r>
              <a:rPr lang="en-DK" sz="2400" dirty="0">
                <a:solidFill>
                  <a:schemeClr val="bg1"/>
                </a:solidFill>
                <a:latin typeface="Helvetica" pitchFamily="2" charset="0"/>
              </a:rPr>
              <a:t>Accelereret værdiskabelse</a:t>
            </a:r>
          </a:p>
        </p:txBody>
      </p:sp>
      <p:pic>
        <p:nvPicPr>
          <p:cNvPr id="4" name="Picture 3" descr="A bridge over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06D65EA8-6CE1-8C4F-9C0D-F8B5146DF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0248" y="-21215"/>
            <a:ext cx="1282262" cy="89491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0812E5D-02C6-844B-9F07-745BB2A1D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5136" y="-259055"/>
            <a:ext cx="1192486" cy="11924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307208-49D7-164A-A7C1-480A6F5D2CD6}"/>
              </a:ext>
            </a:extLst>
          </p:cNvPr>
          <p:cNvSpPr txBox="1"/>
          <p:nvPr/>
        </p:nvSpPr>
        <p:spPr>
          <a:xfrm>
            <a:off x="6697717" y="4561425"/>
            <a:ext cx="516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solidFill>
                  <a:srgbClr val="00131F"/>
                </a:solidFill>
              </a:rPr>
              <a:t>AUTONOMI</a:t>
            </a:r>
            <a:endParaRPr lang="da-DK" sz="1400" b="1" dirty="0">
              <a:solidFill>
                <a:srgbClr val="00131F"/>
              </a:solidFill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5B14EE71-6830-3046-BE66-DE89A78881E8}"/>
              </a:ext>
            </a:extLst>
          </p:cNvPr>
          <p:cNvSpPr/>
          <p:nvPr/>
        </p:nvSpPr>
        <p:spPr>
          <a:xfrm rot="16200000" flipV="1">
            <a:off x="4883472" y="3754913"/>
            <a:ext cx="2543504" cy="472966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46F959-6DC9-5748-A8BA-F0ABE6EDF0A0}"/>
              </a:ext>
            </a:extLst>
          </p:cNvPr>
          <p:cNvSpPr txBox="1"/>
          <p:nvPr/>
        </p:nvSpPr>
        <p:spPr>
          <a:xfrm>
            <a:off x="328449" y="2855825"/>
            <a:ext cx="54255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7200" b="1" dirty="0">
                <a:solidFill>
                  <a:srgbClr val="00131F"/>
                </a:solidFill>
              </a:rPr>
              <a:t>NEXT LEVEL</a:t>
            </a:r>
          </a:p>
          <a:p>
            <a:r>
              <a:rPr lang="da-DK" sz="7200" b="1" dirty="0">
                <a:solidFill>
                  <a:srgbClr val="00131F"/>
                </a:solidFill>
              </a:rPr>
              <a:t>IMPLIKATION</a:t>
            </a:r>
            <a:endParaRPr lang="da-DK" b="1" dirty="0">
              <a:solidFill>
                <a:srgbClr val="00131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B17F85-EE71-E049-8B2E-6EE61EC8B795}"/>
              </a:ext>
            </a:extLst>
          </p:cNvPr>
          <p:cNvSpPr txBox="1"/>
          <p:nvPr/>
        </p:nvSpPr>
        <p:spPr>
          <a:xfrm>
            <a:off x="6697717" y="2124050"/>
            <a:ext cx="5165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solidFill>
                  <a:srgbClr val="00131F"/>
                </a:solidFill>
              </a:rPr>
              <a:t>AUGMENTED INTELLIGENCE</a:t>
            </a:r>
            <a:endParaRPr lang="da-DK" sz="1400" b="1" dirty="0">
              <a:solidFill>
                <a:srgbClr val="00131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8782C5-E742-6D41-B90A-238A3177F50E}"/>
              </a:ext>
            </a:extLst>
          </p:cNvPr>
          <p:cNvSpPr txBox="1"/>
          <p:nvPr/>
        </p:nvSpPr>
        <p:spPr>
          <a:xfrm>
            <a:off x="6697717" y="3656044"/>
            <a:ext cx="516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solidFill>
                  <a:schemeClr val="accent2"/>
                </a:solidFill>
              </a:rPr>
              <a:t>ACCELERERET VÆRDI</a:t>
            </a:r>
            <a:endParaRPr lang="da-DK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16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09E3FC-3170-0F4F-B183-F9258BC08EE9}"/>
              </a:ext>
            </a:extLst>
          </p:cNvPr>
          <p:cNvSpPr/>
          <p:nvPr/>
        </p:nvSpPr>
        <p:spPr>
          <a:xfrm>
            <a:off x="0" y="-10510"/>
            <a:ext cx="10920248" cy="880881"/>
          </a:xfrm>
          <a:prstGeom prst="rect">
            <a:avLst/>
          </a:prstGeom>
          <a:solidFill>
            <a:srgbClr val="00131F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498320-7723-3443-824F-C727A994E2EF}"/>
              </a:ext>
            </a:extLst>
          </p:cNvPr>
          <p:cNvSpPr txBox="1"/>
          <p:nvPr/>
        </p:nvSpPr>
        <p:spPr>
          <a:xfrm>
            <a:off x="136633" y="39374"/>
            <a:ext cx="914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400" b="1" dirty="0">
                <a:solidFill>
                  <a:schemeClr val="bg1"/>
                </a:solidFill>
                <a:latin typeface="Helvetica" pitchFamily="2" charset="0"/>
              </a:rPr>
              <a:t>Tak for opmærksomheden</a:t>
            </a:r>
          </a:p>
          <a:p>
            <a:r>
              <a:rPr lang="en-DK" sz="2400" dirty="0">
                <a:solidFill>
                  <a:schemeClr val="bg1"/>
                </a:solidFill>
                <a:latin typeface="Helvetica" pitchFamily="2" charset="0"/>
              </a:rPr>
              <a:t>Spørgsmål og svar</a:t>
            </a:r>
          </a:p>
        </p:txBody>
      </p:sp>
      <p:pic>
        <p:nvPicPr>
          <p:cNvPr id="4" name="Picture 3" descr="A bridge over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06D65EA8-6CE1-8C4F-9C0D-F8B5146DF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0248" y="-21215"/>
            <a:ext cx="1282262" cy="89491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0812E5D-02C6-844B-9F07-745BB2A1D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5136" y="-259055"/>
            <a:ext cx="1192486" cy="1192486"/>
          </a:xfrm>
          <a:prstGeom prst="rect">
            <a:avLst/>
          </a:prstGeom>
        </p:spPr>
      </p:pic>
      <p:sp>
        <p:nvSpPr>
          <p:cNvPr id="16" name="Triangle 15">
            <a:extLst>
              <a:ext uri="{FF2B5EF4-FFF2-40B4-BE49-F238E27FC236}">
                <a16:creationId xmlns:a16="http://schemas.microsoft.com/office/drawing/2014/main" id="{5B14EE71-6830-3046-BE66-DE89A78881E8}"/>
              </a:ext>
            </a:extLst>
          </p:cNvPr>
          <p:cNvSpPr/>
          <p:nvPr/>
        </p:nvSpPr>
        <p:spPr>
          <a:xfrm rot="16200000" flipV="1">
            <a:off x="3033655" y="3754913"/>
            <a:ext cx="2543504" cy="472966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46F959-6DC9-5748-A8BA-F0ABE6EDF0A0}"/>
              </a:ext>
            </a:extLst>
          </p:cNvPr>
          <p:cNvSpPr txBox="1"/>
          <p:nvPr/>
        </p:nvSpPr>
        <p:spPr>
          <a:xfrm>
            <a:off x="1495092" y="3409822"/>
            <a:ext cx="2036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7200" b="1" dirty="0">
                <a:solidFill>
                  <a:srgbClr val="00131F"/>
                </a:solidFill>
              </a:rPr>
              <a:t>TAK</a:t>
            </a:r>
            <a:endParaRPr lang="da-DK" b="1" dirty="0">
              <a:solidFill>
                <a:srgbClr val="00131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8782C5-E742-6D41-B90A-238A3177F50E}"/>
              </a:ext>
            </a:extLst>
          </p:cNvPr>
          <p:cNvSpPr txBox="1"/>
          <p:nvPr/>
        </p:nvSpPr>
        <p:spPr>
          <a:xfrm>
            <a:off x="5310571" y="3400730"/>
            <a:ext cx="5617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7200" b="1" dirty="0">
                <a:solidFill>
                  <a:srgbClr val="00131F"/>
                </a:solidFill>
              </a:rPr>
              <a:t>SPØRGSMÅL?</a:t>
            </a:r>
            <a:endParaRPr lang="da-DK" sz="3200" b="1" dirty="0">
              <a:solidFill>
                <a:srgbClr val="0013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10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09E3FC-3170-0F4F-B183-F9258BC08EE9}"/>
              </a:ext>
            </a:extLst>
          </p:cNvPr>
          <p:cNvSpPr/>
          <p:nvPr/>
        </p:nvSpPr>
        <p:spPr>
          <a:xfrm>
            <a:off x="0" y="-10510"/>
            <a:ext cx="10920248" cy="880881"/>
          </a:xfrm>
          <a:prstGeom prst="rect">
            <a:avLst/>
          </a:prstGeom>
          <a:solidFill>
            <a:srgbClr val="00131F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498320-7723-3443-824F-C727A994E2EF}"/>
              </a:ext>
            </a:extLst>
          </p:cNvPr>
          <p:cNvSpPr txBox="1"/>
          <p:nvPr/>
        </p:nvSpPr>
        <p:spPr>
          <a:xfrm>
            <a:off x="136633" y="39374"/>
            <a:ext cx="914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400" b="1" dirty="0">
                <a:solidFill>
                  <a:schemeClr val="bg1"/>
                </a:solidFill>
                <a:latin typeface="Helvetica" pitchFamily="2" charset="0"/>
              </a:rPr>
              <a:t>Acumex</a:t>
            </a:r>
          </a:p>
          <a:p>
            <a:r>
              <a:rPr lang="en-DK" sz="2400" dirty="0">
                <a:solidFill>
                  <a:schemeClr val="bg1"/>
                </a:solidFill>
                <a:latin typeface="Helvetica" pitchFamily="2" charset="0"/>
              </a:rPr>
              <a:t>Historien bag navnet</a:t>
            </a:r>
          </a:p>
        </p:txBody>
      </p:sp>
      <p:pic>
        <p:nvPicPr>
          <p:cNvPr id="4" name="Picture 3" descr="A bridge over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06D65EA8-6CE1-8C4F-9C0D-F8B5146DF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0248" y="-21215"/>
            <a:ext cx="1282262" cy="89491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0812E5D-02C6-844B-9F07-745BB2A1D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5136" y="-259055"/>
            <a:ext cx="1192486" cy="11924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307208-49D7-164A-A7C1-480A6F5D2CD6}"/>
              </a:ext>
            </a:extLst>
          </p:cNvPr>
          <p:cNvSpPr txBox="1"/>
          <p:nvPr/>
        </p:nvSpPr>
        <p:spPr>
          <a:xfrm>
            <a:off x="903884" y="1639624"/>
            <a:ext cx="3909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7200" b="1" dirty="0">
                <a:solidFill>
                  <a:srgbClr val="00131F"/>
                </a:solidFill>
              </a:rPr>
              <a:t>ACUMEN</a:t>
            </a:r>
            <a:endParaRPr lang="en-DK" b="1" dirty="0">
              <a:solidFill>
                <a:srgbClr val="00131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C36F04-5A4B-F249-8911-5345D1027711}"/>
              </a:ext>
            </a:extLst>
          </p:cNvPr>
          <p:cNvSpPr txBox="1"/>
          <p:nvPr/>
        </p:nvSpPr>
        <p:spPr>
          <a:xfrm>
            <a:off x="6645379" y="1639623"/>
            <a:ext cx="4487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7200" b="1" dirty="0">
                <a:solidFill>
                  <a:srgbClr val="00131F"/>
                </a:solidFill>
              </a:rPr>
              <a:t>EXCHANGE</a:t>
            </a:r>
            <a:endParaRPr lang="en-DK" b="1" dirty="0">
              <a:solidFill>
                <a:srgbClr val="00131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CA0975-4AE0-5B43-B3AB-9835EA11EBF1}"/>
              </a:ext>
            </a:extLst>
          </p:cNvPr>
          <p:cNvSpPr txBox="1"/>
          <p:nvPr/>
        </p:nvSpPr>
        <p:spPr>
          <a:xfrm>
            <a:off x="5389393" y="1639622"/>
            <a:ext cx="680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7200" b="1" dirty="0">
                <a:solidFill>
                  <a:srgbClr val="00131F"/>
                </a:solidFill>
              </a:rPr>
              <a:t>+</a:t>
            </a:r>
            <a:endParaRPr lang="en-DK" b="1" dirty="0">
              <a:solidFill>
                <a:srgbClr val="00131F"/>
              </a:solidFill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7CF7BDDD-1BD5-7C4F-8EA2-2BFA76BBE26A}"/>
              </a:ext>
            </a:extLst>
          </p:cNvPr>
          <p:cNvSpPr/>
          <p:nvPr/>
        </p:nvSpPr>
        <p:spPr>
          <a:xfrm rot="5400000">
            <a:off x="2615516" y="1102043"/>
            <a:ext cx="208060" cy="3431627"/>
          </a:xfrm>
          <a:prstGeom prst="rightBrace">
            <a:avLst/>
          </a:prstGeom>
          <a:ln w="57150">
            <a:solidFill>
              <a:srgbClr val="0013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0CA6024D-705A-B546-B23A-00E0C6A99474}"/>
              </a:ext>
            </a:extLst>
          </p:cNvPr>
          <p:cNvSpPr/>
          <p:nvPr/>
        </p:nvSpPr>
        <p:spPr>
          <a:xfrm rot="5400000">
            <a:off x="8764068" y="723673"/>
            <a:ext cx="208062" cy="4188369"/>
          </a:xfrm>
          <a:prstGeom prst="rightBrace">
            <a:avLst/>
          </a:prstGeom>
          <a:ln w="57150">
            <a:solidFill>
              <a:srgbClr val="0013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BBD25D-5064-1246-BA1F-F90320F78529}"/>
              </a:ext>
            </a:extLst>
          </p:cNvPr>
          <p:cNvSpPr txBox="1"/>
          <p:nvPr/>
        </p:nvSpPr>
        <p:spPr>
          <a:xfrm>
            <a:off x="1618584" y="3321280"/>
            <a:ext cx="22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b="1" dirty="0"/>
              <a:t>Forretningsforståelse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2AA71F-7684-D545-8237-4E78FB368138}"/>
              </a:ext>
            </a:extLst>
          </p:cNvPr>
          <p:cNvSpPr txBox="1"/>
          <p:nvPr/>
        </p:nvSpPr>
        <p:spPr>
          <a:xfrm>
            <a:off x="6884271" y="3321280"/>
            <a:ext cx="3967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b="1" dirty="0"/>
              <a:t>Udveksling af varer, penge, ideer, 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42A7A9-D3EE-F842-9945-CDFA8878A9B2}"/>
              </a:ext>
            </a:extLst>
          </p:cNvPr>
          <p:cNvSpPr txBox="1"/>
          <p:nvPr/>
        </p:nvSpPr>
        <p:spPr>
          <a:xfrm>
            <a:off x="3900755" y="5294663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7200" b="1" dirty="0">
                <a:solidFill>
                  <a:srgbClr val="00131F"/>
                </a:solidFill>
              </a:rPr>
              <a:t>ACUMEX</a:t>
            </a:r>
            <a:endParaRPr lang="en-DK" b="1" dirty="0">
              <a:solidFill>
                <a:srgbClr val="00131F"/>
              </a:solidFill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91B47128-CC79-2943-8FB2-82ADA09BD525}"/>
              </a:ext>
            </a:extLst>
          </p:cNvPr>
          <p:cNvSpPr/>
          <p:nvPr/>
        </p:nvSpPr>
        <p:spPr>
          <a:xfrm flipV="1">
            <a:off x="4457803" y="4719142"/>
            <a:ext cx="2543504" cy="472966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CE053E-52F5-844A-927D-334E0332C947}"/>
              </a:ext>
            </a:extLst>
          </p:cNvPr>
          <p:cNvSpPr txBox="1"/>
          <p:nvPr/>
        </p:nvSpPr>
        <p:spPr>
          <a:xfrm>
            <a:off x="2020602" y="3811423"/>
            <a:ext cx="1397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b="1" dirty="0"/>
              <a:t>MENNESKER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4EC26C-3681-674E-B924-8729D136FC90}"/>
              </a:ext>
            </a:extLst>
          </p:cNvPr>
          <p:cNvSpPr txBox="1"/>
          <p:nvPr/>
        </p:nvSpPr>
        <p:spPr>
          <a:xfrm>
            <a:off x="7582815" y="3811423"/>
            <a:ext cx="26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b="1" dirty="0"/>
              <a:t>PROCES OG TEKNOLOGI</a:t>
            </a:r>
          </a:p>
        </p:txBody>
      </p:sp>
    </p:spTree>
    <p:extLst>
      <p:ext uri="{BB962C8B-B14F-4D97-AF65-F5344CB8AC3E}">
        <p14:creationId xmlns:p14="http://schemas.microsoft.com/office/powerpoint/2010/main" val="4253216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09E3FC-3170-0F4F-B183-F9258BC08EE9}"/>
              </a:ext>
            </a:extLst>
          </p:cNvPr>
          <p:cNvSpPr/>
          <p:nvPr/>
        </p:nvSpPr>
        <p:spPr>
          <a:xfrm>
            <a:off x="0" y="-10510"/>
            <a:ext cx="10920248" cy="880881"/>
          </a:xfrm>
          <a:prstGeom prst="rect">
            <a:avLst/>
          </a:prstGeom>
          <a:solidFill>
            <a:srgbClr val="00131F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498320-7723-3443-824F-C727A994E2EF}"/>
              </a:ext>
            </a:extLst>
          </p:cNvPr>
          <p:cNvSpPr txBox="1"/>
          <p:nvPr/>
        </p:nvSpPr>
        <p:spPr>
          <a:xfrm>
            <a:off x="136633" y="39374"/>
            <a:ext cx="914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400" b="1" dirty="0">
                <a:solidFill>
                  <a:schemeClr val="bg1"/>
                </a:solidFill>
                <a:latin typeface="Helvetica" pitchFamily="2" charset="0"/>
              </a:rPr>
              <a:t>Kunstig intelligens</a:t>
            </a:r>
          </a:p>
          <a:p>
            <a:r>
              <a:rPr lang="en-DK" sz="2400" dirty="0">
                <a:solidFill>
                  <a:schemeClr val="bg1"/>
                </a:solidFill>
                <a:latin typeface="Helvetica" pitchFamily="2" charset="0"/>
              </a:rPr>
              <a:t>Det handler ikke om teknologi, men om hvad den kan gøre for dig</a:t>
            </a:r>
          </a:p>
        </p:txBody>
      </p:sp>
      <p:pic>
        <p:nvPicPr>
          <p:cNvPr id="4" name="Picture 3" descr="A bridge over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06D65EA8-6CE1-8C4F-9C0D-F8B5146DF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0248" y="-21215"/>
            <a:ext cx="1282262" cy="89491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0812E5D-02C6-844B-9F07-745BB2A1D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5136" y="-259055"/>
            <a:ext cx="1192486" cy="11924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307208-49D7-164A-A7C1-480A6F5D2CD6}"/>
              </a:ext>
            </a:extLst>
          </p:cNvPr>
          <p:cNvSpPr txBox="1"/>
          <p:nvPr/>
        </p:nvSpPr>
        <p:spPr>
          <a:xfrm>
            <a:off x="412537" y="1666276"/>
            <a:ext cx="5165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7200" b="1" dirty="0">
                <a:solidFill>
                  <a:srgbClr val="00131F"/>
                </a:solidFill>
              </a:rPr>
              <a:t>MENNESKER</a:t>
            </a:r>
            <a:endParaRPr lang="en-DK" b="1" dirty="0">
              <a:solidFill>
                <a:srgbClr val="00131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C36F04-5A4B-F249-8911-5345D1027711}"/>
              </a:ext>
            </a:extLst>
          </p:cNvPr>
          <p:cNvSpPr txBox="1"/>
          <p:nvPr/>
        </p:nvSpPr>
        <p:spPr>
          <a:xfrm>
            <a:off x="412537" y="3314234"/>
            <a:ext cx="3349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7200" b="1" dirty="0">
                <a:solidFill>
                  <a:srgbClr val="00131F"/>
                </a:solidFill>
              </a:rPr>
              <a:t>PROCES</a:t>
            </a:r>
            <a:endParaRPr lang="en-DK" b="1" dirty="0">
              <a:solidFill>
                <a:srgbClr val="00131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42A7A9-D3EE-F842-9945-CDFA8878A9B2}"/>
              </a:ext>
            </a:extLst>
          </p:cNvPr>
          <p:cNvSpPr txBox="1"/>
          <p:nvPr/>
        </p:nvSpPr>
        <p:spPr>
          <a:xfrm>
            <a:off x="412537" y="4962191"/>
            <a:ext cx="4791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7200" b="1" dirty="0">
                <a:solidFill>
                  <a:srgbClr val="00131F"/>
                </a:solidFill>
              </a:rPr>
              <a:t>TEKNOLOGI</a:t>
            </a:r>
            <a:endParaRPr lang="en-DK" b="1" dirty="0">
              <a:solidFill>
                <a:srgbClr val="00131F"/>
              </a:solidFill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5B14EE71-6830-3046-BE66-DE89A78881E8}"/>
              </a:ext>
            </a:extLst>
          </p:cNvPr>
          <p:cNvSpPr/>
          <p:nvPr/>
        </p:nvSpPr>
        <p:spPr>
          <a:xfrm rot="16200000" flipV="1">
            <a:off x="4883472" y="3754913"/>
            <a:ext cx="2543504" cy="472966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46F959-6DC9-5748-A8BA-F0ABE6EDF0A0}"/>
              </a:ext>
            </a:extLst>
          </p:cNvPr>
          <p:cNvSpPr txBox="1"/>
          <p:nvPr/>
        </p:nvSpPr>
        <p:spPr>
          <a:xfrm>
            <a:off x="6567861" y="3314234"/>
            <a:ext cx="5425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7200" b="1" dirty="0">
                <a:solidFill>
                  <a:schemeClr val="bg2">
                    <a:lumMod val="75000"/>
                  </a:schemeClr>
                </a:solidFill>
              </a:rPr>
              <a:t>IMPLIKATION</a:t>
            </a:r>
            <a:endParaRPr lang="en-DK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41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4CECAFD-178C-0142-9AD7-1746E0EB37E3}"/>
              </a:ext>
            </a:extLst>
          </p:cNvPr>
          <p:cNvSpPr/>
          <p:nvPr/>
        </p:nvSpPr>
        <p:spPr>
          <a:xfrm>
            <a:off x="0" y="-10510"/>
            <a:ext cx="10920248" cy="880881"/>
          </a:xfrm>
          <a:prstGeom prst="rect">
            <a:avLst/>
          </a:prstGeom>
          <a:solidFill>
            <a:srgbClr val="00131F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498320-7723-3443-824F-C727A994E2EF}"/>
              </a:ext>
            </a:extLst>
          </p:cNvPr>
          <p:cNvSpPr txBox="1"/>
          <p:nvPr/>
        </p:nvSpPr>
        <p:spPr>
          <a:xfrm>
            <a:off x="136633" y="18354"/>
            <a:ext cx="9879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400" b="1" dirty="0">
                <a:solidFill>
                  <a:schemeClr val="bg1"/>
                </a:solidFill>
                <a:latin typeface="Helvetica" pitchFamily="2" charset="0"/>
              </a:rPr>
              <a:t>Hvem står bag Acumex</a:t>
            </a:r>
          </a:p>
          <a:p>
            <a:r>
              <a:rPr lang="en-DK" sz="2400" dirty="0">
                <a:solidFill>
                  <a:schemeClr val="bg1"/>
                </a:solidFill>
                <a:latin typeface="Helvetica" pitchFamily="2" charset="0"/>
              </a:rPr>
              <a:t>2 x 20+ års erfaring med mennesker – proces – teknologi</a:t>
            </a:r>
          </a:p>
        </p:txBody>
      </p:sp>
      <p:pic>
        <p:nvPicPr>
          <p:cNvPr id="5" name="Picture 4" descr="A person wearing a suit&#10;&#10;Description automatically generated with low confidence">
            <a:extLst>
              <a:ext uri="{FF2B5EF4-FFF2-40B4-BE49-F238E27FC236}">
                <a16:creationId xmlns:a16="http://schemas.microsoft.com/office/drawing/2014/main" id="{EE61073F-9021-B546-AAEC-AA978D4C0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42" y="4395344"/>
            <a:ext cx="1265787" cy="1898680"/>
          </a:xfrm>
          <a:prstGeom prst="rect">
            <a:avLst/>
          </a:prstGeom>
        </p:spPr>
      </p:pic>
      <p:pic>
        <p:nvPicPr>
          <p:cNvPr id="7" name="Picture 6" descr="A person wearing a suit&#10;&#10;Description automatically generated with low confidence">
            <a:extLst>
              <a:ext uri="{FF2B5EF4-FFF2-40B4-BE49-F238E27FC236}">
                <a16:creationId xmlns:a16="http://schemas.microsoft.com/office/drawing/2014/main" id="{337DF529-5D62-5C47-96FD-41FE11552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46" y="1840799"/>
            <a:ext cx="1265787" cy="18986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51B0DF-B3CF-584E-8F93-BAECA2FA9BEC}"/>
              </a:ext>
            </a:extLst>
          </p:cNvPr>
          <p:cNvSpPr txBox="1"/>
          <p:nvPr/>
        </p:nvSpPr>
        <p:spPr>
          <a:xfrm>
            <a:off x="1852821" y="1959142"/>
            <a:ext cx="9789679" cy="16619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DK" sz="2400" b="1" dirty="0"/>
              <a:t>Niklas Hall</a:t>
            </a:r>
            <a:endParaRPr lang="en-DK" b="1" dirty="0"/>
          </a:p>
          <a:p>
            <a:r>
              <a:rPr lang="en-DK" sz="1400" dirty="0">
                <a:hlinkClick r:id="rId4"/>
              </a:rPr>
              <a:t>nfh@acumex.net</a:t>
            </a:r>
            <a:r>
              <a:rPr lang="en-DK" sz="1400" dirty="0"/>
              <a:t> / +45 53833125 / </a:t>
            </a:r>
            <a:r>
              <a:rPr lang="en-GB" sz="1400" dirty="0">
                <a:hlinkClick r:id="rId5"/>
              </a:rPr>
              <a:t>https://www.linkedin.com/in/niklashall/</a:t>
            </a:r>
            <a:r>
              <a:rPr lang="en-GB" sz="1400" dirty="0"/>
              <a:t>  </a:t>
            </a:r>
          </a:p>
          <a:p>
            <a:endParaRPr lang="en-DK" sz="1600" dirty="0"/>
          </a:p>
          <a:p>
            <a:r>
              <a:rPr lang="en-DK" sz="1600" dirty="0"/>
              <a:t>M.Sc. Chem. Eng. (DTU, Danmark)</a:t>
            </a:r>
          </a:p>
          <a:p>
            <a:r>
              <a:rPr lang="en-DK" sz="1600" dirty="0"/>
              <a:t>M.Sc. Petrochemicals, Polymers &amp; Plastics (IFP School, Frankrig/McGill University, Canada)</a:t>
            </a:r>
          </a:p>
          <a:p>
            <a:r>
              <a:rPr lang="en-DK" sz="1600" dirty="0"/>
              <a:t>MBA (Heriot-Watt, Skotland)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9EB3BE-CFCD-4343-836D-8C74DDE94063}"/>
              </a:ext>
            </a:extLst>
          </p:cNvPr>
          <p:cNvSpPr txBox="1"/>
          <p:nvPr/>
        </p:nvSpPr>
        <p:spPr>
          <a:xfrm>
            <a:off x="1852821" y="4636798"/>
            <a:ext cx="9789678" cy="14157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DK" sz="2400" b="1" dirty="0"/>
              <a:t>Flavio Gaier</a:t>
            </a:r>
          </a:p>
          <a:p>
            <a:r>
              <a:rPr lang="en-DK" sz="1400" dirty="0">
                <a:hlinkClick r:id="rId6"/>
              </a:rPr>
              <a:t>fla@acumex.net</a:t>
            </a:r>
            <a:r>
              <a:rPr lang="en-DK" sz="1400" dirty="0"/>
              <a:t> / +45 27297137 / </a:t>
            </a:r>
            <a:r>
              <a:rPr lang="en-GB" sz="1400" dirty="0">
                <a:hlinkClick r:id="rId7"/>
              </a:rPr>
              <a:t>https://www.linkedin.com/in/gaier/</a:t>
            </a:r>
            <a:r>
              <a:rPr lang="en-GB" sz="1400" dirty="0"/>
              <a:t> </a:t>
            </a:r>
          </a:p>
          <a:p>
            <a:endParaRPr lang="en-DK" sz="1600" dirty="0"/>
          </a:p>
          <a:p>
            <a:r>
              <a:rPr lang="en-DK" sz="1600" dirty="0"/>
              <a:t>M.Sc. Engineering &amp; Industrial Management (Università degli Studi di Udine, Italien)</a:t>
            </a:r>
          </a:p>
          <a:p>
            <a:r>
              <a:rPr lang="en-DK" sz="1600" dirty="0"/>
              <a:t>Mini-MBA (DTU, Danmark)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5CAC26-3EC3-3946-BB44-CD6D6E6CF38F}"/>
              </a:ext>
            </a:extLst>
          </p:cNvPr>
          <p:cNvSpPr txBox="1"/>
          <p:nvPr/>
        </p:nvSpPr>
        <p:spPr>
          <a:xfrm>
            <a:off x="612936" y="3757550"/>
            <a:ext cx="599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1400" dirty="0"/>
              <a:t>CEO</a:t>
            </a:r>
            <a:endParaRPr lang="en-D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8ED048-B086-5E4F-9FCB-45F384FCA3D9}"/>
              </a:ext>
            </a:extLst>
          </p:cNvPr>
          <p:cNvSpPr txBox="1"/>
          <p:nvPr/>
        </p:nvSpPr>
        <p:spPr>
          <a:xfrm>
            <a:off x="612936" y="6294024"/>
            <a:ext cx="599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1400" dirty="0"/>
              <a:t>CTO</a:t>
            </a:r>
            <a:endParaRPr lang="en-DK" dirty="0"/>
          </a:p>
        </p:txBody>
      </p:sp>
      <p:pic>
        <p:nvPicPr>
          <p:cNvPr id="13" name="Picture 12" descr="A bridge over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06D9F808-D211-5847-B781-55D51FEB41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20248" y="-21215"/>
            <a:ext cx="1282262" cy="894912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D8603F9-A4BF-3349-94CE-2C599B915C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5136" y="-259055"/>
            <a:ext cx="1192486" cy="119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71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538980B-2F83-5B4D-9DAD-3421E2255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157" y="3491307"/>
            <a:ext cx="1662887" cy="9353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1D43F1-44A6-DB43-AD78-54E2A631C63B}"/>
              </a:ext>
            </a:extLst>
          </p:cNvPr>
          <p:cNvSpPr/>
          <p:nvPr/>
        </p:nvSpPr>
        <p:spPr>
          <a:xfrm>
            <a:off x="0" y="-10510"/>
            <a:ext cx="10920248" cy="880881"/>
          </a:xfrm>
          <a:prstGeom prst="rect">
            <a:avLst/>
          </a:prstGeom>
          <a:solidFill>
            <a:srgbClr val="00131F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498320-7723-3443-824F-C727A994E2EF}"/>
              </a:ext>
            </a:extLst>
          </p:cNvPr>
          <p:cNvSpPr txBox="1"/>
          <p:nvPr/>
        </p:nvSpPr>
        <p:spPr>
          <a:xfrm>
            <a:off x="136633" y="39374"/>
            <a:ext cx="914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400" b="1" dirty="0">
                <a:solidFill>
                  <a:schemeClr val="bg1"/>
                </a:solidFill>
                <a:latin typeface="Helvetica" pitchFamily="2" charset="0"/>
              </a:rPr>
              <a:t>Alle optimerer – hver for sig</a:t>
            </a:r>
          </a:p>
          <a:p>
            <a:r>
              <a:rPr lang="en-DK" sz="2400" dirty="0">
                <a:solidFill>
                  <a:schemeClr val="bg1"/>
                </a:solidFill>
                <a:latin typeface="Helvetica" pitchFamily="2" charset="0"/>
              </a:rPr>
              <a:t>Kæden er ikke stærkere end det svageste led</a:t>
            </a:r>
          </a:p>
        </p:txBody>
      </p:sp>
      <p:pic>
        <p:nvPicPr>
          <p:cNvPr id="4" name="Picture 3" descr="A bridge over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06D65EA8-6CE1-8C4F-9C0D-F8B5146DF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0248" y="-21215"/>
            <a:ext cx="1282262" cy="89491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0812E5D-02C6-844B-9F07-745BB2A1D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5136" y="-259055"/>
            <a:ext cx="1192486" cy="1192486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32D55F3-6C15-BF41-8EBE-B63DC7FC9EAF}"/>
              </a:ext>
            </a:extLst>
          </p:cNvPr>
          <p:cNvSpPr/>
          <p:nvPr/>
        </p:nvSpPr>
        <p:spPr>
          <a:xfrm>
            <a:off x="777767" y="3657600"/>
            <a:ext cx="1534510" cy="588580"/>
          </a:xfrm>
          <a:prstGeom prst="roundRect">
            <a:avLst/>
          </a:prstGeom>
          <a:solidFill>
            <a:srgbClr val="00131F"/>
          </a:solidFill>
          <a:ln>
            <a:solidFill>
              <a:srgbClr val="001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sz="1600" dirty="0">
                <a:solidFill>
                  <a:schemeClr val="bg1"/>
                </a:solidFill>
              </a:rPr>
              <a:t>“State of the art IT”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656D8A1-1697-DD4C-8A3F-A08F1CDABCBF}"/>
              </a:ext>
            </a:extLst>
          </p:cNvPr>
          <p:cNvSpPr/>
          <p:nvPr/>
        </p:nvSpPr>
        <p:spPr>
          <a:xfrm>
            <a:off x="9711557" y="3657600"/>
            <a:ext cx="1524000" cy="5885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sz="1600" dirty="0">
                <a:solidFill>
                  <a:schemeClr val="tx1"/>
                </a:solidFill>
              </a:rPr>
              <a:t>“State of the art IT”</a:t>
            </a:r>
          </a:p>
        </p:txBody>
      </p:sp>
      <p:pic>
        <p:nvPicPr>
          <p:cNvPr id="9" name="Picture 8" descr="Graphical user interface, icon&#10;&#10;Description automatically generated">
            <a:extLst>
              <a:ext uri="{FF2B5EF4-FFF2-40B4-BE49-F238E27FC236}">
                <a16:creationId xmlns:a16="http://schemas.microsoft.com/office/drawing/2014/main" id="{DDBF5824-2C5B-2742-8216-E0B10C6EB1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9928" y="3479621"/>
            <a:ext cx="1048407" cy="9068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5E8F7D-EEE9-314D-A656-6FE25FA784BD}"/>
              </a:ext>
            </a:extLst>
          </p:cNvPr>
          <p:cNvSpPr txBox="1"/>
          <p:nvPr/>
        </p:nvSpPr>
        <p:spPr>
          <a:xfrm>
            <a:off x="5065426" y="4517932"/>
            <a:ext cx="206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Regneark i </a:t>
            </a:r>
            <a:r>
              <a:rPr lang="da-DK" dirty="0" err="1"/>
              <a:t>emails</a:t>
            </a:r>
            <a:endParaRPr lang="da-DK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DA9D25-8BE8-F24D-8406-8EB20DBE40FB}"/>
              </a:ext>
            </a:extLst>
          </p:cNvPr>
          <p:cNvCxnSpPr/>
          <p:nvPr/>
        </p:nvCxnSpPr>
        <p:spPr>
          <a:xfrm flipH="1">
            <a:off x="2438400" y="3951890"/>
            <a:ext cx="235431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B52A06C-8130-8E45-BDD9-66EE788EEF4F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7290044" y="3951890"/>
            <a:ext cx="2043138" cy="710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5662151-D952-3446-8AD4-229F29F24340}"/>
              </a:ext>
            </a:extLst>
          </p:cNvPr>
          <p:cNvSpPr txBox="1"/>
          <p:nvPr/>
        </p:nvSpPr>
        <p:spPr>
          <a:xfrm>
            <a:off x="1095704" y="3170398"/>
            <a:ext cx="1048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Køber</a:t>
            </a:r>
            <a:endParaRPr lang="da-DK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500BB9-A0BB-D44D-A77F-F47B9E59914A}"/>
              </a:ext>
            </a:extLst>
          </p:cNvPr>
          <p:cNvSpPr txBox="1"/>
          <p:nvPr/>
        </p:nvSpPr>
        <p:spPr>
          <a:xfrm>
            <a:off x="9949353" y="3184679"/>
            <a:ext cx="1048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Sælger</a:t>
            </a:r>
          </a:p>
        </p:txBody>
      </p:sp>
    </p:spTree>
    <p:extLst>
      <p:ext uri="{BB962C8B-B14F-4D97-AF65-F5344CB8AC3E}">
        <p14:creationId xmlns:p14="http://schemas.microsoft.com/office/powerpoint/2010/main" val="357470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09E3FC-3170-0F4F-B183-F9258BC08EE9}"/>
              </a:ext>
            </a:extLst>
          </p:cNvPr>
          <p:cNvSpPr/>
          <p:nvPr/>
        </p:nvSpPr>
        <p:spPr>
          <a:xfrm>
            <a:off x="0" y="-10510"/>
            <a:ext cx="10920248" cy="880881"/>
          </a:xfrm>
          <a:prstGeom prst="rect">
            <a:avLst/>
          </a:prstGeom>
          <a:solidFill>
            <a:srgbClr val="00131F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498320-7723-3443-824F-C727A994E2EF}"/>
              </a:ext>
            </a:extLst>
          </p:cNvPr>
          <p:cNvSpPr txBox="1"/>
          <p:nvPr/>
        </p:nvSpPr>
        <p:spPr>
          <a:xfrm>
            <a:off x="136633" y="39374"/>
            <a:ext cx="914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chemeClr val="bg1"/>
                </a:solidFill>
                <a:latin typeface="Helvetica" pitchFamily="2" charset="0"/>
              </a:rPr>
              <a:t>Friktion, kompleksitet og metoder påvirker værdiskabelsen</a:t>
            </a:r>
          </a:p>
          <a:p>
            <a:r>
              <a:rPr lang="da-DK" sz="2400" dirty="0">
                <a:solidFill>
                  <a:schemeClr val="bg1"/>
                </a:solidFill>
                <a:latin typeface="Helvetica" pitchFamily="2" charset="0"/>
              </a:rPr>
              <a:t>Værdi tabes eller overses</a:t>
            </a:r>
          </a:p>
        </p:txBody>
      </p:sp>
      <p:pic>
        <p:nvPicPr>
          <p:cNvPr id="4" name="Picture 3" descr="A bridge over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06D65EA8-6CE1-8C4F-9C0D-F8B5146DF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0248" y="-21215"/>
            <a:ext cx="1282262" cy="89491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0812E5D-02C6-844B-9F07-745BB2A1D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5136" y="-259055"/>
            <a:ext cx="1192486" cy="1192486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C8DF172-A591-4643-9656-7913757CF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837" y="2832424"/>
            <a:ext cx="9043363" cy="376806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17A4161-EAEF-4940-8DA2-C2580B990DCA}"/>
              </a:ext>
            </a:extLst>
          </p:cNvPr>
          <p:cNvSpPr/>
          <p:nvPr/>
        </p:nvSpPr>
        <p:spPr>
          <a:xfrm>
            <a:off x="462454" y="1130509"/>
            <a:ext cx="409903" cy="409903"/>
          </a:xfrm>
          <a:prstGeom prst="ellipse">
            <a:avLst/>
          </a:prstGeom>
          <a:solidFill>
            <a:schemeClr val="bg1"/>
          </a:solidFill>
          <a:ln>
            <a:solidFill>
              <a:srgbClr val="001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dirty="0">
                <a:solidFill>
                  <a:srgbClr val="00131F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5E3909-013E-214B-864D-AAE6EDD25A27}"/>
              </a:ext>
            </a:extLst>
          </p:cNvPr>
          <p:cNvSpPr txBox="1"/>
          <p:nvPr/>
        </p:nvSpPr>
        <p:spPr>
          <a:xfrm>
            <a:off x="1162180" y="1150794"/>
            <a:ext cx="7309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dirty="0"/>
              <a:t>Selve processen skaber omkostninger uden værdi (spild) for begge parter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4085AA-8041-9D4A-B776-86BB0968D152}"/>
              </a:ext>
            </a:extLst>
          </p:cNvPr>
          <p:cNvSpPr/>
          <p:nvPr/>
        </p:nvSpPr>
        <p:spPr>
          <a:xfrm>
            <a:off x="462453" y="1772956"/>
            <a:ext cx="409903" cy="409903"/>
          </a:xfrm>
          <a:prstGeom prst="ellipse">
            <a:avLst/>
          </a:prstGeom>
          <a:solidFill>
            <a:schemeClr val="bg1"/>
          </a:solidFill>
          <a:ln>
            <a:solidFill>
              <a:srgbClr val="001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dirty="0">
                <a:solidFill>
                  <a:srgbClr val="00131F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BE2CA2-385C-914C-8509-20BC0B7FD16F}"/>
              </a:ext>
            </a:extLst>
          </p:cNvPr>
          <p:cNvSpPr txBox="1"/>
          <p:nvPr/>
        </p:nvSpPr>
        <p:spPr>
          <a:xfrm>
            <a:off x="1162180" y="1793241"/>
            <a:ext cx="7309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dirty="0"/>
              <a:t>Både på indkøbs- og salgssiden skabes der interne omkostninger (overheads)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03B605-63A6-4445-BE1A-729B4B23B665}"/>
              </a:ext>
            </a:extLst>
          </p:cNvPr>
          <p:cNvSpPr/>
          <p:nvPr/>
        </p:nvSpPr>
        <p:spPr>
          <a:xfrm>
            <a:off x="462453" y="2415404"/>
            <a:ext cx="409903" cy="409903"/>
          </a:xfrm>
          <a:prstGeom prst="ellipse">
            <a:avLst/>
          </a:prstGeom>
          <a:solidFill>
            <a:schemeClr val="bg1"/>
          </a:solidFill>
          <a:ln>
            <a:solidFill>
              <a:srgbClr val="001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dirty="0">
                <a:solidFill>
                  <a:srgbClr val="00131F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CE1961-26FA-2C4D-B267-BA5F8B9BEE68}"/>
              </a:ext>
            </a:extLst>
          </p:cNvPr>
          <p:cNvSpPr txBox="1"/>
          <p:nvPr/>
        </p:nvSpPr>
        <p:spPr>
          <a:xfrm>
            <a:off x="1162180" y="2435688"/>
            <a:ext cx="7309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dirty="0"/>
              <a:t>Kompleksiteten skjuler værdi</a:t>
            </a:r>
          </a:p>
        </p:txBody>
      </p:sp>
    </p:spTree>
    <p:extLst>
      <p:ext uri="{BB962C8B-B14F-4D97-AF65-F5344CB8AC3E}">
        <p14:creationId xmlns:p14="http://schemas.microsoft.com/office/powerpoint/2010/main" val="242218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D7FB8D5-7E8F-2F47-8D3D-AEE46CF441BF}"/>
              </a:ext>
            </a:extLst>
          </p:cNvPr>
          <p:cNvSpPr/>
          <p:nvPr/>
        </p:nvSpPr>
        <p:spPr>
          <a:xfrm>
            <a:off x="0" y="-10510"/>
            <a:ext cx="10920248" cy="880881"/>
          </a:xfrm>
          <a:prstGeom prst="rect">
            <a:avLst/>
          </a:prstGeom>
          <a:solidFill>
            <a:srgbClr val="00131F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498320-7723-3443-824F-C727A994E2EF}"/>
              </a:ext>
            </a:extLst>
          </p:cNvPr>
          <p:cNvSpPr txBox="1"/>
          <p:nvPr/>
        </p:nvSpPr>
        <p:spPr>
          <a:xfrm>
            <a:off x="136633" y="39374"/>
            <a:ext cx="914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400" b="1" dirty="0">
                <a:solidFill>
                  <a:schemeClr val="bg1"/>
                </a:solidFill>
                <a:latin typeface="Helvetica" pitchFamily="2" charset="0"/>
              </a:rPr>
              <a:t>Kompleksiteten kommer mange steder fra</a:t>
            </a:r>
          </a:p>
          <a:p>
            <a:r>
              <a:rPr lang="en-DK" sz="2400" dirty="0">
                <a:solidFill>
                  <a:schemeClr val="bg1"/>
                </a:solidFill>
                <a:latin typeface="Helvetica" pitchFamily="2" charset="0"/>
              </a:rPr>
              <a:t>Forenkling eller håndtere kompleksiteten?</a:t>
            </a:r>
          </a:p>
        </p:txBody>
      </p:sp>
      <p:pic>
        <p:nvPicPr>
          <p:cNvPr id="4" name="Picture 3" descr="A bridge over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06D65EA8-6CE1-8C4F-9C0D-F8B5146DF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0248" y="-21215"/>
            <a:ext cx="1282262" cy="89491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0812E5D-02C6-844B-9F07-745BB2A1D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5136" y="-259055"/>
            <a:ext cx="1192486" cy="11924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B7BEC9-4BB7-5F4B-A3AE-5F28C7762E3C}"/>
              </a:ext>
            </a:extLst>
          </p:cNvPr>
          <p:cNvSpPr/>
          <p:nvPr/>
        </p:nvSpPr>
        <p:spPr>
          <a:xfrm>
            <a:off x="2950774" y="3268712"/>
            <a:ext cx="273269" cy="142940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Smiley Face 5">
            <a:extLst>
              <a:ext uri="{FF2B5EF4-FFF2-40B4-BE49-F238E27FC236}">
                <a16:creationId xmlns:a16="http://schemas.microsoft.com/office/drawing/2014/main" id="{20D0A793-7101-204D-8551-B45C73A49E87}"/>
              </a:ext>
            </a:extLst>
          </p:cNvPr>
          <p:cNvSpPr/>
          <p:nvPr/>
        </p:nvSpPr>
        <p:spPr>
          <a:xfrm>
            <a:off x="3618179" y="3746934"/>
            <a:ext cx="472965" cy="472965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Smiley Face 8">
            <a:extLst>
              <a:ext uri="{FF2B5EF4-FFF2-40B4-BE49-F238E27FC236}">
                <a16:creationId xmlns:a16="http://schemas.microsoft.com/office/drawing/2014/main" id="{EB9B603D-D252-2F4A-A6FC-D76D6AD19D6E}"/>
              </a:ext>
            </a:extLst>
          </p:cNvPr>
          <p:cNvSpPr/>
          <p:nvPr/>
        </p:nvSpPr>
        <p:spPr>
          <a:xfrm>
            <a:off x="5728129" y="1884625"/>
            <a:ext cx="472965" cy="472965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5E0E988B-0CBF-2342-B6DE-C8C97514189F}"/>
              </a:ext>
            </a:extLst>
          </p:cNvPr>
          <p:cNvSpPr/>
          <p:nvPr/>
        </p:nvSpPr>
        <p:spPr>
          <a:xfrm>
            <a:off x="5707108" y="3746937"/>
            <a:ext cx="472965" cy="472965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Smiley Face 10">
            <a:extLst>
              <a:ext uri="{FF2B5EF4-FFF2-40B4-BE49-F238E27FC236}">
                <a16:creationId xmlns:a16="http://schemas.microsoft.com/office/drawing/2014/main" id="{CD5CF291-E02C-1A45-A15A-F75131DE7C35}"/>
              </a:ext>
            </a:extLst>
          </p:cNvPr>
          <p:cNvSpPr/>
          <p:nvPr/>
        </p:nvSpPr>
        <p:spPr>
          <a:xfrm>
            <a:off x="5728129" y="5609249"/>
            <a:ext cx="472965" cy="472965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020BED-5931-EB49-A3B9-8DBA1E3281FD}"/>
              </a:ext>
            </a:extLst>
          </p:cNvPr>
          <p:cNvSpPr/>
          <p:nvPr/>
        </p:nvSpPr>
        <p:spPr>
          <a:xfrm>
            <a:off x="6884267" y="1427414"/>
            <a:ext cx="273269" cy="142940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7656FD-F831-6845-AC9B-390BD088F13F}"/>
              </a:ext>
            </a:extLst>
          </p:cNvPr>
          <p:cNvSpPr/>
          <p:nvPr/>
        </p:nvSpPr>
        <p:spPr>
          <a:xfrm>
            <a:off x="6884266" y="3268715"/>
            <a:ext cx="273269" cy="142940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DF359E-9A29-CF42-8566-6ACD9B1E6461}"/>
              </a:ext>
            </a:extLst>
          </p:cNvPr>
          <p:cNvSpPr/>
          <p:nvPr/>
        </p:nvSpPr>
        <p:spPr>
          <a:xfrm>
            <a:off x="6884266" y="5137557"/>
            <a:ext cx="273269" cy="142940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14769E-EAD3-FD4D-89DB-FD59E3391D3F}"/>
              </a:ext>
            </a:extLst>
          </p:cNvPr>
          <p:cNvSpPr/>
          <p:nvPr/>
        </p:nvSpPr>
        <p:spPr>
          <a:xfrm>
            <a:off x="6884266" y="1774244"/>
            <a:ext cx="273269" cy="10803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17F9F5-AFD4-124A-B592-B42B9ADB09D7}"/>
              </a:ext>
            </a:extLst>
          </p:cNvPr>
          <p:cNvSpPr/>
          <p:nvPr/>
        </p:nvSpPr>
        <p:spPr>
          <a:xfrm>
            <a:off x="6884265" y="3983415"/>
            <a:ext cx="273269" cy="5212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D3C06C-8D5A-994E-A327-FB7B44A0C2DA}"/>
              </a:ext>
            </a:extLst>
          </p:cNvPr>
          <p:cNvSpPr/>
          <p:nvPr/>
        </p:nvSpPr>
        <p:spPr>
          <a:xfrm>
            <a:off x="6884264" y="5117403"/>
            <a:ext cx="273269" cy="75447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41534DE-F708-C14C-88AB-26396D394C4B}"/>
              </a:ext>
            </a:extLst>
          </p:cNvPr>
          <p:cNvCxnSpPr/>
          <p:nvPr/>
        </p:nvCxnSpPr>
        <p:spPr>
          <a:xfrm flipV="1">
            <a:off x="4288211" y="2357590"/>
            <a:ext cx="1271753" cy="127898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C3DB212-E4A8-E746-91F6-6451EBCBAE41}"/>
              </a:ext>
            </a:extLst>
          </p:cNvPr>
          <p:cNvCxnSpPr/>
          <p:nvPr/>
        </p:nvCxnSpPr>
        <p:spPr>
          <a:xfrm flipV="1">
            <a:off x="4372295" y="3983415"/>
            <a:ext cx="1187669" cy="1776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D2E10B7-0FC5-DB45-A3BA-D3AF61BE593D}"/>
              </a:ext>
            </a:extLst>
          </p:cNvPr>
          <p:cNvCxnSpPr>
            <a:cxnSpLocks/>
          </p:cNvCxnSpPr>
          <p:nvPr/>
        </p:nvCxnSpPr>
        <p:spPr>
          <a:xfrm>
            <a:off x="4288211" y="4348016"/>
            <a:ext cx="1287516" cy="126123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3F46AAA-4F7B-AD44-8E7F-138069EC5E39}"/>
              </a:ext>
            </a:extLst>
          </p:cNvPr>
          <p:cNvSpPr txBox="1"/>
          <p:nvPr/>
        </p:nvSpPr>
        <p:spPr>
          <a:xfrm>
            <a:off x="3561687" y="4261794"/>
            <a:ext cx="633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1400" dirty="0"/>
              <a:t>Køber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893B19-38B2-0C4B-8E2C-C056DB66DB18}"/>
              </a:ext>
            </a:extLst>
          </p:cNvPr>
          <p:cNvSpPr txBox="1"/>
          <p:nvPr/>
        </p:nvSpPr>
        <p:spPr>
          <a:xfrm>
            <a:off x="5559964" y="2335072"/>
            <a:ext cx="924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1400" dirty="0"/>
              <a:t>Sælger 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6ABA7F-51E0-FC4D-AEA5-08F69F2C867C}"/>
              </a:ext>
            </a:extLst>
          </p:cNvPr>
          <p:cNvSpPr txBox="1"/>
          <p:nvPr/>
        </p:nvSpPr>
        <p:spPr>
          <a:xfrm>
            <a:off x="5559964" y="4258961"/>
            <a:ext cx="924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1400" dirty="0"/>
              <a:t>Sælger 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283A47-A903-1744-9F0F-A7B8063CF8D0}"/>
              </a:ext>
            </a:extLst>
          </p:cNvPr>
          <p:cNvSpPr txBox="1"/>
          <p:nvPr/>
        </p:nvSpPr>
        <p:spPr>
          <a:xfrm>
            <a:off x="5559964" y="6082214"/>
            <a:ext cx="924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1400" dirty="0"/>
              <a:t>Sælger 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F43707-7099-D141-BC9E-8AD332BCEB00}"/>
              </a:ext>
            </a:extLst>
          </p:cNvPr>
          <p:cNvSpPr txBox="1"/>
          <p:nvPr/>
        </p:nvSpPr>
        <p:spPr>
          <a:xfrm>
            <a:off x="2670279" y="4829780"/>
            <a:ext cx="834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1400" dirty="0"/>
              <a:t>Behov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6A6486-39B6-3948-AA7F-EF5C6A815BE1}"/>
              </a:ext>
            </a:extLst>
          </p:cNvPr>
          <p:cNvSpPr txBox="1"/>
          <p:nvPr/>
        </p:nvSpPr>
        <p:spPr>
          <a:xfrm>
            <a:off x="8156021" y="1282307"/>
            <a:ext cx="3268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1400" dirty="0"/>
              <a:t>De varer, som leverandøren har tilgængelig, som matcher køberens behov.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77E1660-7BEF-1B48-A4CD-67D99C40BE19}"/>
              </a:ext>
            </a:extLst>
          </p:cNvPr>
          <p:cNvCxnSpPr>
            <a:cxnSpLocks/>
          </p:cNvCxnSpPr>
          <p:nvPr/>
        </p:nvCxnSpPr>
        <p:spPr>
          <a:xfrm flipH="1">
            <a:off x="7294172" y="1567511"/>
            <a:ext cx="725213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ight Brace 37">
            <a:extLst>
              <a:ext uri="{FF2B5EF4-FFF2-40B4-BE49-F238E27FC236}">
                <a16:creationId xmlns:a16="http://schemas.microsoft.com/office/drawing/2014/main" id="{34A78FC5-E647-3E4E-BB66-099709FA243F}"/>
              </a:ext>
            </a:extLst>
          </p:cNvPr>
          <p:cNvSpPr/>
          <p:nvPr/>
        </p:nvSpPr>
        <p:spPr>
          <a:xfrm>
            <a:off x="7294172" y="3268712"/>
            <a:ext cx="168165" cy="142940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AEE6E6F-6B0A-F54D-B6C5-B8A152172BB6}"/>
              </a:ext>
            </a:extLst>
          </p:cNvPr>
          <p:cNvSpPr txBox="1"/>
          <p:nvPr/>
        </p:nvSpPr>
        <p:spPr>
          <a:xfrm>
            <a:off x="7809175" y="3712440"/>
            <a:ext cx="3008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1400" dirty="0"/>
              <a:t>Det samlede produktkatalog kan bestå af tusindvis af varelinjer</a:t>
            </a:r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625EF1BF-6A41-A745-8534-65E8B021DCB3}"/>
              </a:ext>
            </a:extLst>
          </p:cNvPr>
          <p:cNvSpPr/>
          <p:nvPr/>
        </p:nvSpPr>
        <p:spPr>
          <a:xfrm>
            <a:off x="7294171" y="5131027"/>
            <a:ext cx="168165" cy="142940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2DE4873-DAD7-574F-A02D-3D39ADD3B94A}"/>
              </a:ext>
            </a:extLst>
          </p:cNvPr>
          <p:cNvSpPr txBox="1"/>
          <p:nvPr/>
        </p:nvSpPr>
        <p:spPr>
          <a:xfrm>
            <a:off x="7809176" y="5474914"/>
            <a:ext cx="248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1400" dirty="0"/>
              <a:t>Priser, tilgængelighed, valutakurser osv. ændres dynamisk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7AA8643-FFC9-CB47-BEC9-DA7CB0579EA0}"/>
              </a:ext>
            </a:extLst>
          </p:cNvPr>
          <p:cNvSpPr txBox="1"/>
          <p:nvPr/>
        </p:nvSpPr>
        <p:spPr>
          <a:xfrm>
            <a:off x="2352995" y="5233032"/>
            <a:ext cx="1841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1400" dirty="0"/>
              <a:t>Behovet kan ændres dynamisk</a:t>
            </a:r>
          </a:p>
        </p:txBody>
      </p:sp>
    </p:spTree>
    <p:extLst>
      <p:ext uri="{BB962C8B-B14F-4D97-AF65-F5344CB8AC3E}">
        <p14:creationId xmlns:p14="http://schemas.microsoft.com/office/powerpoint/2010/main" val="88652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FF652F13-4763-DA4E-81BE-FB5E44F4D06C}"/>
              </a:ext>
            </a:extLst>
          </p:cNvPr>
          <p:cNvSpPr/>
          <p:nvPr/>
        </p:nvSpPr>
        <p:spPr>
          <a:xfrm>
            <a:off x="0" y="-10510"/>
            <a:ext cx="10920248" cy="880881"/>
          </a:xfrm>
          <a:prstGeom prst="rect">
            <a:avLst/>
          </a:prstGeom>
          <a:solidFill>
            <a:srgbClr val="00131F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498320-7723-3443-824F-C727A994E2EF}"/>
              </a:ext>
            </a:extLst>
          </p:cNvPr>
          <p:cNvSpPr txBox="1"/>
          <p:nvPr/>
        </p:nvSpPr>
        <p:spPr>
          <a:xfrm>
            <a:off x="136633" y="39374"/>
            <a:ext cx="914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chemeClr val="bg1"/>
                </a:solidFill>
                <a:latin typeface="Helvetica" pitchFamily="2" charset="0"/>
              </a:rPr>
              <a:t>Den Rationelle Assistent (RA)</a:t>
            </a:r>
          </a:p>
          <a:p>
            <a:r>
              <a:rPr lang="da-DK" sz="2400" dirty="0">
                <a:solidFill>
                  <a:schemeClr val="bg1"/>
                </a:solidFill>
                <a:latin typeface="Helvetica" pitchFamily="2" charset="0"/>
              </a:rPr>
              <a:t>Håndter kompleksiteten i reel tid</a:t>
            </a:r>
          </a:p>
        </p:txBody>
      </p:sp>
      <p:pic>
        <p:nvPicPr>
          <p:cNvPr id="4" name="Picture 3" descr="A bridge over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06D65EA8-6CE1-8C4F-9C0D-F8B5146DF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0248" y="-21215"/>
            <a:ext cx="1282262" cy="89491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0812E5D-02C6-844B-9F07-745BB2A1D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5136" y="-259055"/>
            <a:ext cx="1192486" cy="1192486"/>
          </a:xfrm>
          <a:prstGeom prst="rect">
            <a:avLst/>
          </a:prstGeom>
        </p:spPr>
      </p:pic>
      <p:sp>
        <p:nvSpPr>
          <p:cNvPr id="9" name="Smiley Face 8">
            <a:extLst>
              <a:ext uri="{FF2B5EF4-FFF2-40B4-BE49-F238E27FC236}">
                <a16:creationId xmlns:a16="http://schemas.microsoft.com/office/drawing/2014/main" id="{9762DBE9-16A4-A04C-B8AD-4453008031E6}"/>
              </a:ext>
            </a:extLst>
          </p:cNvPr>
          <p:cNvSpPr/>
          <p:nvPr/>
        </p:nvSpPr>
        <p:spPr>
          <a:xfrm>
            <a:off x="3555141" y="3203014"/>
            <a:ext cx="249624" cy="249624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5DBEA153-8349-5541-8008-67A6DC351373}"/>
              </a:ext>
            </a:extLst>
          </p:cNvPr>
          <p:cNvSpPr/>
          <p:nvPr/>
        </p:nvSpPr>
        <p:spPr>
          <a:xfrm>
            <a:off x="3555141" y="3570876"/>
            <a:ext cx="249624" cy="249624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Smiley Face 10">
            <a:extLst>
              <a:ext uri="{FF2B5EF4-FFF2-40B4-BE49-F238E27FC236}">
                <a16:creationId xmlns:a16="http://schemas.microsoft.com/office/drawing/2014/main" id="{0C593BA9-9A9C-2748-B285-8544AB490B8C}"/>
              </a:ext>
            </a:extLst>
          </p:cNvPr>
          <p:cNvSpPr/>
          <p:nvPr/>
        </p:nvSpPr>
        <p:spPr>
          <a:xfrm>
            <a:off x="3555141" y="3938738"/>
            <a:ext cx="249624" cy="249624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2" name="Smiley Face 11">
            <a:extLst>
              <a:ext uri="{FF2B5EF4-FFF2-40B4-BE49-F238E27FC236}">
                <a16:creationId xmlns:a16="http://schemas.microsoft.com/office/drawing/2014/main" id="{29E67FA0-93D4-6E4A-AE61-8F3F9F6AAD0A}"/>
              </a:ext>
            </a:extLst>
          </p:cNvPr>
          <p:cNvSpPr/>
          <p:nvPr/>
        </p:nvSpPr>
        <p:spPr>
          <a:xfrm>
            <a:off x="3555141" y="4306600"/>
            <a:ext cx="249624" cy="249624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Smiley Face 12">
            <a:extLst>
              <a:ext uri="{FF2B5EF4-FFF2-40B4-BE49-F238E27FC236}">
                <a16:creationId xmlns:a16="http://schemas.microsoft.com/office/drawing/2014/main" id="{07663D09-B569-3149-8165-B865B8F35FAC}"/>
              </a:ext>
            </a:extLst>
          </p:cNvPr>
          <p:cNvSpPr/>
          <p:nvPr/>
        </p:nvSpPr>
        <p:spPr>
          <a:xfrm>
            <a:off x="3555141" y="4674462"/>
            <a:ext cx="249624" cy="249624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Smiley Face 13">
            <a:extLst>
              <a:ext uri="{FF2B5EF4-FFF2-40B4-BE49-F238E27FC236}">
                <a16:creationId xmlns:a16="http://schemas.microsoft.com/office/drawing/2014/main" id="{FA6CC89A-C834-6E4C-A117-D81B31F159A3}"/>
              </a:ext>
            </a:extLst>
          </p:cNvPr>
          <p:cNvSpPr/>
          <p:nvPr/>
        </p:nvSpPr>
        <p:spPr>
          <a:xfrm>
            <a:off x="8463473" y="2087625"/>
            <a:ext cx="249624" cy="249624"/>
          </a:xfrm>
          <a:prstGeom prst="smileyFac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5" name="Smiley Face 14">
            <a:extLst>
              <a:ext uri="{FF2B5EF4-FFF2-40B4-BE49-F238E27FC236}">
                <a16:creationId xmlns:a16="http://schemas.microsoft.com/office/drawing/2014/main" id="{9976DA0F-D27E-B94C-B403-DB582B0D84F9}"/>
              </a:ext>
            </a:extLst>
          </p:cNvPr>
          <p:cNvSpPr/>
          <p:nvPr/>
        </p:nvSpPr>
        <p:spPr>
          <a:xfrm>
            <a:off x="8463473" y="2460743"/>
            <a:ext cx="249624" cy="249624"/>
          </a:xfrm>
          <a:prstGeom prst="smileyFac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id="{863A7856-C5D6-AA44-9C39-D3FCEC60193F}"/>
              </a:ext>
            </a:extLst>
          </p:cNvPr>
          <p:cNvSpPr/>
          <p:nvPr/>
        </p:nvSpPr>
        <p:spPr>
          <a:xfrm>
            <a:off x="8463473" y="2833861"/>
            <a:ext cx="249624" cy="249624"/>
          </a:xfrm>
          <a:prstGeom prst="smileyFac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FEDFA2ED-4704-5243-B405-E55DC90EB369}"/>
              </a:ext>
            </a:extLst>
          </p:cNvPr>
          <p:cNvSpPr/>
          <p:nvPr/>
        </p:nvSpPr>
        <p:spPr>
          <a:xfrm>
            <a:off x="8463473" y="3206978"/>
            <a:ext cx="249624" cy="249624"/>
          </a:xfrm>
          <a:prstGeom prst="smileyFac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8" name="Smiley Face 17">
            <a:extLst>
              <a:ext uri="{FF2B5EF4-FFF2-40B4-BE49-F238E27FC236}">
                <a16:creationId xmlns:a16="http://schemas.microsoft.com/office/drawing/2014/main" id="{B3C452D9-F3A3-3341-9C35-99EEF5C32F54}"/>
              </a:ext>
            </a:extLst>
          </p:cNvPr>
          <p:cNvSpPr/>
          <p:nvPr/>
        </p:nvSpPr>
        <p:spPr>
          <a:xfrm>
            <a:off x="8463473" y="3580095"/>
            <a:ext cx="249624" cy="249624"/>
          </a:xfrm>
          <a:prstGeom prst="smileyFac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EA0CDB85-4F8A-354A-B2BF-C7F5A7122C0F}"/>
              </a:ext>
            </a:extLst>
          </p:cNvPr>
          <p:cNvSpPr/>
          <p:nvPr/>
        </p:nvSpPr>
        <p:spPr>
          <a:xfrm>
            <a:off x="8463473" y="4231736"/>
            <a:ext cx="249624" cy="249624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Smiley Face 19">
            <a:extLst>
              <a:ext uri="{FF2B5EF4-FFF2-40B4-BE49-F238E27FC236}">
                <a16:creationId xmlns:a16="http://schemas.microsoft.com/office/drawing/2014/main" id="{C5B556B8-723E-E545-9572-A60337C664E9}"/>
              </a:ext>
            </a:extLst>
          </p:cNvPr>
          <p:cNvSpPr/>
          <p:nvPr/>
        </p:nvSpPr>
        <p:spPr>
          <a:xfrm>
            <a:off x="8463473" y="4622375"/>
            <a:ext cx="249624" cy="249624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1" name="Smiley Face 20">
            <a:extLst>
              <a:ext uri="{FF2B5EF4-FFF2-40B4-BE49-F238E27FC236}">
                <a16:creationId xmlns:a16="http://schemas.microsoft.com/office/drawing/2014/main" id="{2C488C49-294B-5F4D-8421-610E10101987}"/>
              </a:ext>
            </a:extLst>
          </p:cNvPr>
          <p:cNvSpPr/>
          <p:nvPr/>
        </p:nvSpPr>
        <p:spPr>
          <a:xfrm>
            <a:off x="8463473" y="5013014"/>
            <a:ext cx="249624" cy="249624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2" name="Smiley Face 21">
            <a:extLst>
              <a:ext uri="{FF2B5EF4-FFF2-40B4-BE49-F238E27FC236}">
                <a16:creationId xmlns:a16="http://schemas.microsoft.com/office/drawing/2014/main" id="{2C7A4172-B381-0445-B91F-457793DFFA80}"/>
              </a:ext>
            </a:extLst>
          </p:cNvPr>
          <p:cNvSpPr/>
          <p:nvPr/>
        </p:nvSpPr>
        <p:spPr>
          <a:xfrm>
            <a:off x="8463473" y="5403654"/>
            <a:ext cx="249624" cy="249624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C91E12-459D-F648-B285-2874790BF933}"/>
              </a:ext>
            </a:extLst>
          </p:cNvPr>
          <p:cNvCxnSpPr>
            <a:stCxn id="9" idx="6"/>
            <a:endCxn id="14" idx="2"/>
          </p:cNvCxnSpPr>
          <p:nvPr/>
        </p:nvCxnSpPr>
        <p:spPr>
          <a:xfrm flipV="1">
            <a:off x="3804765" y="2212437"/>
            <a:ext cx="4658708" cy="11153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576670C-E685-9748-B19A-3D1263545C68}"/>
              </a:ext>
            </a:extLst>
          </p:cNvPr>
          <p:cNvCxnSpPr>
            <a:stCxn id="9" idx="6"/>
            <a:endCxn id="18" idx="2"/>
          </p:cNvCxnSpPr>
          <p:nvPr/>
        </p:nvCxnSpPr>
        <p:spPr>
          <a:xfrm>
            <a:off x="3804765" y="3327826"/>
            <a:ext cx="4658708" cy="3770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386C4EC-D95F-0F4E-8662-12D8087F9D5F}"/>
              </a:ext>
            </a:extLst>
          </p:cNvPr>
          <p:cNvCxnSpPr>
            <a:stCxn id="9" idx="6"/>
            <a:endCxn id="15" idx="2"/>
          </p:cNvCxnSpPr>
          <p:nvPr/>
        </p:nvCxnSpPr>
        <p:spPr>
          <a:xfrm flipV="1">
            <a:off x="3804765" y="2585555"/>
            <a:ext cx="4658708" cy="7422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8D700AD-15C2-2340-B0E2-2E125B45585C}"/>
              </a:ext>
            </a:extLst>
          </p:cNvPr>
          <p:cNvCxnSpPr>
            <a:stCxn id="9" idx="6"/>
            <a:endCxn id="16" idx="2"/>
          </p:cNvCxnSpPr>
          <p:nvPr/>
        </p:nvCxnSpPr>
        <p:spPr>
          <a:xfrm flipV="1">
            <a:off x="3804765" y="2958673"/>
            <a:ext cx="4658708" cy="3691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F271E73-AF68-E544-8945-2DE34B7800D7}"/>
              </a:ext>
            </a:extLst>
          </p:cNvPr>
          <p:cNvCxnSpPr>
            <a:stCxn id="9" idx="6"/>
            <a:endCxn id="17" idx="2"/>
          </p:cNvCxnSpPr>
          <p:nvPr/>
        </p:nvCxnSpPr>
        <p:spPr>
          <a:xfrm>
            <a:off x="3804765" y="3327826"/>
            <a:ext cx="4658708" cy="39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39E4B84-D494-4848-9A98-6AC75698DD2E}"/>
              </a:ext>
            </a:extLst>
          </p:cNvPr>
          <p:cNvCxnSpPr>
            <a:cxnSpLocks/>
            <a:stCxn id="13" idx="6"/>
            <a:endCxn id="19" idx="2"/>
          </p:cNvCxnSpPr>
          <p:nvPr/>
        </p:nvCxnSpPr>
        <p:spPr>
          <a:xfrm flipV="1">
            <a:off x="3804765" y="4356548"/>
            <a:ext cx="4658708" cy="4427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6D282C0-8DB5-9441-95E9-CCF7DBC00AA3}"/>
              </a:ext>
            </a:extLst>
          </p:cNvPr>
          <p:cNvCxnSpPr>
            <a:stCxn id="13" idx="6"/>
            <a:endCxn id="22" idx="2"/>
          </p:cNvCxnSpPr>
          <p:nvPr/>
        </p:nvCxnSpPr>
        <p:spPr>
          <a:xfrm>
            <a:off x="3804765" y="4799274"/>
            <a:ext cx="4658708" cy="7291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329102D-6821-B849-B258-F5D650C4AFD3}"/>
              </a:ext>
            </a:extLst>
          </p:cNvPr>
          <p:cNvCxnSpPr>
            <a:stCxn id="13" idx="6"/>
            <a:endCxn id="20" idx="2"/>
          </p:cNvCxnSpPr>
          <p:nvPr/>
        </p:nvCxnSpPr>
        <p:spPr>
          <a:xfrm flipV="1">
            <a:off x="3804765" y="4747187"/>
            <a:ext cx="4658708" cy="520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8CE7E03-BD75-D847-B0B0-1FB26924B16F}"/>
              </a:ext>
            </a:extLst>
          </p:cNvPr>
          <p:cNvCxnSpPr>
            <a:stCxn id="13" idx="6"/>
            <a:endCxn id="21" idx="2"/>
          </p:cNvCxnSpPr>
          <p:nvPr/>
        </p:nvCxnSpPr>
        <p:spPr>
          <a:xfrm>
            <a:off x="3804765" y="4799274"/>
            <a:ext cx="4658708" cy="338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3B82CF5-923B-0C4D-93C9-C1150EA0440C}"/>
              </a:ext>
            </a:extLst>
          </p:cNvPr>
          <p:cNvCxnSpPr>
            <a:stCxn id="10" idx="6"/>
          </p:cNvCxnSpPr>
          <p:nvPr/>
        </p:nvCxnSpPr>
        <p:spPr>
          <a:xfrm flipV="1">
            <a:off x="3804765" y="3570876"/>
            <a:ext cx="420413" cy="124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8209A31-8EF3-C445-8843-EACFEE746D79}"/>
              </a:ext>
            </a:extLst>
          </p:cNvPr>
          <p:cNvCxnSpPr>
            <a:stCxn id="10" idx="6"/>
          </p:cNvCxnSpPr>
          <p:nvPr/>
        </p:nvCxnSpPr>
        <p:spPr>
          <a:xfrm>
            <a:off x="3804765" y="3695688"/>
            <a:ext cx="451944" cy="116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6D1F5C-3FCA-CB49-88CB-539DF8C0F94E}"/>
              </a:ext>
            </a:extLst>
          </p:cNvPr>
          <p:cNvCxnSpPr>
            <a:cxnSpLocks/>
            <a:stCxn id="11" idx="6"/>
          </p:cNvCxnSpPr>
          <p:nvPr/>
        </p:nvCxnSpPr>
        <p:spPr>
          <a:xfrm flipV="1">
            <a:off x="3804765" y="3965908"/>
            <a:ext cx="451944" cy="97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65C9865-4FA2-4641-A4E8-EADFC1F16A7B}"/>
              </a:ext>
            </a:extLst>
          </p:cNvPr>
          <p:cNvCxnSpPr>
            <a:cxnSpLocks/>
            <a:stCxn id="11" idx="6"/>
          </p:cNvCxnSpPr>
          <p:nvPr/>
        </p:nvCxnSpPr>
        <p:spPr>
          <a:xfrm>
            <a:off x="3804765" y="4063550"/>
            <a:ext cx="451944" cy="127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3C69F75-00BC-F443-9F9F-B4DEFE6BA800}"/>
              </a:ext>
            </a:extLst>
          </p:cNvPr>
          <p:cNvCxnSpPr>
            <a:cxnSpLocks/>
            <a:stCxn id="12" idx="6"/>
          </p:cNvCxnSpPr>
          <p:nvPr/>
        </p:nvCxnSpPr>
        <p:spPr>
          <a:xfrm flipV="1">
            <a:off x="3804765" y="4351059"/>
            <a:ext cx="420413" cy="80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CDA2276-DF3A-B642-B0ED-F7629A5A0A81}"/>
              </a:ext>
            </a:extLst>
          </p:cNvPr>
          <p:cNvCxnSpPr>
            <a:cxnSpLocks/>
            <a:stCxn id="12" idx="6"/>
          </p:cNvCxnSpPr>
          <p:nvPr/>
        </p:nvCxnSpPr>
        <p:spPr>
          <a:xfrm>
            <a:off x="3804765" y="4431412"/>
            <a:ext cx="451944" cy="144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284E5968-2CFA-3641-830F-6F425F902BD7}"/>
              </a:ext>
            </a:extLst>
          </p:cNvPr>
          <p:cNvSpPr txBox="1"/>
          <p:nvPr/>
        </p:nvSpPr>
        <p:spPr>
          <a:xfrm>
            <a:off x="5801710" y="5711252"/>
            <a:ext cx="2012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1600" dirty="0"/>
              <a:t>Forhandlingsrummet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E64C9C2-C007-3B46-A202-B6DE2E2E6E73}"/>
              </a:ext>
            </a:extLst>
          </p:cNvPr>
          <p:cNvSpPr txBox="1"/>
          <p:nvPr/>
        </p:nvSpPr>
        <p:spPr>
          <a:xfrm>
            <a:off x="2170400" y="3175639"/>
            <a:ext cx="1135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1600" dirty="0"/>
              <a:t>Indkøber 1</a:t>
            </a:r>
          </a:p>
        </p:txBody>
      </p:sp>
      <p:sp>
        <p:nvSpPr>
          <p:cNvPr id="65" name="Right Brace 64">
            <a:extLst>
              <a:ext uri="{FF2B5EF4-FFF2-40B4-BE49-F238E27FC236}">
                <a16:creationId xmlns:a16="http://schemas.microsoft.com/office/drawing/2014/main" id="{6CAB2A98-19A4-2542-9A4A-7FDCE61CF2D4}"/>
              </a:ext>
            </a:extLst>
          </p:cNvPr>
          <p:cNvSpPr/>
          <p:nvPr/>
        </p:nvSpPr>
        <p:spPr>
          <a:xfrm>
            <a:off x="8881260" y="2087625"/>
            <a:ext cx="273269" cy="174209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1E8E26B-AFCA-3348-B43F-0FEE99BA3AE3}"/>
              </a:ext>
            </a:extLst>
          </p:cNvPr>
          <p:cNvSpPr txBox="1"/>
          <p:nvPr/>
        </p:nvSpPr>
        <p:spPr>
          <a:xfrm>
            <a:off x="9322691" y="2664302"/>
            <a:ext cx="1789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1600" dirty="0"/>
              <a:t>Indkøber 1’s leverandører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1BD8C61-DB69-6F48-B13A-2DDD6875407E}"/>
              </a:ext>
            </a:extLst>
          </p:cNvPr>
          <p:cNvSpPr txBox="1"/>
          <p:nvPr/>
        </p:nvSpPr>
        <p:spPr>
          <a:xfrm>
            <a:off x="2170401" y="4657509"/>
            <a:ext cx="1108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1600" dirty="0"/>
              <a:t>Indkøber N</a:t>
            </a:r>
          </a:p>
        </p:txBody>
      </p:sp>
      <p:sp>
        <p:nvSpPr>
          <p:cNvPr id="68" name="Right Brace 67">
            <a:extLst>
              <a:ext uri="{FF2B5EF4-FFF2-40B4-BE49-F238E27FC236}">
                <a16:creationId xmlns:a16="http://schemas.microsoft.com/office/drawing/2014/main" id="{592FCE59-6E8E-934C-A448-7025D62FF077}"/>
              </a:ext>
            </a:extLst>
          </p:cNvPr>
          <p:cNvSpPr/>
          <p:nvPr/>
        </p:nvSpPr>
        <p:spPr>
          <a:xfrm>
            <a:off x="8870749" y="4188362"/>
            <a:ext cx="273269" cy="149229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2B5CF78-C71F-5143-A94C-6A734787C71B}"/>
              </a:ext>
            </a:extLst>
          </p:cNvPr>
          <p:cNvSpPr txBox="1"/>
          <p:nvPr/>
        </p:nvSpPr>
        <p:spPr>
          <a:xfrm>
            <a:off x="9322691" y="4676162"/>
            <a:ext cx="139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1600" dirty="0"/>
              <a:t>Indkøber N’s leverandører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674B5069-B55D-0540-AE11-466E6E4AB465}"/>
              </a:ext>
            </a:extLst>
          </p:cNvPr>
          <p:cNvSpPr/>
          <p:nvPr/>
        </p:nvSpPr>
        <p:spPr>
          <a:xfrm>
            <a:off x="6453371" y="2087625"/>
            <a:ext cx="935420" cy="3593028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9EB24A7-8E7D-DC44-8665-09A34F4AA3EC}"/>
              </a:ext>
            </a:extLst>
          </p:cNvPr>
          <p:cNvSpPr txBox="1"/>
          <p:nvPr/>
        </p:nvSpPr>
        <p:spPr>
          <a:xfrm>
            <a:off x="2854226" y="5252318"/>
            <a:ext cx="1493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1600" dirty="0"/>
              <a:t>Indkøbsteamet</a:t>
            </a:r>
          </a:p>
        </p:txBody>
      </p:sp>
      <p:cxnSp>
        <p:nvCxnSpPr>
          <p:cNvPr id="74" name="Elbow Connector 73">
            <a:extLst>
              <a:ext uri="{FF2B5EF4-FFF2-40B4-BE49-F238E27FC236}">
                <a16:creationId xmlns:a16="http://schemas.microsoft.com/office/drawing/2014/main" id="{81F30862-BD6C-8242-8758-109BEA733D04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4905733" y="819423"/>
            <a:ext cx="789568" cy="3241128"/>
          </a:xfrm>
          <a:prstGeom prst="bentConnector4">
            <a:avLst>
              <a:gd name="adj1" fmla="val -28953"/>
              <a:gd name="adj2" fmla="val 10002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55146CA5-11DA-2943-AA18-24E61C8B54D3}"/>
              </a:ext>
            </a:extLst>
          </p:cNvPr>
          <p:cNvSpPr txBox="1"/>
          <p:nvPr/>
        </p:nvSpPr>
        <p:spPr>
          <a:xfrm>
            <a:off x="3804765" y="1212327"/>
            <a:ext cx="3163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RA analyserer alle bud i reel tid og giver anbefalinger til indkøberne.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51B283C-CC6A-D949-9A8A-4E945A124AF0}"/>
              </a:ext>
            </a:extLst>
          </p:cNvPr>
          <p:cNvSpPr txBox="1"/>
          <p:nvPr/>
        </p:nvSpPr>
        <p:spPr>
          <a:xfrm>
            <a:off x="3436883" y="6071292"/>
            <a:ext cx="588580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1600" dirty="0"/>
              <a:t>Forhandlingsrummet dækker relevante parametre, som der forhandles om. For eksempel: pris, mængde, holdbarhed, miljø osv.</a:t>
            </a:r>
          </a:p>
        </p:txBody>
      </p:sp>
    </p:spTree>
    <p:extLst>
      <p:ext uri="{BB962C8B-B14F-4D97-AF65-F5344CB8AC3E}">
        <p14:creationId xmlns:p14="http://schemas.microsoft.com/office/powerpoint/2010/main" val="2986094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09E3FC-3170-0F4F-B183-F9258BC08EE9}"/>
              </a:ext>
            </a:extLst>
          </p:cNvPr>
          <p:cNvSpPr/>
          <p:nvPr/>
        </p:nvSpPr>
        <p:spPr>
          <a:xfrm>
            <a:off x="0" y="-10510"/>
            <a:ext cx="10920248" cy="880881"/>
          </a:xfrm>
          <a:prstGeom prst="rect">
            <a:avLst/>
          </a:prstGeom>
          <a:solidFill>
            <a:srgbClr val="00131F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498320-7723-3443-824F-C727A994E2EF}"/>
              </a:ext>
            </a:extLst>
          </p:cNvPr>
          <p:cNvSpPr txBox="1"/>
          <p:nvPr/>
        </p:nvSpPr>
        <p:spPr>
          <a:xfrm>
            <a:off x="136633" y="39374"/>
            <a:ext cx="914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400" b="1" dirty="0">
                <a:solidFill>
                  <a:schemeClr val="bg1"/>
                </a:solidFill>
                <a:latin typeface="Helvetica" pitchFamily="2" charset="0"/>
              </a:rPr>
              <a:t>De første implikationer af AI teknologi</a:t>
            </a:r>
          </a:p>
          <a:p>
            <a:r>
              <a:rPr lang="en-DK" sz="2400" dirty="0">
                <a:solidFill>
                  <a:schemeClr val="bg1"/>
                </a:solidFill>
                <a:latin typeface="Helvetica" pitchFamily="2" charset="0"/>
              </a:rPr>
              <a:t>Arbejde MED kompleksiteten i stedet for MOD den</a:t>
            </a:r>
          </a:p>
        </p:txBody>
      </p:sp>
      <p:pic>
        <p:nvPicPr>
          <p:cNvPr id="4" name="Picture 3" descr="A bridge over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06D65EA8-6CE1-8C4F-9C0D-F8B5146DF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0248" y="-21215"/>
            <a:ext cx="1282262" cy="89491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0812E5D-02C6-844B-9F07-745BB2A1D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5136" y="-259055"/>
            <a:ext cx="1192486" cy="11924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307208-49D7-164A-A7C1-480A6F5D2CD6}"/>
              </a:ext>
            </a:extLst>
          </p:cNvPr>
          <p:cNvSpPr txBox="1"/>
          <p:nvPr/>
        </p:nvSpPr>
        <p:spPr>
          <a:xfrm>
            <a:off x="6697717" y="4561425"/>
            <a:ext cx="516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solidFill>
                  <a:srgbClr val="00131F"/>
                </a:solidFill>
              </a:rPr>
              <a:t>ROBUSTHED</a:t>
            </a:r>
            <a:endParaRPr lang="da-DK" sz="1400" b="1" dirty="0">
              <a:solidFill>
                <a:srgbClr val="00131F"/>
              </a:solidFill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5B14EE71-6830-3046-BE66-DE89A78881E8}"/>
              </a:ext>
            </a:extLst>
          </p:cNvPr>
          <p:cNvSpPr/>
          <p:nvPr/>
        </p:nvSpPr>
        <p:spPr>
          <a:xfrm rot="16200000" flipV="1">
            <a:off x="4883472" y="3754913"/>
            <a:ext cx="2543504" cy="472966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46F959-6DC9-5748-A8BA-F0ABE6EDF0A0}"/>
              </a:ext>
            </a:extLst>
          </p:cNvPr>
          <p:cNvSpPr txBox="1"/>
          <p:nvPr/>
        </p:nvSpPr>
        <p:spPr>
          <a:xfrm>
            <a:off x="239731" y="3391230"/>
            <a:ext cx="5425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7200" b="1" dirty="0">
                <a:solidFill>
                  <a:srgbClr val="00131F"/>
                </a:solidFill>
              </a:rPr>
              <a:t>IMPLIKATION</a:t>
            </a:r>
            <a:endParaRPr lang="da-DK" b="1" dirty="0">
              <a:solidFill>
                <a:srgbClr val="00131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B17F85-EE71-E049-8B2E-6EE61EC8B795}"/>
              </a:ext>
            </a:extLst>
          </p:cNvPr>
          <p:cNvSpPr txBox="1"/>
          <p:nvPr/>
        </p:nvSpPr>
        <p:spPr>
          <a:xfrm>
            <a:off x="6697717" y="1845282"/>
            <a:ext cx="516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solidFill>
                  <a:srgbClr val="00131F"/>
                </a:solidFill>
              </a:rPr>
              <a:t>REEL KONKURRENCE</a:t>
            </a:r>
            <a:endParaRPr lang="da-DK" sz="1400" b="1" dirty="0">
              <a:solidFill>
                <a:srgbClr val="00131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E871C8-327A-FD40-9526-5CAE55966824}"/>
              </a:ext>
            </a:extLst>
          </p:cNvPr>
          <p:cNvSpPr txBox="1"/>
          <p:nvPr/>
        </p:nvSpPr>
        <p:spPr>
          <a:xfrm>
            <a:off x="6697717" y="2750663"/>
            <a:ext cx="516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solidFill>
                  <a:srgbClr val="00131F"/>
                </a:solidFill>
              </a:rPr>
              <a:t>FLERE PARAMETRE</a:t>
            </a:r>
            <a:endParaRPr lang="da-DK" sz="1400" b="1" dirty="0">
              <a:solidFill>
                <a:srgbClr val="00131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8782C5-E742-6D41-B90A-238A3177F50E}"/>
              </a:ext>
            </a:extLst>
          </p:cNvPr>
          <p:cNvSpPr txBox="1"/>
          <p:nvPr/>
        </p:nvSpPr>
        <p:spPr>
          <a:xfrm>
            <a:off x="6697717" y="3656044"/>
            <a:ext cx="516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solidFill>
                  <a:schemeClr val="accent2"/>
                </a:solidFill>
              </a:rPr>
              <a:t>MERE VÆRDI</a:t>
            </a:r>
            <a:endParaRPr lang="da-DK" sz="1400" b="1" dirty="0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6C8807-C2AF-3F48-A043-DEB898314D7D}"/>
              </a:ext>
            </a:extLst>
          </p:cNvPr>
          <p:cNvSpPr txBox="1"/>
          <p:nvPr/>
        </p:nvSpPr>
        <p:spPr>
          <a:xfrm>
            <a:off x="6697717" y="5466808"/>
            <a:ext cx="516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solidFill>
                  <a:srgbClr val="00131F"/>
                </a:solidFill>
              </a:rPr>
              <a:t>INNOVATION</a:t>
            </a:r>
            <a:endParaRPr lang="da-DK" sz="1400" b="1" dirty="0">
              <a:solidFill>
                <a:srgbClr val="0013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9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13362</TotalTime>
  <Words>472</Words>
  <Application>Microsoft Macintosh PowerPoint</Application>
  <PresentationFormat>Widescreen</PresentationFormat>
  <Paragraphs>104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Office Theme</vt:lpstr>
      <vt:lpstr>Online forhandling og indkøb understøttet af kunstig intelligens Fremtidens Indkøb, 23-3-2021 Niklas Hall / Acumex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Niklas Hall</dc:creator>
  <cp:lastModifiedBy>Niklas Hall</cp:lastModifiedBy>
  <cp:revision>566</cp:revision>
  <dcterms:created xsi:type="dcterms:W3CDTF">2020-03-16T06:49:46Z</dcterms:created>
  <dcterms:modified xsi:type="dcterms:W3CDTF">2021-03-21T15:52:23Z</dcterms:modified>
</cp:coreProperties>
</file>